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59" r:id="rId4"/>
    <p:sldId id="260" r:id="rId5"/>
    <p:sldId id="261" r:id="rId6"/>
    <p:sldId id="262" r:id="rId7"/>
    <p:sldId id="263" r:id="rId8"/>
    <p:sldId id="266" r:id="rId9"/>
    <p:sldId id="267" r:id="rId10"/>
    <p:sldId id="264"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9"/>
    <p:restoredTop sz="86924"/>
  </p:normalViewPr>
  <p:slideViewPr>
    <p:cSldViewPr snapToGrid="0" snapToObjects="1">
      <p:cViewPr varScale="1">
        <p:scale>
          <a:sx n="106" d="100"/>
          <a:sy n="106" d="100"/>
        </p:scale>
        <p:origin x="208"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0D387-827A-604A-AD9C-ECE90D59A4EF}" type="datetimeFigureOut">
              <a:rPr lang="en-US" smtClean="0"/>
              <a:t>6/24/20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C638F-6C47-8442-BB5D-6EE74B55D69F}" type="slidenum">
              <a:rPr lang="en-US" smtClean="0"/>
              <a:t>‹#›</a:t>
            </a:fld>
            <a:endParaRPr lang="en-US"/>
          </a:p>
        </p:txBody>
      </p:sp>
    </p:spTree>
    <p:extLst>
      <p:ext uri="{BB962C8B-B14F-4D97-AF65-F5344CB8AC3E}">
        <p14:creationId xmlns:p14="http://schemas.microsoft.com/office/powerpoint/2010/main" val="16604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4</a:t>
            </a:fld>
            <a:endParaRPr lang="en-US"/>
          </a:p>
        </p:txBody>
      </p:sp>
    </p:spTree>
    <p:extLst>
      <p:ext uri="{BB962C8B-B14F-4D97-AF65-F5344CB8AC3E}">
        <p14:creationId xmlns:p14="http://schemas.microsoft.com/office/powerpoint/2010/main" val="205177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5</a:t>
            </a:fld>
            <a:endParaRPr lang="en-US"/>
          </a:p>
        </p:txBody>
      </p:sp>
    </p:spTree>
    <p:extLst>
      <p:ext uri="{BB962C8B-B14F-4D97-AF65-F5344CB8AC3E}">
        <p14:creationId xmlns:p14="http://schemas.microsoft.com/office/powerpoint/2010/main" val="22015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6</a:t>
            </a:fld>
            <a:endParaRPr lang="en-US"/>
          </a:p>
        </p:txBody>
      </p:sp>
    </p:spTree>
    <p:extLst>
      <p:ext uri="{BB962C8B-B14F-4D97-AF65-F5344CB8AC3E}">
        <p14:creationId xmlns:p14="http://schemas.microsoft.com/office/powerpoint/2010/main" val="121538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7</a:t>
            </a:fld>
            <a:endParaRPr lang="en-US"/>
          </a:p>
        </p:txBody>
      </p:sp>
    </p:spTree>
    <p:extLst>
      <p:ext uri="{BB962C8B-B14F-4D97-AF65-F5344CB8AC3E}">
        <p14:creationId xmlns:p14="http://schemas.microsoft.com/office/powerpoint/2010/main" val="151619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8</a:t>
            </a:fld>
            <a:endParaRPr lang="en-US"/>
          </a:p>
        </p:txBody>
      </p:sp>
    </p:spTree>
    <p:extLst>
      <p:ext uri="{BB962C8B-B14F-4D97-AF65-F5344CB8AC3E}">
        <p14:creationId xmlns:p14="http://schemas.microsoft.com/office/powerpoint/2010/main" val="9293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9</a:t>
            </a:fld>
            <a:endParaRPr lang="en-US"/>
          </a:p>
        </p:txBody>
      </p:sp>
    </p:spTree>
    <p:extLst>
      <p:ext uri="{BB962C8B-B14F-4D97-AF65-F5344CB8AC3E}">
        <p14:creationId xmlns:p14="http://schemas.microsoft.com/office/powerpoint/2010/main" val="8582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10</a:t>
            </a:fld>
            <a:endParaRPr lang="en-US"/>
          </a:p>
        </p:txBody>
      </p:sp>
    </p:spTree>
    <p:extLst>
      <p:ext uri="{BB962C8B-B14F-4D97-AF65-F5344CB8AC3E}">
        <p14:creationId xmlns:p14="http://schemas.microsoft.com/office/powerpoint/2010/main" val="37281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11</a:t>
            </a:fld>
            <a:endParaRPr lang="en-US"/>
          </a:p>
        </p:txBody>
      </p:sp>
    </p:spTree>
    <p:extLst>
      <p:ext uri="{BB962C8B-B14F-4D97-AF65-F5344CB8AC3E}">
        <p14:creationId xmlns:p14="http://schemas.microsoft.com/office/powerpoint/2010/main" val="158287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C638F-6C47-8442-BB5D-6EE74B55D69F}" type="slidenum">
              <a:rPr lang="en-US" smtClean="0"/>
              <a:t>12</a:t>
            </a:fld>
            <a:endParaRPr lang="en-US"/>
          </a:p>
        </p:txBody>
      </p:sp>
    </p:spTree>
    <p:extLst>
      <p:ext uri="{BB962C8B-B14F-4D97-AF65-F5344CB8AC3E}">
        <p14:creationId xmlns:p14="http://schemas.microsoft.com/office/powerpoint/2010/main" val="24252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2DA97-DAF2-2C4A-B6B7-5F8236FBED37}"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43437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DA97-DAF2-2C4A-B6B7-5F8236FBED37}"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58372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DA97-DAF2-2C4A-B6B7-5F8236FBED37}"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98092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DA97-DAF2-2C4A-B6B7-5F8236FBED37}"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126409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2DA97-DAF2-2C4A-B6B7-5F8236FBED37}"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60134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2DA97-DAF2-2C4A-B6B7-5F8236FBED37}"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81115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2DA97-DAF2-2C4A-B6B7-5F8236FBED37}" type="datetimeFigureOut">
              <a:rPr lang="en-US" smtClean="0"/>
              <a:t>6/24/20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85224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2DA97-DAF2-2C4A-B6B7-5F8236FBED37}" type="datetimeFigureOut">
              <a:rPr lang="en-US" smtClean="0"/>
              <a:t>6/24/20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214226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2DA97-DAF2-2C4A-B6B7-5F8236FBED37}" type="datetimeFigureOut">
              <a:rPr lang="en-US" smtClean="0"/>
              <a:t>6/24/20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34092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DA97-DAF2-2C4A-B6B7-5F8236FBED37}"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50097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DA97-DAF2-2C4A-B6B7-5F8236FBED37}"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03F2-D8D6-7C4A-B48A-4F6844106007}" type="slidenum">
              <a:rPr lang="en-US" smtClean="0"/>
              <a:t>‹#›</a:t>
            </a:fld>
            <a:endParaRPr lang="en-US"/>
          </a:p>
        </p:txBody>
      </p:sp>
    </p:spTree>
    <p:extLst>
      <p:ext uri="{BB962C8B-B14F-4D97-AF65-F5344CB8AC3E}">
        <p14:creationId xmlns:p14="http://schemas.microsoft.com/office/powerpoint/2010/main" val="1830896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DA97-DAF2-2C4A-B6B7-5F8236FBED37}" type="datetimeFigureOut">
              <a:rPr lang="en-US" smtClean="0"/>
              <a:t>6/24/20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03F2-D8D6-7C4A-B48A-4F6844106007}" type="slidenum">
              <a:rPr lang="en-US" smtClean="0"/>
              <a:t>‹#›</a:t>
            </a:fld>
            <a:endParaRPr lang="en-US"/>
          </a:p>
        </p:txBody>
      </p:sp>
    </p:spTree>
    <p:extLst>
      <p:ext uri="{BB962C8B-B14F-4D97-AF65-F5344CB8AC3E}">
        <p14:creationId xmlns:p14="http://schemas.microsoft.com/office/powerpoint/2010/main" val="180073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3" y="1873320"/>
            <a:ext cx="11356257" cy="2076773"/>
          </a:xfrm>
        </p:spPr>
        <p:txBody>
          <a:bodyPr>
            <a:normAutofit/>
          </a:bodyPr>
          <a:lstStyle/>
          <a:p>
            <a:r>
              <a:rPr lang="en-US" sz="4400" b="1" dirty="0"/>
              <a:t>Sensitivity of diurnal cycle of LST to the soil moisture detected </a:t>
            </a:r>
            <a:r>
              <a:rPr lang="en-US" sz="4400" b="1" dirty="0" smtClean="0"/>
              <a:t>from </a:t>
            </a:r>
            <a:r>
              <a:rPr lang="en-US" sz="4400" b="1" dirty="0"/>
              <a:t>combined LST, SM, precipitation observations</a:t>
            </a:r>
          </a:p>
        </p:txBody>
      </p:sp>
      <p:sp>
        <p:nvSpPr>
          <p:cNvPr id="3" name="Subtitle 2"/>
          <p:cNvSpPr>
            <a:spLocks noGrp="1"/>
          </p:cNvSpPr>
          <p:nvPr>
            <p:ph type="subTitle" idx="1"/>
          </p:nvPr>
        </p:nvSpPr>
        <p:spPr>
          <a:xfrm>
            <a:off x="1383298" y="4037312"/>
            <a:ext cx="9445065" cy="2176387"/>
          </a:xfrm>
        </p:spPr>
        <p:txBody>
          <a:bodyPr>
            <a:normAutofit fontScale="85000" lnSpcReduction="20000"/>
          </a:bodyPr>
          <a:lstStyle/>
          <a:p>
            <a:endParaRPr lang="fr-FR" dirty="0" smtClean="0"/>
          </a:p>
          <a:p>
            <a:r>
              <a:rPr lang="fr-FR" sz="2800" b="1" dirty="0"/>
              <a:t>Y. Zhao</a:t>
            </a:r>
            <a:r>
              <a:rPr lang="fr-FR" sz="2800" b="1" dirty="0" smtClean="0"/>
              <a:t>,  </a:t>
            </a:r>
            <a:r>
              <a:rPr lang="fr-FR" sz="2800" b="1" dirty="0"/>
              <a:t>F. </a:t>
            </a:r>
            <a:r>
              <a:rPr lang="fr-FR" sz="2800" b="1" dirty="0" err="1" smtClean="0"/>
              <a:t>Cheruy</a:t>
            </a:r>
            <a:r>
              <a:rPr lang="fr-FR" sz="2800" b="1" dirty="0" smtClean="0"/>
              <a:t>  LMD/IPSL</a:t>
            </a:r>
          </a:p>
          <a:p>
            <a:endParaRPr lang="fr-FR" sz="2800" b="1" dirty="0"/>
          </a:p>
          <a:p>
            <a:r>
              <a:rPr lang="en-US" sz="2800" b="1" dirty="0"/>
              <a:t> </a:t>
            </a:r>
            <a:r>
              <a:rPr lang="en-US" sz="2800" b="1" dirty="0" err="1"/>
              <a:t>LST_cci</a:t>
            </a:r>
            <a:r>
              <a:rPr lang="en-US" sz="2800" b="1" dirty="0"/>
              <a:t> User Workshop </a:t>
            </a:r>
            <a:r>
              <a:rPr lang="en-US" sz="2800" b="1" dirty="0" smtClean="0"/>
              <a:t>2020</a:t>
            </a:r>
            <a:r>
              <a:rPr lang="en-US" sz="2800" b="1" dirty="0"/>
              <a:t/>
            </a:r>
            <a:br>
              <a:rPr lang="en-US" sz="2800" b="1" dirty="0"/>
            </a:br>
            <a:endParaRPr lang="en-US" sz="2800" b="1" dirty="0"/>
          </a:p>
          <a:p>
            <a:r>
              <a:rPr lang="en-US" sz="2800" b="1" dirty="0"/>
              <a:t> </a:t>
            </a:r>
            <a:r>
              <a:rPr lang="en-US" sz="2800" b="1" dirty="0" smtClean="0"/>
              <a:t>24-26 </a:t>
            </a:r>
            <a:r>
              <a:rPr lang="en-US" sz="2800" b="1" dirty="0"/>
              <a:t>June 2020  </a:t>
            </a:r>
            <a:endParaRPr lang="fr-FR" sz="2800" b="1" dirty="0"/>
          </a:p>
          <a:p>
            <a:endParaRPr lang="en-US" dirty="0"/>
          </a:p>
        </p:txBody>
      </p:sp>
      <p:pic>
        <p:nvPicPr>
          <p:cNvPr id="5" name="Picture 4"/>
          <p:cNvPicPr>
            <a:picLocks noChangeAspect="1"/>
          </p:cNvPicPr>
          <p:nvPr/>
        </p:nvPicPr>
        <p:blipFill>
          <a:blip r:embed="rId2"/>
          <a:stretch>
            <a:fillRect/>
          </a:stretch>
        </p:blipFill>
        <p:spPr>
          <a:xfrm>
            <a:off x="0" y="1"/>
            <a:ext cx="2955471" cy="1100305"/>
          </a:xfrm>
          <a:prstGeom prst="rect">
            <a:avLst/>
          </a:prstGeom>
        </p:spPr>
      </p:pic>
    </p:spTree>
    <p:extLst>
      <p:ext uri="{BB962C8B-B14F-4D97-AF65-F5344CB8AC3E}">
        <p14:creationId xmlns:p14="http://schemas.microsoft.com/office/powerpoint/2010/main" val="20976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667" t="7089" b="74852"/>
          <a:stretch/>
        </p:blipFill>
        <p:spPr>
          <a:xfrm>
            <a:off x="6114454" y="3490562"/>
            <a:ext cx="3854015" cy="2088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28" r="4448" b="76034"/>
          <a:stretch/>
        </p:blipFill>
        <p:spPr>
          <a:xfrm>
            <a:off x="1412111" y="895923"/>
            <a:ext cx="8700047" cy="230336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5457" t="25148" b="56624"/>
          <a:stretch/>
        </p:blipFill>
        <p:spPr>
          <a:xfrm>
            <a:off x="1923544" y="3418562"/>
            <a:ext cx="4093333" cy="2160000"/>
          </a:xfrm>
          <a:prstGeom prst="rect">
            <a:avLst/>
          </a:prstGeom>
        </p:spPr>
      </p:pic>
      <p:cxnSp>
        <p:nvCxnSpPr>
          <p:cNvPr id="10" name="Straight Arrow Connector 9"/>
          <p:cNvCxnSpPr/>
          <p:nvPr/>
        </p:nvCxnSpPr>
        <p:spPr>
          <a:xfrm flipH="1">
            <a:off x="5197032" y="1867080"/>
            <a:ext cx="1412030" cy="1853860"/>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84556" y="2187615"/>
            <a:ext cx="759442" cy="1495244"/>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21239" y="3140503"/>
            <a:ext cx="2596160" cy="542356"/>
            <a:chOff x="7121239" y="3140503"/>
            <a:chExt cx="2596160" cy="542356"/>
          </a:xfrm>
        </p:grpSpPr>
        <p:sp>
          <p:nvSpPr>
            <p:cNvPr id="16" name="ZoneTexte 21">
              <a:extLst>
                <a:ext uri="{FF2B5EF4-FFF2-40B4-BE49-F238E27FC236}">
                  <a16:creationId xmlns:a16="http://schemas.microsoft.com/office/drawing/2014/main" xmlns="" id="{32867C43-BFB4-41A1-BDC1-8FCCE6281066}"/>
                </a:ext>
              </a:extLst>
            </p:cNvPr>
            <p:cNvSpPr txBox="1"/>
            <p:nvPr/>
          </p:nvSpPr>
          <p:spPr>
            <a:xfrm>
              <a:off x="7121239" y="3140503"/>
              <a:ext cx="2596160" cy="369332"/>
            </a:xfrm>
            <a:prstGeom prst="rect">
              <a:avLst/>
            </a:prstGeom>
            <a:noFill/>
          </p:spPr>
          <p:txBody>
            <a:bodyPr wrap="none" rtlCol="0">
              <a:spAutoFit/>
            </a:bodyPr>
            <a:lstStyle/>
            <a:p>
              <a:r>
                <a:rPr lang="fr-FR" dirty="0">
                  <a:solidFill>
                    <a:schemeClr val="accent1"/>
                  </a:solidFill>
                </a:rPr>
                <a:t>Evaporative </a:t>
              </a:r>
              <a:r>
                <a:rPr lang="fr-FR" dirty="0" err="1">
                  <a:solidFill>
                    <a:schemeClr val="accent1"/>
                  </a:solidFill>
                </a:rPr>
                <a:t>cooling</a:t>
              </a:r>
              <a:r>
                <a:rPr lang="fr-FR" dirty="0">
                  <a:solidFill>
                    <a:schemeClr val="accent1"/>
                  </a:solidFill>
                </a:rPr>
                <a:t> </a:t>
              </a:r>
              <a:r>
                <a:rPr lang="fr-FR" dirty="0" err="1">
                  <a:solidFill>
                    <a:schemeClr val="accent1"/>
                  </a:solidFill>
                </a:rPr>
                <a:t>effect</a:t>
              </a:r>
              <a:endParaRPr lang="fr-FR" dirty="0">
                <a:solidFill>
                  <a:schemeClr val="accent1"/>
                </a:solidFill>
              </a:endParaRPr>
            </a:p>
          </p:txBody>
        </p:sp>
        <p:sp>
          <p:nvSpPr>
            <p:cNvPr id="19" name="Down Arrow 18"/>
            <p:cNvSpPr/>
            <p:nvPr/>
          </p:nvSpPr>
          <p:spPr>
            <a:xfrm>
              <a:off x="7965842" y="3422108"/>
              <a:ext cx="238574" cy="26075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821260" y="4734045"/>
            <a:ext cx="3494290" cy="626944"/>
            <a:chOff x="7821260" y="4734045"/>
            <a:chExt cx="3494290" cy="626944"/>
          </a:xfrm>
        </p:grpSpPr>
        <p:sp>
          <p:nvSpPr>
            <p:cNvPr id="21" name="Down Arrow 20"/>
            <p:cNvSpPr/>
            <p:nvPr/>
          </p:nvSpPr>
          <p:spPr>
            <a:xfrm rot="10800000">
              <a:off x="9143999" y="4734045"/>
              <a:ext cx="312516" cy="33566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821260" y="4991657"/>
              <a:ext cx="3494290" cy="369332"/>
            </a:xfrm>
            <a:prstGeom prst="rect">
              <a:avLst/>
            </a:prstGeom>
          </p:spPr>
          <p:txBody>
            <a:bodyPr wrap="none">
              <a:spAutoFit/>
            </a:bodyPr>
            <a:lstStyle/>
            <a:p>
              <a:r>
                <a:rPr lang="fr-FR" dirty="0" err="1">
                  <a:solidFill>
                    <a:srgbClr val="FF0000"/>
                  </a:solidFill>
                </a:rPr>
                <a:t>Soil</a:t>
              </a:r>
              <a:r>
                <a:rPr lang="fr-FR" dirty="0">
                  <a:solidFill>
                    <a:srgbClr val="FF0000"/>
                  </a:solidFill>
                </a:rPr>
                <a:t> </a:t>
              </a:r>
              <a:r>
                <a:rPr lang="fr-FR" dirty="0" err="1">
                  <a:solidFill>
                    <a:srgbClr val="FF0000"/>
                  </a:solidFill>
                </a:rPr>
                <a:t>moisture</a:t>
              </a:r>
              <a:r>
                <a:rPr lang="fr-FR" dirty="0">
                  <a:solidFill>
                    <a:srgbClr val="FF0000"/>
                  </a:solidFill>
                </a:rPr>
                <a:t>/thermal </a:t>
              </a:r>
              <a:r>
                <a:rPr lang="fr-FR" dirty="0" err="1">
                  <a:solidFill>
                    <a:srgbClr val="FF0000"/>
                  </a:solidFill>
                </a:rPr>
                <a:t>inertia</a:t>
              </a:r>
              <a:r>
                <a:rPr lang="fr-FR" dirty="0">
                  <a:solidFill>
                    <a:srgbClr val="FF0000"/>
                  </a:solidFill>
                </a:rPr>
                <a:t> </a:t>
              </a:r>
              <a:r>
                <a:rPr lang="fr-FR" dirty="0" err="1">
                  <a:solidFill>
                    <a:srgbClr val="FF0000"/>
                  </a:solidFill>
                </a:rPr>
                <a:t>effect</a:t>
              </a:r>
              <a:endParaRPr lang="fr-FR" dirty="0">
                <a:solidFill>
                  <a:srgbClr val="FF0000"/>
                </a:solidFill>
              </a:endParaRPr>
            </a:p>
          </p:txBody>
        </p:sp>
      </p:grpSp>
      <p:sp>
        <p:nvSpPr>
          <p:cNvPr id="27" name="Rectangle 26"/>
          <p:cNvSpPr/>
          <p:nvPr/>
        </p:nvSpPr>
        <p:spPr>
          <a:xfrm>
            <a:off x="5513007" y="319219"/>
            <a:ext cx="728084" cy="369332"/>
          </a:xfrm>
          <a:prstGeom prst="rect">
            <a:avLst/>
          </a:prstGeom>
        </p:spPr>
        <p:txBody>
          <a:bodyPr wrap="none">
            <a:spAutoFit/>
          </a:bodyPr>
          <a:lstStyle/>
          <a:p>
            <a:r>
              <a:rPr lang="fr-FR" b="1" dirty="0" smtClean="0">
                <a:solidFill>
                  <a:schemeClr val="accent2"/>
                </a:solidFill>
              </a:rPr>
              <a:t>MAM</a:t>
            </a:r>
            <a:endParaRPr lang="en-US" dirty="0"/>
          </a:p>
        </p:txBody>
      </p:sp>
      <p:pic>
        <p:nvPicPr>
          <p:cNvPr id="14" name="Picture 13"/>
          <p:cNvPicPr>
            <a:picLocks noChangeAspect="1"/>
          </p:cNvPicPr>
          <p:nvPr/>
        </p:nvPicPr>
        <p:blipFill>
          <a:blip r:embed="rId5"/>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52838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996042"/>
            <a:ext cx="10701230" cy="4670831"/>
          </a:xfrm>
        </p:spPr>
        <p:txBody>
          <a:bodyPr>
            <a:normAutofit/>
          </a:bodyPr>
          <a:lstStyle/>
          <a:p>
            <a:pPr>
              <a:lnSpc>
                <a:spcPct val="120000"/>
              </a:lnSpc>
            </a:pPr>
            <a:r>
              <a:rPr lang="en-US" sz="2700" b="1" dirty="0" smtClean="0">
                <a:latin typeface="+mn-lt"/>
                <a:ea typeface="+mn-ea"/>
                <a:cs typeface="+mn-cs"/>
              </a:rPr>
              <a:t>Summary</a:t>
            </a:r>
            <a:r>
              <a:rPr lang="en-US" sz="2400" b="1" dirty="0" smtClean="0">
                <a:latin typeface="+mn-lt"/>
                <a:ea typeface="+mn-ea"/>
                <a:cs typeface="+mn-cs"/>
              </a:rPr>
              <a:t/>
            </a:r>
            <a:br>
              <a:rPr lang="en-US" sz="2400" b="1" dirty="0" smtClean="0">
                <a:latin typeface="+mn-lt"/>
                <a:ea typeface="+mn-ea"/>
                <a:cs typeface="+mn-cs"/>
              </a:rPr>
            </a:br>
            <a:r>
              <a:rPr lang="en-US" sz="2200" b="1" dirty="0" smtClean="0">
                <a:latin typeface="+mn-lt"/>
                <a:ea typeface="+mn-ea"/>
                <a:cs typeface="+mn-cs"/>
              </a:rPr>
              <a:t/>
            </a:r>
            <a:br>
              <a:rPr lang="en-US" sz="2200" b="1" dirty="0" smtClean="0">
                <a:latin typeface="+mn-lt"/>
                <a:ea typeface="+mn-ea"/>
                <a:cs typeface="+mn-cs"/>
              </a:rPr>
            </a:br>
            <a:r>
              <a:rPr lang="en-US" sz="2200" b="1" dirty="0" smtClean="0">
                <a:latin typeface="+mn-lt"/>
              </a:rPr>
              <a:t>When </a:t>
            </a:r>
            <a:r>
              <a:rPr lang="en-US" sz="2200" b="1" dirty="0">
                <a:latin typeface="+mn-lt"/>
              </a:rPr>
              <a:t>superficial soil moisture </a:t>
            </a:r>
            <a:r>
              <a:rPr lang="en-US" sz="2200" b="1" dirty="0" smtClean="0">
                <a:latin typeface="+mn-lt"/>
              </a:rPr>
              <a:t>increases, nocturnal </a:t>
            </a:r>
            <a:r>
              <a:rPr lang="en-US" sz="2200" b="1" dirty="0">
                <a:latin typeface="+mn-lt"/>
              </a:rPr>
              <a:t>effect and daytime cooling effect </a:t>
            </a:r>
            <a:r>
              <a:rPr lang="en-US" sz="2200" b="1" dirty="0" smtClean="0">
                <a:latin typeface="+mn-lt"/>
              </a:rPr>
              <a:t>are detected over </a:t>
            </a:r>
            <a:r>
              <a:rPr lang="en-US" sz="2200" b="1" dirty="0">
                <a:latin typeface="+mn-lt"/>
              </a:rPr>
              <a:t>some semiarid regions </a:t>
            </a:r>
            <a:r>
              <a:rPr lang="en-US" sz="2200" b="1" dirty="0" smtClean="0">
                <a:latin typeface="+mn-lt"/>
              </a:rPr>
              <a:t>with </a:t>
            </a:r>
            <a:r>
              <a:rPr lang="en-US" sz="2200" b="1" dirty="0">
                <a:latin typeface="+mn-lt"/>
              </a:rPr>
              <a:t>a good </a:t>
            </a:r>
            <a:r>
              <a:rPr lang="en-US" sz="2200" b="1" dirty="0" smtClean="0">
                <a:latin typeface="+mn-lt"/>
              </a:rPr>
              <a:t>confidence</a:t>
            </a:r>
            <a:r>
              <a:rPr lang="en-US" sz="2200" dirty="0" smtClean="0">
                <a:latin typeface="+mn-lt"/>
              </a:rPr>
              <a:t>.</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        The </a:t>
            </a:r>
            <a:r>
              <a:rPr lang="en-US" sz="2200" dirty="0">
                <a:latin typeface="+mn-lt"/>
              </a:rPr>
              <a:t>linear regression coefficient between </a:t>
            </a:r>
            <a:r>
              <a:rPr lang="en-US" sz="2200" dirty="0" err="1">
                <a:latin typeface="+mn-lt"/>
              </a:rPr>
              <a:t>LST_max</a:t>
            </a:r>
            <a:r>
              <a:rPr lang="en-US" sz="2200" dirty="0">
                <a:latin typeface="+mn-lt"/>
              </a:rPr>
              <a:t> and SM is negative (cooling effect of evaporation, and high thermal inertia</a:t>
            </a:r>
            <a:r>
              <a:rPr lang="en-US" sz="2200" dirty="0" smtClean="0">
                <a:latin typeface="+mn-lt"/>
              </a:rPr>
              <a:t>)</a:t>
            </a:r>
            <a:br>
              <a:rPr lang="en-US" sz="2200" dirty="0" smtClean="0">
                <a:latin typeface="+mn-lt"/>
              </a:rPr>
            </a:br>
            <a:r>
              <a:rPr lang="en-US" sz="2200" dirty="0" smtClean="0">
                <a:latin typeface="+mn-lt"/>
              </a:rPr>
              <a:t>        The </a:t>
            </a:r>
            <a:r>
              <a:rPr lang="en-US" sz="2200" dirty="0">
                <a:latin typeface="+mn-lt"/>
              </a:rPr>
              <a:t>linear regression coefficient between </a:t>
            </a:r>
            <a:r>
              <a:rPr lang="en-US" sz="2200" dirty="0" err="1">
                <a:latin typeface="+mn-lt"/>
              </a:rPr>
              <a:t>LST_min</a:t>
            </a:r>
            <a:r>
              <a:rPr lang="en-US" sz="2200" dirty="0">
                <a:latin typeface="+mn-lt"/>
              </a:rPr>
              <a:t> and SM is positive (damping effect of the thermal inertia</a:t>
            </a:r>
            <a:r>
              <a:rPr lang="en-US" sz="2200" dirty="0" smtClean="0">
                <a:latin typeface="+mn-lt"/>
              </a:rPr>
              <a:t>)</a:t>
            </a:r>
            <a:endParaRPr lang="en-US" sz="2200" b="1" i="1" dirty="0">
              <a:latin typeface="+mn-lt"/>
            </a:endParaRPr>
          </a:p>
        </p:txBody>
      </p:sp>
      <p:pic>
        <p:nvPicPr>
          <p:cNvPr id="3" name="Picture 2"/>
          <p:cNvPicPr>
            <a:picLocks noChangeAspect="1"/>
          </p:cNvPicPr>
          <p:nvPr/>
        </p:nvPicPr>
        <p:blipFill>
          <a:blip r:embed="rId3"/>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204024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76" y="517358"/>
            <a:ext cx="10701230" cy="5281863"/>
          </a:xfrm>
        </p:spPr>
        <p:txBody>
          <a:bodyPr>
            <a:noAutofit/>
          </a:bodyPr>
          <a:lstStyle/>
          <a:p>
            <a:pPr>
              <a:lnSpc>
                <a:spcPct val="120000"/>
              </a:lnSpc>
            </a:pPr>
            <a:r>
              <a:rPr lang="en-US" sz="2400" b="1" dirty="0" smtClean="0">
                <a:latin typeface="+mn-lt"/>
                <a:ea typeface="+mn-ea"/>
                <a:cs typeface="+mn-cs"/>
              </a:rPr>
              <a:t>Next</a:t>
            </a:r>
            <a:r>
              <a:rPr lang="mr-IN" sz="2400" b="1" dirty="0" smtClean="0">
                <a:latin typeface="+mn-lt"/>
                <a:ea typeface="+mn-ea"/>
                <a:cs typeface="+mn-cs"/>
              </a:rPr>
              <a:t>……</a:t>
            </a:r>
            <a:r>
              <a:rPr lang="en-US" sz="2400" b="1" dirty="0" smtClean="0">
                <a:latin typeface="+mn-lt"/>
                <a:ea typeface="+mn-ea"/>
                <a:cs typeface="+mn-cs"/>
              </a:rPr>
              <a:t/>
            </a:r>
            <a:br>
              <a:rPr lang="en-US" sz="2400" b="1" dirty="0" smtClean="0">
                <a:latin typeface="+mn-lt"/>
                <a:ea typeface="+mn-ea"/>
                <a:cs typeface="+mn-cs"/>
              </a:rPr>
            </a:br>
            <a:r>
              <a:rPr lang="en-US" sz="2400" dirty="0">
                <a:latin typeface="+mn-lt"/>
              </a:rPr>
              <a:t/>
            </a:r>
            <a:br>
              <a:rPr lang="en-US" sz="2400" dirty="0">
                <a:latin typeface="+mn-lt"/>
              </a:rPr>
            </a:br>
            <a:r>
              <a:rPr lang="en-US" sz="2400" dirty="0"/>
              <a:t> </a:t>
            </a:r>
            <a:r>
              <a:rPr lang="en-US" sz="2400" dirty="0" smtClean="0"/>
              <a:t>   </a:t>
            </a:r>
            <a:r>
              <a:rPr lang="en-US" sz="2400" b="1" dirty="0" smtClean="0"/>
              <a:t>-&gt; </a:t>
            </a:r>
            <a:r>
              <a:rPr lang="en-US" sz="2400" dirty="0" smtClean="0">
                <a:latin typeface="+mn-lt"/>
              </a:rPr>
              <a:t>Not a </a:t>
            </a:r>
            <a:r>
              <a:rPr lang="en-US" sz="2400" dirty="0">
                <a:latin typeface="+mn-lt"/>
              </a:rPr>
              <a:t>lot of </a:t>
            </a:r>
            <a:r>
              <a:rPr lang="en-US" sz="2400" dirty="0" smtClean="0">
                <a:latin typeface="+mn-lt"/>
              </a:rPr>
              <a:t>observation data can be used over Sahel during JJA. </a:t>
            </a:r>
            <a:br>
              <a:rPr lang="en-US" sz="2400" dirty="0" smtClean="0">
                <a:latin typeface="+mn-lt"/>
              </a:rPr>
            </a:br>
            <a:r>
              <a:rPr lang="en-US" sz="2400" dirty="0">
                <a:latin typeface="+mn-lt"/>
              </a:rPr>
              <a:t/>
            </a:r>
            <a:br>
              <a:rPr lang="en-US" sz="2400" dirty="0">
                <a:latin typeface="+mn-lt"/>
              </a:rPr>
            </a:br>
            <a:r>
              <a:rPr lang="en-US" sz="2400" dirty="0">
                <a:latin typeface="+mn-lt"/>
              </a:rPr>
              <a:t> </a:t>
            </a:r>
            <a:r>
              <a:rPr lang="en-US" sz="2400" dirty="0" smtClean="0">
                <a:latin typeface="+mn-lt"/>
              </a:rPr>
              <a:t>   -&gt; </a:t>
            </a:r>
            <a:r>
              <a:rPr lang="en-US" sz="2400" dirty="0">
                <a:latin typeface="+mn-lt"/>
              </a:rPr>
              <a:t>A noteworthy negative nocturnal feedback between soil moisture and temperature </a:t>
            </a:r>
            <a:r>
              <a:rPr lang="en-US" sz="2400" dirty="0" smtClean="0">
                <a:latin typeface="+mn-lt"/>
              </a:rPr>
              <a:t>in </a:t>
            </a:r>
            <a:r>
              <a:rPr lang="en-US" sz="2400" dirty="0">
                <a:latin typeface="+mn-lt"/>
              </a:rPr>
              <a:t>so-called “hot-spot” regions of land-atmosphere coupling </a:t>
            </a:r>
            <a:r>
              <a:rPr lang="en-US" sz="2400" dirty="0" smtClean="0">
                <a:latin typeface="+mn-lt"/>
              </a:rPr>
              <a:t>was detected during </a:t>
            </a:r>
            <a:r>
              <a:rPr lang="en-US" sz="2400" b="1" dirty="0" smtClean="0">
                <a:latin typeface="+mn-lt"/>
              </a:rPr>
              <a:t>JJA</a:t>
            </a:r>
            <a:r>
              <a:rPr lang="en-US" sz="2400" dirty="0" smtClean="0">
                <a:latin typeface="+mn-lt"/>
              </a:rPr>
              <a:t> (F. </a:t>
            </a:r>
            <a:r>
              <a:rPr lang="en-US" sz="2400" dirty="0" err="1" smtClean="0">
                <a:latin typeface="+mn-lt"/>
              </a:rPr>
              <a:t>Cheruy</a:t>
            </a:r>
            <a:r>
              <a:rPr lang="en-US" sz="2400" dirty="0" smtClean="0">
                <a:latin typeface="+mn-lt"/>
              </a:rPr>
              <a:t> et al. 2017), but the similar feedback in observation was detected during </a:t>
            </a:r>
            <a:r>
              <a:rPr lang="en-US" sz="2400" b="1" dirty="0" smtClean="0">
                <a:latin typeface="+mn-lt"/>
              </a:rPr>
              <a:t>SON</a:t>
            </a:r>
            <a:r>
              <a:rPr lang="en-US" sz="2400" dirty="0" smtClean="0">
                <a:latin typeface="+mn-lt"/>
              </a:rPr>
              <a:t>.</a:t>
            </a:r>
            <a:br>
              <a:rPr lang="en-US" sz="2400" dirty="0" smtClean="0">
                <a:latin typeface="+mn-lt"/>
              </a:rPr>
            </a:br>
            <a:r>
              <a:rPr lang="en-US" sz="2400" dirty="0" smtClean="0">
                <a:latin typeface="+mn-lt"/>
              </a:rPr>
              <a:t/>
            </a:r>
            <a:br>
              <a:rPr lang="en-US" sz="2400" dirty="0" smtClean="0">
                <a:latin typeface="+mn-lt"/>
              </a:rPr>
            </a:br>
            <a:r>
              <a:rPr lang="en-US" sz="2400" dirty="0"/>
              <a:t> </a:t>
            </a:r>
            <a:r>
              <a:rPr lang="en-US" sz="2400" dirty="0" smtClean="0"/>
              <a:t>   </a:t>
            </a:r>
            <a:r>
              <a:rPr lang="en-US" sz="2400" b="1" dirty="0" smtClean="0"/>
              <a:t>-&gt; </a:t>
            </a:r>
            <a:r>
              <a:rPr lang="en-US" sz="2400" dirty="0" smtClean="0">
                <a:latin typeface="+mn-lt"/>
              </a:rPr>
              <a:t>Use a longer period </a:t>
            </a:r>
            <a:r>
              <a:rPr lang="en-US" sz="2400" dirty="0">
                <a:latin typeface="+mn-lt"/>
              </a:rPr>
              <a:t>LST </a:t>
            </a:r>
            <a:r>
              <a:rPr lang="en-US" sz="2400" dirty="0" smtClean="0">
                <a:latin typeface="+mn-lt"/>
              </a:rPr>
              <a:t>to </a:t>
            </a:r>
            <a:r>
              <a:rPr lang="en-US" sz="2400" dirty="0">
                <a:latin typeface="+mn-lt"/>
              </a:rPr>
              <a:t>verify the </a:t>
            </a:r>
            <a:r>
              <a:rPr lang="en-US" sz="2400" dirty="0" smtClean="0">
                <a:latin typeface="+mn-lt"/>
              </a:rPr>
              <a:t>results.</a:t>
            </a:r>
            <a:br>
              <a:rPr lang="en-US" sz="2400" dirty="0" smtClean="0">
                <a:latin typeface="+mn-lt"/>
              </a:rPr>
            </a:br>
            <a:r>
              <a:rPr lang="en-US" sz="2400" dirty="0">
                <a:latin typeface="+mn-lt"/>
              </a:rPr>
              <a:t/>
            </a:r>
            <a:br>
              <a:rPr lang="en-US" sz="2400" dirty="0">
                <a:latin typeface="+mn-lt"/>
              </a:rPr>
            </a:br>
            <a:r>
              <a:rPr lang="en-US" sz="2400" dirty="0">
                <a:latin typeface="+mn-lt"/>
              </a:rPr>
              <a:t> </a:t>
            </a:r>
            <a:r>
              <a:rPr lang="en-US" sz="2400" dirty="0"/>
              <a:t> </a:t>
            </a:r>
            <a:r>
              <a:rPr lang="en-US" sz="2400" dirty="0" smtClean="0"/>
              <a:t>  </a:t>
            </a:r>
            <a:r>
              <a:rPr lang="en-US" sz="2400" b="1" dirty="0" smtClean="0"/>
              <a:t>-&gt; </a:t>
            </a:r>
            <a:r>
              <a:rPr lang="en-US" sz="2400" dirty="0" smtClean="0">
                <a:latin typeface="+mn-lt"/>
              </a:rPr>
              <a:t>Take </a:t>
            </a:r>
            <a:r>
              <a:rPr lang="en-US" sz="2400" dirty="0">
                <a:latin typeface="+mn-lt"/>
              </a:rPr>
              <a:t>into account the land cover </a:t>
            </a:r>
            <a:r>
              <a:rPr lang="en-US" sz="2400" dirty="0" smtClean="0">
                <a:latin typeface="+mn-lt"/>
              </a:rPr>
              <a:t>class.</a:t>
            </a:r>
            <a:endParaRPr lang="en-US" sz="2400" b="1" i="1" dirty="0">
              <a:latin typeface="+mn-lt"/>
            </a:endParaRPr>
          </a:p>
        </p:txBody>
      </p:sp>
      <p:pic>
        <p:nvPicPr>
          <p:cNvPr id="3" name="Picture 2"/>
          <p:cNvPicPr>
            <a:picLocks noChangeAspect="1"/>
          </p:cNvPicPr>
          <p:nvPr/>
        </p:nvPicPr>
        <p:blipFill>
          <a:blip r:embed="rId3"/>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57635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CA2A3E43-449B-4FB0-B23D-6D2B03E2940B}"/>
              </a:ext>
            </a:extLst>
          </p:cNvPr>
          <p:cNvSpPr txBox="1"/>
          <p:nvPr/>
        </p:nvSpPr>
        <p:spPr>
          <a:xfrm>
            <a:off x="686087" y="554295"/>
            <a:ext cx="11062913" cy="1200329"/>
          </a:xfrm>
          <a:prstGeom prst="rect">
            <a:avLst/>
          </a:prstGeom>
          <a:noFill/>
        </p:spPr>
        <p:txBody>
          <a:bodyPr wrap="square" rtlCol="0">
            <a:spAutoFit/>
          </a:bodyPr>
          <a:lstStyle/>
          <a:p>
            <a:r>
              <a:rPr lang="en-US" sz="2400" b="1" dirty="0" smtClean="0"/>
              <a:t>Can we use combined LST, SM, PRECIP data to detect the contribution of soil thermal inertia which is strongly dependent on soil moisture to daily variations in nighttime minimum temperature?</a:t>
            </a:r>
            <a:endParaRPr lang="en-US" sz="2400" b="1" dirty="0"/>
          </a:p>
        </p:txBody>
      </p:sp>
      <p:pic>
        <p:nvPicPr>
          <p:cNvPr id="7" name="Image 6">
            <a:extLst>
              <a:ext uri="{FF2B5EF4-FFF2-40B4-BE49-F238E27FC236}">
                <a16:creationId xmlns="" xmlns:a16="http://schemas.microsoft.com/office/drawing/2014/main" id="{925E5B2F-1F1C-42C0-8F1E-35AB74895F97}"/>
              </a:ext>
            </a:extLst>
          </p:cNvPr>
          <p:cNvPicPr>
            <a:picLocks noChangeAspect="1"/>
          </p:cNvPicPr>
          <p:nvPr/>
        </p:nvPicPr>
        <p:blipFill>
          <a:blip r:embed="rId2"/>
          <a:stretch>
            <a:fillRect/>
          </a:stretch>
        </p:blipFill>
        <p:spPr>
          <a:xfrm>
            <a:off x="828658" y="2187615"/>
            <a:ext cx="4532873" cy="2629656"/>
          </a:xfrm>
          <a:prstGeom prst="rect">
            <a:avLst/>
          </a:prstGeom>
        </p:spPr>
      </p:pic>
      <p:pic>
        <p:nvPicPr>
          <p:cNvPr id="10" name="Image 9">
            <a:extLst>
              <a:ext uri="{FF2B5EF4-FFF2-40B4-BE49-F238E27FC236}">
                <a16:creationId xmlns="" xmlns:a16="http://schemas.microsoft.com/office/drawing/2014/main" id="{85D39B06-E7AC-48C2-9B6B-CF9D0FA62D12}"/>
              </a:ext>
            </a:extLst>
          </p:cNvPr>
          <p:cNvPicPr>
            <a:picLocks noChangeAspect="1"/>
          </p:cNvPicPr>
          <p:nvPr/>
        </p:nvPicPr>
        <p:blipFill>
          <a:blip r:embed="rId3"/>
          <a:stretch>
            <a:fillRect/>
          </a:stretch>
        </p:blipFill>
        <p:spPr>
          <a:xfrm>
            <a:off x="5608141" y="1754624"/>
            <a:ext cx="4788409" cy="3578811"/>
          </a:xfrm>
          <a:prstGeom prst="rect">
            <a:avLst/>
          </a:prstGeom>
        </p:spPr>
      </p:pic>
      <p:pic>
        <p:nvPicPr>
          <p:cNvPr id="11" name="Image 10">
            <a:extLst>
              <a:ext uri="{FF2B5EF4-FFF2-40B4-BE49-F238E27FC236}">
                <a16:creationId xmlns="" xmlns:a16="http://schemas.microsoft.com/office/drawing/2014/main" id="{ECFB1540-A3BC-46BD-A7F7-623618B51A6B}"/>
              </a:ext>
            </a:extLst>
          </p:cNvPr>
          <p:cNvPicPr>
            <a:picLocks noChangeAspect="1"/>
          </p:cNvPicPr>
          <p:nvPr/>
        </p:nvPicPr>
        <p:blipFill>
          <a:blip r:embed="rId4"/>
          <a:stretch>
            <a:fillRect/>
          </a:stretch>
        </p:blipFill>
        <p:spPr>
          <a:xfrm>
            <a:off x="892396" y="5055679"/>
            <a:ext cx="10470619" cy="1321972"/>
          </a:xfrm>
          <a:prstGeom prst="rect">
            <a:avLst/>
          </a:prstGeom>
        </p:spPr>
      </p:pic>
      <p:pic>
        <p:nvPicPr>
          <p:cNvPr id="8" name="Picture 7"/>
          <p:cNvPicPr>
            <a:picLocks noChangeAspect="1"/>
          </p:cNvPicPr>
          <p:nvPr/>
        </p:nvPicPr>
        <p:blipFill>
          <a:blip r:embed="rId5"/>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43053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43" y="1076445"/>
            <a:ext cx="11358311" cy="1088021"/>
          </a:xfrm>
        </p:spPr>
        <p:txBody>
          <a:bodyPr>
            <a:noAutofit/>
          </a:bodyPr>
          <a:lstStyle/>
          <a:p>
            <a:pPr marL="0" indent="0">
              <a:lnSpc>
                <a:spcPct val="130000"/>
              </a:lnSpc>
              <a:buNone/>
            </a:pPr>
            <a:r>
              <a:rPr lang="en-US" sz="2400" b="1" dirty="0"/>
              <a:t>C</a:t>
            </a:r>
            <a:r>
              <a:rPr lang="en-US" sz="2400" b="1" dirty="0" smtClean="0"/>
              <a:t>ombined </a:t>
            </a:r>
            <a:r>
              <a:rPr lang="en-US" sz="2400" b="1" dirty="0"/>
              <a:t>instantaneous </a:t>
            </a:r>
            <a:r>
              <a:rPr lang="en-US" sz="2400" b="1" dirty="0" smtClean="0"/>
              <a:t>LST, superficial </a:t>
            </a:r>
            <a:r>
              <a:rPr lang="en-US" sz="2400" b="1" dirty="0"/>
              <a:t>soil moisture </a:t>
            </a:r>
            <a:r>
              <a:rPr lang="en-US" sz="2400" b="1" dirty="0" smtClean="0"/>
              <a:t>and precipitation are used to </a:t>
            </a:r>
            <a:r>
              <a:rPr lang="en-US" sz="2400" b="1" dirty="0"/>
              <a:t>identify dry spells and </a:t>
            </a:r>
            <a:r>
              <a:rPr lang="en-US" sz="2400" b="1" dirty="0" smtClean="0"/>
              <a:t>explore </a:t>
            </a:r>
            <a:r>
              <a:rPr lang="en-US" sz="2400" b="1" dirty="0"/>
              <a:t>the sensitivity of the LST to the superficial soil </a:t>
            </a:r>
            <a:r>
              <a:rPr lang="en-US" sz="2400" b="1" dirty="0" smtClean="0"/>
              <a:t>moisture.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45919679"/>
              </p:ext>
            </p:extLst>
          </p:nvPr>
        </p:nvGraphicFramePr>
        <p:xfrm>
          <a:off x="748808" y="2673752"/>
          <a:ext cx="10166119" cy="3075661"/>
        </p:xfrm>
        <a:graphic>
          <a:graphicData uri="http://schemas.openxmlformats.org/drawingml/2006/table">
            <a:tbl>
              <a:tblPr firstRow="1" bandRow="1">
                <a:tableStyleId>{5C22544A-7EE6-4342-B048-85BDC9FD1C3A}</a:tableStyleId>
              </a:tblPr>
              <a:tblGrid>
                <a:gridCol w="3730308"/>
                <a:gridCol w="2416504"/>
                <a:gridCol w="2232037"/>
                <a:gridCol w="1787270"/>
              </a:tblGrid>
              <a:tr h="453819">
                <a:tc>
                  <a:txBody>
                    <a:bodyPr/>
                    <a:lstStyle/>
                    <a:p>
                      <a:endParaRPr lang="en-US" sz="2000" dirty="0"/>
                    </a:p>
                  </a:txBody>
                  <a:tcPr/>
                </a:tc>
                <a:tc>
                  <a:txBody>
                    <a:bodyPr/>
                    <a:lstStyle/>
                    <a:p>
                      <a:r>
                        <a:rPr lang="en-US" sz="2000" dirty="0" smtClean="0"/>
                        <a:t>Resolution</a:t>
                      </a:r>
                      <a:endParaRPr lang="en-US" sz="2000" dirty="0"/>
                    </a:p>
                  </a:txBody>
                  <a:tcPr/>
                </a:tc>
                <a:tc>
                  <a:txBody>
                    <a:bodyPr/>
                    <a:lstStyle/>
                    <a:p>
                      <a:r>
                        <a:rPr lang="en-US" sz="2000" dirty="0" smtClean="0"/>
                        <a:t>Region</a:t>
                      </a:r>
                      <a:endParaRPr lang="en-US" sz="2000" dirty="0"/>
                    </a:p>
                  </a:txBody>
                  <a:tcPr/>
                </a:tc>
                <a:tc>
                  <a:txBody>
                    <a:bodyPr/>
                    <a:lstStyle/>
                    <a:p>
                      <a:r>
                        <a:rPr lang="en-US" sz="2000" dirty="0" smtClean="0"/>
                        <a:t>Period</a:t>
                      </a:r>
                      <a:endParaRPr lang="en-US" sz="2000" dirty="0"/>
                    </a:p>
                  </a:txBody>
                  <a:tcPr/>
                </a:tc>
              </a:tr>
              <a:tr h="910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LST CCI SEVIRI MSG L3 data (MSG_SEVIRI_L3U)</a:t>
                      </a:r>
                    </a:p>
                  </a:txBody>
                  <a:tcPr/>
                </a:tc>
                <a:tc>
                  <a:txBody>
                    <a:bodyPr/>
                    <a:lstStyle/>
                    <a:p>
                      <a:r>
                        <a:rPr lang="en-US" sz="2000" dirty="0" smtClean="0"/>
                        <a:t>0.05 ° spatial Hourly temporal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81.125 ° W-E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81.125 ° 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2008-2010</a:t>
                      </a:r>
                    </a:p>
                  </a:txBody>
                  <a:tcPr/>
                </a:tc>
              </a:tr>
              <a:tr h="928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ESA CCI Surface Soil Moisture COMBINED Product (fv04.5)</a:t>
                      </a:r>
                    </a:p>
                  </a:txBody>
                  <a:tcPr/>
                </a:tc>
                <a:tc>
                  <a:txBody>
                    <a:bodyPr/>
                    <a:lstStyle/>
                    <a:p>
                      <a:r>
                        <a:rPr lang="en-US" sz="2000" dirty="0" smtClean="0"/>
                        <a:t>0.25 ° spatial </a:t>
                      </a:r>
                    </a:p>
                    <a:p>
                      <a:r>
                        <a:rPr lang="en-US" sz="2000" dirty="0" smtClean="0"/>
                        <a:t>Daily temporal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Global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1979-2018</a:t>
                      </a:r>
                    </a:p>
                  </a:txBody>
                  <a:tcPr/>
                </a:tc>
              </a:tr>
              <a:tr h="783304">
                <a:tc>
                  <a:txBody>
                    <a:bodyPr/>
                    <a:lstStyle/>
                    <a:p>
                      <a:r>
                        <a:rPr lang="en-US" sz="2000" dirty="0" smtClean="0"/>
                        <a:t>Tropical Rainfall Measuring Mission (TRMM) V7</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0.25 ° spatial</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3-hourly temporal</a:t>
                      </a:r>
                    </a:p>
                  </a:txBody>
                  <a:tcPr/>
                </a:tc>
                <a:tc>
                  <a:txBody>
                    <a:bodyPr/>
                    <a:lstStyle/>
                    <a:p>
                      <a:pPr marL="0" indent="0">
                        <a:buNone/>
                      </a:pPr>
                      <a:r>
                        <a:rPr lang="en-US" sz="2000" dirty="0" smtClean="0"/>
                        <a:t>81.125 ° W-E</a:t>
                      </a:r>
                    </a:p>
                    <a:p>
                      <a:pPr marL="0" indent="0">
                        <a:buNone/>
                      </a:pPr>
                      <a:r>
                        <a:rPr lang="en-US" sz="2000" dirty="0" smtClean="0"/>
                        <a:t>50 ° N-S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2008-2010</a:t>
                      </a:r>
                    </a:p>
                  </a:txBody>
                  <a:tcPr/>
                </a:tc>
              </a:tr>
            </a:tbl>
          </a:graphicData>
        </a:graphic>
      </p:graphicFrame>
      <p:pic>
        <p:nvPicPr>
          <p:cNvPr id="7" name="Picture 6"/>
          <p:cNvPicPr>
            <a:picLocks noChangeAspect="1"/>
          </p:cNvPicPr>
          <p:nvPr/>
        </p:nvPicPr>
        <p:blipFill>
          <a:blip r:embed="rId2"/>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66730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2" y="1356831"/>
            <a:ext cx="10426129" cy="3782329"/>
          </a:xfrm>
        </p:spPr>
        <p:txBody>
          <a:bodyPr>
            <a:normAutofit/>
          </a:bodyPr>
          <a:lstStyle/>
          <a:p>
            <a:pPr>
              <a:lnSpc>
                <a:spcPct val="120000"/>
              </a:lnSpc>
            </a:pPr>
            <a:r>
              <a:rPr lang="en-US" sz="2400" b="1" dirty="0" smtClean="0">
                <a:solidFill>
                  <a:schemeClr val="accent1"/>
                </a:solidFill>
                <a:latin typeface="+mn-lt"/>
                <a:ea typeface="+mn-ea"/>
                <a:cs typeface="+mn-cs"/>
              </a:rPr>
              <a:t>Identify </a:t>
            </a:r>
            <a:r>
              <a:rPr lang="en-US" sz="2400" b="1" dirty="0">
                <a:solidFill>
                  <a:schemeClr val="accent1"/>
                </a:solidFill>
                <a:latin typeface="+mn-lt"/>
                <a:ea typeface="+mn-ea"/>
                <a:cs typeface="+mn-cs"/>
              </a:rPr>
              <a:t>dry spells to isolate the effect of SM on </a:t>
            </a:r>
            <a:r>
              <a:rPr lang="en-US" sz="2400" b="1" dirty="0" smtClean="0">
                <a:solidFill>
                  <a:schemeClr val="accent1"/>
                </a:solidFill>
                <a:latin typeface="+mn-lt"/>
                <a:ea typeface="+mn-ea"/>
                <a:cs typeface="+mn-cs"/>
              </a:rPr>
              <a:t>LST</a:t>
            </a:r>
            <a:r>
              <a:rPr lang="en-US" sz="2400" b="1" dirty="0">
                <a:latin typeface="+mn-lt"/>
                <a:ea typeface="+mn-ea"/>
                <a:cs typeface="+mn-cs"/>
              </a:rPr>
              <a:t/>
            </a:r>
            <a:br>
              <a:rPr lang="en-US" sz="2400" b="1" dirty="0">
                <a:latin typeface="+mn-lt"/>
                <a:ea typeface="+mn-ea"/>
                <a:cs typeface="+mn-cs"/>
              </a:rPr>
            </a:br>
            <a:r>
              <a:rPr lang="en-US" sz="2000" b="1" dirty="0" smtClean="0">
                <a:latin typeface="+mn-lt"/>
                <a:ea typeface="+mn-ea"/>
                <a:cs typeface="+mn-cs"/>
              </a:rPr>
              <a:t>      </a:t>
            </a:r>
            <a:r>
              <a:rPr lang="en-US" sz="2000" dirty="0" smtClean="0">
                <a:latin typeface="+mn-lt"/>
                <a:ea typeface="+mn-ea"/>
                <a:cs typeface="+mn-cs"/>
              </a:rPr>
              <a:t>Find </a:t>
            </a:r>
            <a:r>
              <a:rPr lang="en-US" sz="2000" dirty="0">
                <a:latin typeface="+mn-lt"/>
                <a:ea typeface="+mn-ea"/>
                <a:cs typeface="+mn-cs"/>
              </a:rPr>
              <a:t>the dry day when the mean daily rainfall is below 0.5mm at 0.25° </a:t>
            </a:r>
            <a:r>
              <a:rPr lang="en-US" sz="2000" dirty="0" smtClean="0">
                <a:latin typeface="+mn-lt"/>
                <a:ea typeface="+mn-ea"/>
                <a:cs typeface="+mn-cs"/>
              </a:rPr>
              <a:t>resolution.</a:t>
            </a:r>
            <a:r>
              <a:rPr lang="en-US" sz="2000" dirty="0">
                <a:latin typeface="+mn-lt"/>
                <a:ea typeface="+mn-ea"/>
                <a:cs typeface="+mn-cs"/>
              </a:rPr>
              <a:t/>
            </a:r>
            <a:br>
              <a:rPr lang="en-US" sz="2000" dirty="0">
                <a:latin typeface="+mn-lt"/>
                <a:ea typeface="+mn-ea"/>
                <a:cs typeface="+mn-cs"/>
              </a:rPr>
            </a:br>
            <a:r>
              <a:rPr lang="en-US" sz="2000" dirty="0" smtClean="0">
                <a:latin typeface="+mn-lt"/>
                <a:ea typeface="+mn-ea"/>
                <a:cs typeface="+mn-cs"/>
              </a:rPr>
              <a:t>      At </a:t>
            </a:r>
            <a:r>
              <a:rPr lang="en-US" sz="2000" dirty="0">
                <a:latin typeface="+mn-lt"/>
                <a:ea typeface="+mn-ea"/>
                <a:cs typeface="+mn-cs"/>
              </a:rPr>
              <a:t>least 10 consecutive dry days for one dry </a:t>
            </a:r>
            <a:r>
              <a:rPr lang="en-US" sz="2000" dirty="0" smtClean="0">
                <a:latin typeface="+mn-lt"/>
                <a:ea typeface="+mn-ea"/>
                <a:cs typeface="+mn-cs"/>
              </a:rPr>
              <a:t>spell.</a:t>
            </a:r>
            <a:r>
              <a:rPr lang="en-US" sz="2400" b="1" dirty="0">
                <a:latin typeface="+mn-lt"/>
                <a:ea typeface="+mn-ea"/>
                <a:cs typeface="+mn-cs"/>
              </a:rPr>
              <a:t/>
            </a:r>
            <a:br>
              <a:rPr lang="en-US" sz="2400" b="1" dirty="0">
                <a:latin typeface="+mn-lt"/>
                <a:ea typeface="+mn-ea"/>
                <a:cs typeface="+mn-cs"/>
              </a:rPr>
            </a:br>
            <a:r>
              <a:rPr lang="en-US" sz="2400" b="1" dirty="0">
                <a:latin typeface="+mn-lt"/>
                <a:ea typeface="+mn-ea"/>
                <a:cs typeface="+mn-cs"/>
              </a:rPr>
              <a:t/>
            </a:r>
            <a:br>
              <a:rPr lang="en-US" sz="2400" b="1" dirty="0">
                <a:latin typeface="+mn-lt"/>
                <a:ea typeface="+mn-ea"/>
                <a:cs typeface="+mn-cs"/>
              </a:rPr>
            </a:br>
            <a:r>
              <a:rPr lang="en-US" sz="2400" b="1" dirty="0" smtClean="0">
                <a:solidFill>
                  <a:schemeClr val="accent1"/>
                </a:solidFill>
                <a:latin typeface="+mn-lt"/>
                <a:ea typeface="+mn-ea"/>
                <a:cs typeface="+mn-cs"/>
              </a:rPr>
              <a:t>Select </a:t>
            </a:r>
            <a:r>
              <a:rPr lang="en-US" sz="2400" b="1" dirty="0">
                <a:solidFill>
                  <a:schemeClr val="accent1"/>
                </a:solidFill>
                <a:latin typeface="+mn-lt"/>
                <a:ea typeface="+mn-ea"/>
                <a:cs typeface="+mn-cs"/>
              </a:rPr>
              <a:t>dry spell days to calculate the linear regression coefficient between LST (daily </a:t>
            </a:r>
            <a:r>
              <a:rPr lang="en-US" sz="2400" b="1" dirty="0" smtClean="0">
                <a:solidFill>
                  <a:schemeClr val="accent1"/>
                </a:solidFill>
                <a:latin typeface="+mn-lt"/>
                <a:ea typeface="+mn-ea"/>
                <a:cs typeface="+mn-cs"/>
              </a:rPr>
              <a:t>maximum, minimum </a:t>
            </a:r>
            <a:r>
              <a:rPr lang="en-US" sz="2400" b="1" dirty="0">
                <a:solidFill>
                  <a:schemeClr val="accent1"/>
                </a:solidFill>
                <a:latin typeface="+mn-lt"/>
                <a:ea typeface="+mn-ea"/>
                <a:cs typeface="+mn-cs"/>
              </a:rPr>
              <a:t>and </a:t>
            </a:r>
            <a:r>
              <a:rPr lang="en-US" sz="2400" b="1" dirty="0" smtClean="0">
                <a:solidFill>
                  <a:schemeClr val="accent1"/>
                </a:solidFill>
                <a:latin typeface="+mn-lt"/>
                <a:ea typeface="+mn-ea"/>
                <a:cs typeface="+mn-cs"/>
              </a:rPr>
              <a:t>magnitude) </a:t>
            </a:r>
            <a:r>
              <a:rPr lang="en-US" sz="2400" b="1" dirty="0">
                <a:solidFill>
                  <a:schemeClr val="accent1"/>
                </a:solidFill>
                <a:latin typeface="+mn-lt"/>
                <a:ea typeface="+mn-ea"/>
                <a:cs typeface="+mn-cs"/>
              </a:rPr>
              <a:t>and </a:t>
            </a:r>
            <a:r>
              <a:rPr lang="en-US" sz="2400" b="1" dirty="0" smtClean="0">
                <a:solidFill>
                  <a:schemeClr val="accent1"/>
                </a:solidFill>
                <a:latin typeface="+mn-lt"/>
                <a:ea typeface="+mn-ea"/>
                <a:cs typeface="+mn-cs"/>
              </a:rPr>
              <a:t>SM</a:t>
            </a:r>
            <a:r>
              <a:rPr lang="en-US" sz="2400" b="1" dirty="0">
                <a:latin typeface="+mn-lt"/>
                <a:ea typeface="+mn-ea"/>
                <a:cs typeface="+mn-cs"/>
              </a:rPr>
              <a:t/>
            </a:r>
            <a:br>
              <a:rPr lang="en-US" sz="2400" b="1" dirty="0">
                <a:latin typeface="+mn-lt"/>
                <a:ea typeface="+mn-ea"/>
                <a:cs typeface="+mn-cs"/>
              </a:rPr>
            </a:br>
            <a:r>
              <a:rPr lang="en-US" sz="2000" b="1" dirty="0" smtClean="0">
                <a:latin typeface="+mn-lt"/>
                <a:ea typeface="+mn-ea"/>
                <a:cs typeface="+mn-cs"/>
              </a:rPr>
              <a:t>      </a:t>
            </a:r>
            <a:r>
              <a:rPr lang="en-US" sz="2000" dirty="0" smtClean="0">
                <a:latin typeface="+mn-lt"/>
                <a:ea typeface="+mn-ea"/>
                <a:cs typeface="+mn-cs"/>
              </a:rPr>
              <a:t>The </a:t>
            </a:r>
            <a:r>
              <a:rPr lang="en-US" sz="2000" dirty="0">
                <a:latin typeface="+mn-lt"/>
                <a:ea typeface="+mn-ea"/>
                <a:cs typeface="+mn-cs"/>
              </a:rPr>
              <a:t>day without the missing value for </a:t>
            </a:r>
            <a:r>
              <a:rPr lang="en-US" sz="2000" dirty="0" smtClean="0">
                <a:latin typeface="+mn-lt"/>
                <a:ea typeface="+mn-ea"/>
                <a:cs typeface="+mn-cs"/>
              </a:rPr>
              <a:t>24 </a:t>
            </a:r>
            <a:r>
              <a:rPr lang="en-US" sz="2000" dirty="0">
                <a:latin typeface="+mn-lt"/>
                <a:ea typeface="+mn-ea"/>
                <a:cs typeface="+mn-cs"/>
              </a:rPr>
              <a:t>hours </a:t>
            </a:r>
            <a:r>
              <a:rPr lang="en-US" sz="2000" dirty="0" smtClean="0">
                <a:latin typeface="+mn-lt"/>
                <a:ea typeface="+mn-ea"/>
                <a:cs typeface="+mn-cs"/>
              </a:rPr>
              <a:t>LST.</a:t>
            </a:r>
            <a:r>
              <a:rPr lang="en-US" sz="2000" dirty="0">
                <a:latin typeface="+mn-lt"/>
                <a:ea typeface="+mn-ea"/>
                <a:cs typeface="+mn-cs"/>
              </a:rPr>
              <a:t/>
            </a:r>
            <a:br>
              <a:rPr lang="en-US" sz="2000" dirty="0">
                <a:latin typeface="+mn-lt"/>
                <a:ea typeface="+mn-ea"/>
                <a:cs typeface="+mn-cs"/>
              </a:rPr>
            </a:br>
            <a:r>
              <a:rPr lang="en-US" sz="2000" dirty="0" smtClean="0">
                <a:latin typeface="+mn-lt"/>
                <a:ea typeface="+mn-ea"/>
                <a:cs typeface="+mn-cs"/>
              </a:rPr>
              <a:t>      The </a:t>
            </a:r>
            <a:r>
              <a:rPr lang="en-US" sz="2000" dirty="0">
                <a:latin typeface="+mn-lt"/>
                <a:ea typeface="+mn-ea"/>
                <a:cs typeface="+mn-cs"/>
              </a:rPr>
              <a:t>day without the missing value for daily SM.</a:t>
            </a:r>
            <a:br>
              <a:rPr lang="en-US" sz="2000" dirty="0">
                <a:latin typeface="+mn-lt"/>
                <a:ea typeface="+mn-ea"/>
                <a:cs typeface="+mn-cs"/>
              </a:rPr>
            </a:br>
            <a:r>
              <a:rPr lang="en-US" sz="2000" dirty="0" smtClean="0">
                <a:latin typeface="+mn-lt"/>
                <a:ea typeface="+mn-ea"/>
                <a:cs typeface="+mn-cs"/>
              </a:rPr>
              <a:t>      The </a:t>
            </a:r>
            <a:r>
              <a:rPr lang="en-US" sz="2000" dirty="0">
                <a:latin typeface="+mn-lt"/>
                <a:ea typeface="+mn-ea"/>
                <a:cs typeface="+mn-cs"/>
              </a:rPr>
              <a:t>day is in the dry spell period</a:t>
            </a:r>
            <a:r>
              <a:rPr lang="en-US" sz="2000" dirty="0" smtClean="0">
                <a:latin typeface="+mn-lt"/>
                <a:ea typeface="+mn-ea"/>
                <a:cs typeface="+mn-cs"/>
              </a:rPr>
              <a:t>.</a:t>
            </a:r>
            <a:endParaRPr lang="en-US" sz="3600" b="1" i="1" dirty="0"/>
          </a:p>
        </p:txBody>
      </p:sp>
      <p:pic>
        <p:nvPicPr>
          <p:cNvPr id="3" name="Picture 2"/>
          <p:cNvPicPr>
            <a:picLocks noChangeAspect="1"/>
          </p:cNvPicPr>
          <p:nvPr/>
        </p:nvPicPr>
        <p:blipFill>
          <a:blip r:embed="rId3"/>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91848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327" b="8229"/>
          <a:stretch/>
        </p:blipFill>
        <p:spPr>
          <a:xfrm>
            <a:off x="1798846" y="765553"/>
            <a:ext cx="6858000" cy="5791200"/>
          </a:xfrm>
          <a:prstGeom prst="rect">
            <a:avLst/>
          </a:prstGeom>
        </p:spPr>
      </p:pic>
      <p:sp>
        <p:nvSpPr>
          <p:cNvPr id="3" name="Title 2"/>
          <p:cNvSpPr>
            <a:spLocks noGrp="1"/>
          </p:cNvSpPr>
          <p:nvPr>
            <p:ph type="title"/>
          </p:nvPr>
        </p:nvSpPr>
        <p:spPr>
          <a:xfrm>
            <a:off x="0" y="0"/>
            <a:ext cx="12139714" cy="945931"/>
          </a:xfrm>
        </p:spPr>
        <p:txBody>
          <a:bodyPr>
            <a:noAutofit/>
          </a:bodyPr>
          <a:lstStyle/>
          <a:p>
            <a:r>
              <a:rPr lang="en-US" sz="2400" b="1" dirty="0">
                <a:latin typeface="+mn-lt"/>
                <a:ea typeface="+mn-ea"/>
                <a:cs typeface="+mn-cs"/>
              </a:rPr>
              <a:t>Selected dry spell days of 4 Seasons in 3 years </a:t>
            </a:r>
            <a:r>
              <a:rPr lang="en-US" sz="2400" b="1" dirty="0" smtClean="0">
                <a:latin typeface="+mn-lt"/>
                <a:ea typeface="+mn-ea"/>
                <a:cs typeface="+mn-cs"/>
              </a:rPr>
              <a:t>for linear </a:t>
            </a:r>
            <a:r>
              <a:rPr lang="en-US" sz="2400" b="1" dirty="0">
                <a:latin typeface="+mn-lt"/>
                <a:ea typeface="+mn-ea"/>
                <a:cs typeface="+mn-cs"/>
              </a:rPr>
              <a:t>regression </a:t>
            </a:r>
            <a:r>
              <a:rPr lang="en-US" sz="2400" b="1" dirty="0" smtClean="0">
                <a:latin typeface="+mn-lt"/>
                <a:ea typeface="+mn-ea"/>
                <a:cs typeface="+mn-cs"/>
              </a:rPr>
              <a:t>coefficient</a:t>
            </a:r>
            <a:endParaRPr lang="en-US" sz="2000" dirty="0"/>
          </a:p>
        </p:txBody>
      </p:sp>
      <p:pic>
        <p:nvPicPr>
          <p:cNvPr id="4" name="Picture 3"/>
          <p:cNvPicPr>
            <a:picLocks noChangeAspect="1"/>
          </p:cNvPicPr>
          <p:nvPr/>
        </p:nvPicPr>
        <p:blipFill>
          <a:blip r:embed="rId4"/>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39738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1514" y="381508"/>
            <a:ext cx="3584094" cy="5132457"/>
          </a:xfrm>
        </p:spPr>
        <p:txBody>
          <a:bodyPr>
            <a:noAutofit/>
          </a:bodyPr>
          <a:lstStyle/>
          <a:p>
            <a:pPr>
              <a:lnSpc>
                <a:spcPct val="110000"/>
              </a:lnSpc>
            </a:pPr>
            <a:r>
              <a:rPr lang="en-US" sz="2000" b="1" dirty="0">
                <a:latin typeface="+mn-lt"/>
              </a:rPr>
              <a:t>The linear regression coefficient between </a:t>
            </a:r>
            <a:r>
              <a:rPr lang="en-US" sz="2000" b="1" dirty="0" err="1">
                <a:latin typeface="+mn-lt"/>
              </a:rPr>
              <a:t>LST_max</a:t>
            </a:r>
            <a:r>
              <a:rPr lang="en-US" sz="2000" b="1" dirty="0">
                <a:latin typeface="+mn-lt"/>
              </a:rPr>
              <a:t> and SM (left), </a:t>
            </a:r>
            <a:r>
              <a:rPr lang="en-US" sz="2000" b="1" dirty="0" err="1">
                <a:latin typeface="+mn-lt"/>
              </a:rPr>
              <a:t>LST_min</a:t>
            </a:r>
            <a:r>
              <a:rPr lang="en-US" sz="2000" b="1" dirty="0">
                <a:latin typeface="+mn-lt"/>
              </a:rPr>
              <a:t> and SM (middle), and, LST magnitude and </a:t>
            </a:r>
            <a:r>
              <a:rPr lang="en-US" sz="2000" b="1" dirty="0" smtClean="0">
                <a:latin typeface="+mn-lt"/>
              </a:rPr>
              <a:t>SM(right</a:t>
            </a:r>
            <a:r>
              <a:rPr lang="en-US" sz="2000" b="1" dirty="0">
                <a:latin typeface="+mn-lt"/>
              </a:rPr>
              <a:t>), with the probability larger than 60%. </a:t>
            </a:r>
            <a:r>
              <a:rPr lang="en-US" sz="2000" b="1" dirty="0" smtClean="0"/>
              <a:t/>
            </a:r>
            <a:br>
              <a:rPr lang="en-US" sz="2000" b="1" dirty="0" smtClean="0"/>
            </a:br>
            <a:r>
              <a:rPr lang="en-US" sz="2000" b="1" dirty="0" smtClean="0"/>
              <a:t/>
            </a:r>
            <a:br>
              <a:rPr lang="en-US" sz="2000" b="1" dirty="0" smtClean="0"/>
            </a:br>
            <a:endParaRPr lang="en-US" sz="2000"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10" y="-1"/>
            <a:ext cx="6858000" cy="6858000"/>
          </a:xfrm>
          <a:prstGeom prst="rect">
            <a:avLst/>
          </a:prstGeom>
        </p:spPr>
      </p:pic>
      <p:pic>
        <p:nvPicPr>
          <p:cNvPr id="4" name="Picture 3"/>
          <p:cNvPicPr>
            <a:picLocks noChangeAspect="1"/>
          </p:cNvPicPr>
          <p:nvPr/>
        </p:nvPicPr>
        <p:blipFill>
          <a:blip r:embed="rId4"/>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10773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18947" y="245859"/>
            <a:ext cx="4396516" cy="2824224"/>
          </a:xfrm>
        </p:spPr>
        <p:txBody>
          <a:bodyPr>
            <a:noAutofit/>
          </a:bodyPr>
          <a:lstStyle/>
          <a:p>
            <a:r>
              <a:rPr lang="en-US" sz="2000" b="1" dirty="0" smtClean="0"/>
              <a:t/>
            </a:r>
            <a:br>
              <a:rPr lang="en-US" sz="2000" b="1" dirty="0" smtClean="0"/>
            </a:br>
            <a:r>
              <a:rPr lang="en-US" sz="2000" b="1" i="1" u="sng" dirty="0">
                <a:latin typeface="+mn-lt"/>
              </a:rPr>
              <a:t>Target grid:</a:t>
            </a:r>
            <a:r>
              <a:rPr lang="en-US" sz="2000" b="1" dirty="0">
                <a:latin typeface="+mn-lt"/>
              </a:rPr>
              <a:t/>
            </a:r>
            <a:br>
              <a:rPr lang="en-US" sz="2000" b="1" dirty="0">
                <a:latin typeface="+mn-lt"/>
              </a:rPr>
            </a:br>
            <a:r>
              <a:rPr lang="en-US" sz="2000" b="1" dirty="0" err="1">
                <a:solidFill>
                  <a:schemeClr val="accent1"/>
                </a:solidFill>
                <a:latin typeface="+mn-lt"/>
              </a:rPr>
              <a:t>LST_max.VS.SM</a:t>
            </a:r>
            <a:r>
              <a:rPr lang="en-US" sz="2000" b="1" dirty="0">
                <a:solidFill>
                  <a:schemeClr val="accent1"/>
                </a:solidFill>
                <a:latin typeface="+mn-lt"/>
              </a:rPr>
              <a:t> negative</a:t>
            </a:r>
            <a:r>
              <a:rPr lang="en-US" sz="2000" b="1" dirty="0">
                <a:latin typeface="+mn-lt"/>
              </a:rPr>
              <a:t/>
            </a:r>
            <a:br>
              <a:rPr lang="en-US" sz="2000" b="1" dirty="0">
                <a:latin typeface="+mn-lt"/>
              </a:rPr>
            </a:br>
            <a:r>
              <a:rPr lang="en-US" sz="2000" b="1" dirty="0" err="1">
                <a:solidFill>
                  <a:srgbClr val="FF0000"/>
                </a:solidFill>
                <a:latin typeface="+mn-lt"/>
              </a:rPr>
              <a:t>LST_min.VS.SM</a:t>
            </a:r>
            <a:r>
              <a:rPr lang="en-US" sz="2000" b="1" dirty="0">
                <a:solidFill>
                  <a:srgbClr val="FF0000"/>
                </a:solidFill>
                <a:latin typeface="+mn-lt"/>
              </a:rPr>
              <a:t> positive </a:t>
            </a:r>
            <a:r>
              <a:rPr lang="en-US" sz="2000" b="1" dirty="0">
                <a:latin typeface="+mn-lt"/>
              </a:rPr>
              <a:t/>
            </a:r>
            <a:br>
              <a:rPr lang="en-US" sz="2000" b="1" dirty="0">
                <a:latin typeface="+mn-lt"/>
              </a:rPr>
            </a:br>
            <a:r>
              <a:rPr lang="en-US" sz="2000" b="1" dirty="0" err="1">
                <a:solidFill>
                  <a:schemeClr val="accent1"/>
                </a:solidFill>
                <a:latin typeface="+mn-lt"/>
              </a:rPr>
              <a:t>LST_magnitude.VS.SM</a:t>
            </a:r>
            <a:r>
              <a:rPr lang="en-US" sz="2000" b="1" dirty="0">
                <a:solidFill>
                  <a:schemeClr val="accent1"/>
                </a:solidFill>
                <a:latin typeface="+mn-lt"/>
              </a:rPr>
              <a:t> negative</a:t>
            </a:r>
            <a:r>
              <a:rPr lang="en-US" sz="2000" b="1" dirty="0">
                <a:latin typeface="+mn-lt"/>
              </a:rPr>
              <a:t/>
            </a:r>
            <a:br>
              <a:rPr lang="en-US" sz="2000" b="1" dirty="0">
                <a:latin typeface="+mn-lt"/>
              </a:rPr>
            </a:br>
            <a:r>
              <a:rPr lang="en-US" sz="2000" b="1" dirty="0">
                <a:latin typeface="+mn-lt"/>
              </a:rPr>
              <a:t/>
            </a:r>
            <a:br>
              <a:rPr lang="en-US" sz="2000" b="1" dirty="0">
                <a:latin typeface="+mn-lt"/>
              </a:rPr>
            </a:br>
            <a:r>
              <a:rPr lang="en-US" sz="2000" b="1" dirty="0">
                <a:latin typeface="+mn-lt"/>
              </a:rPr>
              <a:t>The probability of linear regression coefficient larger than 90%.</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019" b="14482"/>
          <a:stretch/>
        </p:blipFill>
        <p:spPr>
          <a:xfrm>
            <a:off x="1060947" y="0"/>
            <a:ext cx="6858000" cy="4834758"/>
          </a:xfrm>
          <a:prstGeom prst="rect">
            <a:avLst/>
          </a:prstGeom>
        </p:spPr>
      </p:pic>
      <p:sp>
        <p:nvSpPr>
          <p:cNvPr id="6" name="Content Placeholder 2"/>
          <p:cNvSpPr>
            <a:spLocks noGrp="1"/>
          </p:cNvSpPr>
          <p:nvPr>
            <p:ph idx="1"/>
          </p:nvPr>
        </p:nvSpPr>
        <p:spPr>
          <a:xfrm>
            <a:off x="226071" y="4742161"/>
            <a:ext cx="11337037" cy="1400537"/>
          </a:xfrm>
        </p:spPr>
        <p:txBody>
          <a:bodyPr>
            <a:noAutofit/>
          </a:bodyPr>
          <a:lstStyle/>
          <a:p>
            <a:pPr>
              <a:lnSpc>
                <a:spcPct val="100000"/>
              </a:lnSpc>
            </a:pPr>
            <a:r>
              <a:rPr lang="en-US" sz="2000" b="1" dirty="0" smtClean="0"/>
              <a:t>For each target grid, we calculate the SM anomaly based on all selected dry spell days in one season. </a:t>
            </a:r>
          </a:p>
          <a:p>
            <a:pPr>
              <a:lnSpc>
                <a:spcPct val="100000"/>
              </a:lnSpc>
            </a:pPr>
            <a:r>
              <a:rPr lang="en-US" sz="2000" b="1" dirty="0" smtClean="0"/>
              <a:t>Regions with at least 30 target grids with significant statistics are identified.</a:t>
            </a:r>
          </a:p>
          <a:p>
            <a:pPr>
              <a:lnSpc>
                <a:spcPct val="100000"/>
              </a:lnSpc>
            </a:pPr>
            <a:r>
              <a:rPr lang="en-US" sz="2000" b="1" dirty="0" smtClean="0"/>
              <a:t>For </a:t>
            </a:r>
            <a:r>
              <a:rPr lang="en-US" sz="2000" b="1" dirty="0"/>
              <a:t>each region, all the target grids and all negative (or positive) SM anomaly days are </a:t>
            </a:r>
            <a:r>
              <a:rPr lang="en-US" sz="2000" b="1" dirty="0" smtClean="0"/>
              <a:t>averaged.</a:t>
            </a:r>
            <a:endParaRPr lang="en-US" sz="2000" b="1" dirty="0"/>
          </a:p>
          <a:p>
            <a:endParaRPr lang="en-US" sz="1800" b="1" dirty="0"/>
          </a:p>
        </p:txBody>
      </p:sp>
      <p:pic>
        <p:nvPicPr>
          <p:cNvPr id="7" name="Picture 6"/>
          <p:cNvPicPr>
            <a:picLocks noChangeAspect="1"/>
          </p:cNvPicPr>
          <p:nvPr/>
        </p:nvPicPr>
        <p:blipFill>
          <a:blip r:embed="rId4"/>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7053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29" t="49283" r="4000" b="25738"/>
          <a:stretch/>
        </p:blipFill>
        <p:spPr>
          <a:xfrm>
            <a:off x="416687" y="219919"/>
            <a:ext cx="7292597" cy="2002420"/>
          </a:xfrm>
          <a:prstGeom prst="rect">
            <a:avLst/>
          </a:prstGeom>
        </p:spPr>
      </p:pic>
      <p:pic>
        <p:nvPicPr>
          <p:cNvPr id="7" name="Image 9">
            <a:extLst>
              <a:ext uri="{FF2B5EF4-FFF2-40B4-BE49-F238E27FC236}">
                <a16:creationId xmlns="" xmlns:a16="http://schemas.microsoft.com/office/drawing/2014/main" id="{85D39B06-E7AC-48C2-9B6B-CF9D0FA62D12}"/>
              </a:ext>
            </a:extLst>
          </p:cNvPr>
          <p:cNvPicPr>
            <a:picLocks noChangeAspect="1"/>
          </p:cNvPicPr>
          <p:nvPr/>
        </p:nvPicPr>
        <p:blipFill>
          <a:blip r:embed="rId4"/>
          <a:stretch>
            <a:fillRect/>
          </a:stretch>
        </p:blipFill>
        <p:spPr>
          <a:xfrm>
            <a:off x="621054" y="2508696"/>
            <a:ext cx="3658912" cy="273463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6664" t="43010" b="37750"/>
          <a:stretch/>
        </p:blipFill>
        <p:spPr>
          <a:xfrm>
            <a:off x="5787526" y="2777923"/>
            <a:ext cx="5214104" cy="3009418"/>
          </a:xfrm>
          <a:prstGeom prst="rect">
            <a:avLst/>
          </a:prstGeom>
        </p:spPr>
      </p:pic>
      <p:cxnSp>
        <p:nvCxnSpPr>
          <p:cNvPr id="9" name="Straight Arrow Connector 8"/>
          <p:cNvCxnSpPr/>
          <p:nvPr/>
        </p:nvCxnSpPr>
        <p:spPr>
          <a:xfrm>
            <a:off x="4314060" y="952680"/>
            <a:ext cx="2248786" cy="2253507"/>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12514" y="2663831"/>
            <a:ext cx="2596160" cy="542356"/>
            <a:chOff x="7121239" y="3140503"/>
            <a:chExt cx="2596160" cy="542356"/>
          </a:xfrm>
        </p:grpSpPr>
        <p:sp>
          <p:nvSpPr>
            <p:cNvPr id="11" name="ZoneTexte 21">
              <a:extLst>
                <a:ext uri="{FF2B5EF4-FFF2-40B4-BE49-F238E27FC236}">
                  <a16:creationId xmlns:a16="http://schemas.microsoft.com/office/drawing/2014/main" xmlns="" id="{32867C43-BFB4-41A1-BDC1-8FCCE6281066}"/>
                </a:ext>
              </a:extLst>
            </p:cNvPr>
            <p:cNvSpPr txBox="1"/>
            <p:nvPr/>
          </p:nvSpPr>
          <p:spPr>
            <a:xfrm>
              <a:off x="7121239" y="3140503"/>
              <a:ext cx="2596160" cy="369332"/>
            </a:xfrm>
            <a:prstGeom prst="rect">
              <a:avLst/>
            </a:prstGeom>
            <a:noFill/>
          </p:spPr>
          <p:txBody>
            <a:bodyPr wrap="none" rtlCol="0">
              <a:spAutoFit/>
            </a:bodyPr>
            <a:lstStyle/>
            <a:p>
              <a:r>
                <a:rPr lang="fr-FR" dirty="0">
                  <a:solidFill>
                    <a:schemeClr val="accent1"/>
                  </a:solidFill>
                </a:rPr>
                <a:t>Evaporative </a:t>
              </a:r>
              <a:r>
                <a:rPr lang="fr-FR" dirty="0" err="1">
                  <a:solidFill>
                    <a:schemeClr val="accent1"/>
                  </a:solidFill>
                </a:rPr>
                <a:t>cooling</a:t>
              </a:r>
              <a:r>
                <a:rPr lang="fr-FR" dirty="0">
                  <a:solidFill>
                    <a:schemeClr val="accent1"/>
                  </a:solidFill>
                </a:rPr>
                <a:t> </a:t>
              </a:r>
              <a:r>
                <a:rPr lang="fr-FR" dirty="0" err="1">
                  <a:solidFill>
                    <a:schemeClr val="accent1"/>
                  </a:solidFill>
                </a:rPr>
                <a:t>effect</a:t>
              </a:r>
              <a:endParaRPr lang="fr-FR" dirty="0">
                <a:solidFill>
                  <a:schemeClr val="accent1"/>
                </a:solidFill>
              </a:endParaRPr>
            </a:p>
          </p:txBody>
        </p:sp>
        <p:sp>
          <p:nvSpPr>
            <p:cNvPr id="12" name="Down Arrow 11"/>
            <p:cNvSpPr/>
            <p:nvPr/>
          </p:nvSpPr>
          <p:spPr>
            <a:xfrm>
              <a:off x="7965842" y="3422108"/>
              <a:ext cx="238574" cy="26075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573507" y="5160397"/>
            <a:ext cx="3494290" cy="626944"/>
            <a:chOff x="7821260" y="4734045"/>
            <a:chExt cx="3494290" cy="626944"/>
          </a:xfrm>
        </p:grpSpPr>
        <p:sp>
          <p:nvSpPr>
            <p:cNvPr id="14" name="Down Arrow 13"/>
            <p:cNvSpPr/>
            <p:nvPr/>
          </p:nvSpPr>
          <p:spPr>
            <a:xfrm rot="10800000">
              <a:off x="9143999" y="4734045"/>
              <a:ext cx="312516" cy="33566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21260" y="4991657"/>
              <a:ext cx="3494290" cy="369332"/>
            </a:xfrm>
            <a:prstGeom prst="rect">
              <a:avLst/>
            </a:prstGeom>
          </p:spPr>
          <p:txBody>
            <a:bodyPr wrap="none">
              <a:spAutoFit/>
            </a:bodyPr>
            <a:lstStyle/>
            <a:p>
              <a:r>
                <a:rPr lang="fr-FR" dirty="0" err="1">
                  <a:solidFill>
                    <a:srgbClr val="FF0000"/>
                  </a:solidFill>
                </a:rPr>
                <a:t>Soil</a:t>
              </a:r>
              <a:r>
                <a:rPr lang="fr-FR" dirty="0">
                  <a:solidFill>
                    <a:srgbClr val="FF0000"/>
                  </a:solidFill>
                </a:rPr>
                <a:t> </a:t>
              </a:r>
              <a:r>
                <a:rPr lang="fr-FR" dirty="0" err="1">
                  <a:solidFill>
                    <a:srgbClr val="FF0000"/>
                  </a:solidFill>
                </a:rPr>
                <a:t>moisture</a:t>
              </a:r>
              <a:r>
                <a:rPr lang="fr-FR" dirty="0">
                  <a:solidFill>
                    <a:srgbClr val="FF0000"/>
                  </a:solidFill>
                </a:rPr>
                <a:t>/thermal </a:t>
              </a:r>
              <a:r>
                <a:rPr lang="fr-FR" dirty="0" err="1">
                  <a:solidFill>
                    <a:srgbClr val="FF0000"/>
                  </a:solidFill>
                </a:rPr>
                <a:t>inertia</a:t>
              </a:r>
              <a:r>
                <a:rPr lang="fr-FR" dirty="0">
                  <a:solidFill>
                    <a:srgbClr val="FF0000"/>
                  </a:solidFill>
                </a:rPr>
                <a:t> </a:t>
              </a:r>
              <a:r>
                <a:rPr lang="fr-FR" dirty="0" err="1">
                  <a:solidFill>
                    <a:srgbClr val="FF0000"/>
                  </a:solidFill>
                </a:rPr>
                <a:t>effect</a:t>
              </a:r>
              <a:endParaRPr lang="fr-FR" dirty="0">
                <a:solidFill>
                  <a:srgbClr val="FF0000"/>
                </a:solidFill>
              </a:endParaRPr>
            </a:p>
          </p:txBody>
        </p:sp>
      </p:grpSp>
      <p:sp>
        <p:nvSpPr>
          <p:cNvPr id="3" name="Rectangle 2"/>
          <p:cNvSpPr/>
          <p:nvPr/>
        </p:nvSpPr>
        <p:spPr>
          <a:xfrm>
            <a:off x="711468" y="5255963"/>
            <a:ext cx="2138342" cy="369332"/>
          </a:xfrm>
          <a:prstGeom prst="rect">
            <a:avLst/>
          </a:prstGeom>
        </p:spPr>
        <p:txBody>
          <a:bodyPr wrap="none">
            <a:spAutoFit/>
          </a:bodyPr>
          <a:lstStyle/>
          <a:p>
            <a:r>
              <a:rPr lang="fr-FR" dirty="0"/>
              <a:t>F. </a:t>
            </a:r>
            <a:r>
              <a:rPr lang="fr-FR" dirty="0" err="1" smtClean="0"/>
              <a:t>Cheruy</a:t>
            </a:r>
            <a:r>
              <a:rPr lang="fr-FR" dirty="0" smtClean="0"/>
              <a:t> et al. 2017 </a:t>
            </a:r>
            <a:endParaRPr lang="en-US" dirty="0"/>
          </a:p>
        </p:txBody>
      </p:sp>
      <p:sp>
        <p:nvSpPr>
          <p:cNvPr id="16" name="Rectangle 15"/>
          <p:cNvSpPr/>
          <p:nvPr/>
        </p:nvSpPr>
        <p:spPr>
          <a:xfrm>
            <a:off x="904978" y="4097966"/>
            <a:ext cx="569323" cy="461665"/>
          </a:xfrm>
          <a:prstGeom prst="rect">
            <a:avLst/>
          </a:prstGeom>
        </p:spPr>
        <p:txBody>
          <a:bodyPr wrap="none">
            <a:spAutoFit/>
          </a:bodyPr>
          <a:lstStyle/>
          <a:p>
            <a:r>
              <a:rPr lang="fr-FR" sz="2400" b="1" dirty="0" smtClean="0">
                <a:solidFill>
                  <a:schemeClr val="accent2"/>
                </a:solidFill>
              </a:rPr>
              <a:t>JJA</a:t>
            </a:r>
            <a:endParaRPr lang="en-US" sz="2400" b="1" dirty="0">
              <a:solidFill>
                <a:schemeClr val="accent2"/>
              </a:solidFill>
            </a:endParaRPr>
          </a:p>
        </p:txBody>
      </p:sp>
      <p:sp>
        <p:nvSpPr>
          <p:cNvPr id="17" name="Rectangle 16"/>
          <p:cNvSpPr/>
          <p:nvPr/>
        </p:nvSpPr>
        <p:spPr>
          <a:xfrm>
            <a:off x="4973776" y="-64569"/>
            <a:ext cx="740908" cy="461665"/>
          </a:xfrm>
          <a:prstGeom prst="rect">
            <a:avLst/>
          </a:prstGeom>
        </p:spPr>
        <p:txBody>
          <a:bodyPr wrap="none">
            <a:spAutoFit/>
          </a:bodyPr>
          <a:lstStyle/>
          <a:p>
            <a:r>
              <a:rPr lang="fr-FR" sz="2400" b="1" dirty="0" smtClean="0">
                <a:solidFill>
                  <a:schemeClr val="accent2"/>
                </a:solidFill>
              </a:rPr>
              <a:t>SON</a:t>
            </a:r>
            <a:endParaRPr lang="en-US" sz="2400" b="1" dirty="0">
              <a:solidFill>
                <a:schemeClr val="accent2"/>
              </a:solidFill>
            </a:endParaRPr>
          </a:p>
        </p:txBody>
      </p:sp>
      <p:pic>
        <p:nvPicPr>
          <p:cNvPr id="18" name="Picture 17"/>
          <p:cNvPicPr>
            <a:picLocks noChangeAspect="1"/>
          </p:cNvPicPr>
          <p:nvPr/>
        </p:nvPicPr>
        <p:blipFill>
          <a:blip r:embed="rId6"/>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48536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513007" y="319219"/>
            <a:ext cx="473143" cy="369332"/>
          </a:xfrm>
          <a:prstGeom prst="rect">
            <a:avLst/>
          </a:prstGeom>
        </p:spPr>
        <p:txBody>
          <a:bodyPr wrap="none">
            <a:spAutoFit/>
          </a:bodyPr>
          <a:lstStyle/>
          <a:p>
            <a:r>
              <a:rPr lang="fr-FR" b="1" dirty="0" smtClean="0">
                <a:solidFill>
                  <a:schemeClr val="accent2"/>
                </a:solidFill>
              </a:rPr>
              <a:t>JJA</a:t>
            </a:r>
            <a:endParaRPr lang="en-US"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4468" b="50761"/>
          <a:stretch/>
        </p:blipFill>
        <p:spPr>
          <a:xfrm>
            <a:off x="1558288" y="692376"/>
            <a:ext cx="8917178" cy="220892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668" t="68693" r="64121" b="15779"/>
          <a:stretch/>
        </p:blipFill>
        <p:spPr>
          <a:xfrm>
            <a:off x="1805568" y="3422561"/>
            <a:ext cx="4180582" cy="2148678"/>
          </a:xfrm>
          <a:prstGeom prst="rect">
            <a:avLst/>
          </a:prstGeom>
        </p:spPr>
      </p:pic>
      <p:cxnSp>
        <p:nvCxnSpPr>
          <p:cNvPr id="11" name="Straight Arrow Connector 10"/>
          <p:cNvCxnSpPr/>
          <p:nvPr/>
        </p:nvCxnSpPr>
        <p:spPr>
          <a:xfrm flipH="1">
            <a:off x="5081286" y="1512677"/>
            <a:ext cx="1427734" cy="2120200"/>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668" t="37650" r="64290" b="47609"/>
          <a:stretch/>
        </p:blipFill>
        <p:spPr>
          <a:xfrm>
            <a:off x="6368033" y="3442231"/>
            <a:ext cx="4107433" cy="2015438"/>
          </a:xfrm>
          <a:prstGeom prst="rect">
            <a:avLst/>
          </a:prstGeom>
        </p:spPr>
      </p:pic>
      <p:cxnSp>
        <p:nvCxnSpPr>
          <p:cNvPr id="10" name="Straight Arrow Connector 9"/>
          <p:cNvCxnSpPr/>
          <p:nvPr/>
        </p:nvCxnSpPr>
        <p:spPr>
          <a:xfrm>
            <a:off x="6509020" y="1974368"/>
            <a:ext cx="1489086" cy="1467863"/>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9630137" y="5904232"/>
            <a:ext cx="2561863" cy="953767"/>
          </a:xfrm>
          <a:prstGeom prst="rect">
            <a:avLst/>
          </a:prstGeom>
        </p:spPr>
      </p:pic>
    </p:spTree>
    <p:extLst>
      <p:ext uri="{BB962C8B-B14F-4D97-AF65-F5344CB8AC3E}">
        <p14:creationId xmlns:p14="http://schemas.microsoft.com/office/powerpoint/2010/main" val="1501769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3190</TotalTime>
  <Words>268</Words>
  <Application>Microsoft Macintosh PowerPoint</Application>
  <PresentationFormat>Widescreen</PresentationFormat>
  <Paragraphs>54</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Mangal</vt:lpstr>
      <vt:lpstr>Arial</vt:lpstr>
      <vt:lpstr>Office Theme</vt:lpstr>
      <vt:lpstr>Sensitivity of diurnal cycle of LST to the soil moisture detected from combined LST, SM, precipitation observations</vt:lpstr>
      <vt:lpstr>PowerPoint Presentation</vt:lpstr>
      <vt:lpstr>PowerPoint Presentation</vt:lpstr>
      <vt:lpstr>Identify dry spells to isolate the effect of SM on LST       Find the dry day when the mean daily rainfall is below 0.5mm at 0.25° resolution.       At least 10 consecutive dry days for one dry spell.  Select dry spell days to calculate the linear regression coefficient between LST (daily maximum, minimum and magnitude) and SM       The day without the missing value for 24 hours LST.       The day without the missing value for daily SM.       The day is in the dry spell period.</vt:lpstr>
      <vt:lpstr>Selected dry spell days of 4 Seasons in 3 years for linear regression coefficient</vt:lpstr>
      <vt:lpstr>The linear regression coefficient between LST_max and SM (left), LST_min and SM (middle), and, LST magnitude and SM(right), with the probability larger than 60%.   </vt:lpstr>
      <vt:lpstr> Target grid: LST_max.VS.SM negative LST_min.VS.SM positive  LST_magnitude.VS.SM negative  The probability of linear regression coefficient larger than 90%.</vt:lpstr>
      <vt:lpstr>PowerPoint Presentation</vt:lpstr>
      <vt:lpstr>PowerPoint Presentation</vt:lpstr>
      <vt:lpstr>PowerPoint Presentation</vt:lpstr>
      <vt:lpstr>Summary  When superficial soil moisture increases, nocturnal effect and daytime cooling effect are detected over some semiarid regions with a good confidence.          The linear regression coefficient between LST_max and SM is negative (cooling effect of evaporation, and high thermal inertia)         The linear regression coefficient between LST_min and SM is positive (damping effect of the thermal inertia)</vt:lpstr>
      <vt:lpstr>Next……      -&gt; Not a lot of observation data can be used over Sahel during JJA.       -&gt; A noteworthy negative nocturnal feedback between soil moisture and temperature in so-called “hot-spot” regions of land-atmosphere coupling was detected during JJA (F. Cheruy et al. 2017), but the similar feedback in observation was detected during SON.      -&gt; Use a longer period LST to verify the results.      -&gt; Take into account the land cover class.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Yanfeng Zhao</dc:creator>
  <cp:lastModifiedBy>Yanfeng Zhao</cp:lastModifiedBy>
  <cp:revision>28</cp:revision>
  <dcterms:created xsi:type="dcterms:W3CDTF">2020-06-16T15:20:23Z</dcterms:created>
  <dcterms:modified xsi:type="dcterms:W3CDTF">2020-06-23T22:57:54Z</dcterms:modified>
</cp:coreProperties>
</file>