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618" r:id="rId4"/>
    <p:sldId id="619" r:id="rId5"/>
    <p:sldId id="574" r:id="rId6"/>
    <p:sldId id="620" r:id="rId8"/>
    <p:sldId id="621" r:id="rId9"/>
    <p:sldId id="575" r:id="rId10"/>
    <p:sldId id="726" r:id="rId11"/>
    <p:sldId id="697" r:id="rId12"/>
    <p:sldId id="634" r:id="rId13"/>
    <p:sldId id="645" r:id="rId14"/>
    <p:sldId id="728" r:id="rId15"/>
    <p:sldId id="646" r:id="rId16"/>
    <p:sldId id="698" r:id="rId17"/>
    <p:sldId id="657" r:id="rId18"/>
    <p:sldId id="699" r:id="rId19"/>
    <p:sldId id="669" r:id="rId20"/>
    <p:sldId id="670" r:id="rId21"/>
    <p:sldId id="725" r:id="rId22"/>
    <p:sldId id="727" r:id="rId23"/>
    <p:sldId id="671" r:id="rId24"/>
    <p:sldId id="556" r:id="rId25"/>
    <p:sldId id="695" r:id="rId26"/>
    <p:sldId id="6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2738DC-7E92-42E7-827C-7D5E3FA7D153}">
          <p14:sldIdLst>
            <p14:sldId id="618"/>
            <p14:sldId id="619"/>
            <p14:sldId id="574"/>
            <p14:sldId id="620"/>
            <p14:sldId id="621"/>
            <p14:sldId id="575"/>
            <p14:sldId id="726"/>
            <p14:sldId id="697"/>
            <p14:sldId id="634"/>
            <p14:sldId id="645"/>
            <p14:sldId id="728"/>
            <p14:sldId id="646"/>
            <p14:sldId id="698"/>
            <p14:sldId id="657"/>
            <p14:sldId id="699"/>
            <p14:sldId id="669"/>
            <p14:sldId id="670"/>
            <p14:sldId id="725"/>
            <p14:sldId id="727"/>
            <p14:sldId id="671"/>
            <p14:sldId id="556"/>
            <p14:sldId id="695"/>
            <p14:sldId id="69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X. (ITC)" initials="C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763" autoAdjust="0"/>
  </p:normalViewPr>
  <p:slideViewPr>
    <p:cSldViewPr>
      <p:cViewPr varScale="1">
        <p:scale>
          <a:sx n="77" d="100"/>
          <a:sy n="77" d="100"/>
        </p:scale>
        <p:origin x="1622" y="67"/>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D894E-BA40-481B-9BD6-5087638D55AE}" type="datetimeFigureOut">
              <a:rPr lang="en-US" smtClean="0"/>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39408-EB5E-49BA-A7E2-51F6A78335F6}"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New model is better than its old version (Su02 and Chen13). The old version lowestimated sensible heat and overestimated latent heat and ET. New model solved the problem of high ET estimation.</a:t>
            </a: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7980EB-213F-46D2-92A6-775A0C4A6645}"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2011">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1781422" y="2177330"/>
            <a:ext cx="6318970" cy="1470025"/>
          </a:xfrm>
          <a:prstGeom prst="rect">
            <a:avLst/>
          </a:prstGeom>
        </p:spPr>
        <p:txBody>
          <a:bodyPr lIns="0" anchor="b" anchorCtr="0"/>
          <a:lstStyle>
            <a:lvl1pPr>
              <a:lnSpc>
                <a:spcPts val="2500"/>
              </a:lnSpc>
              <a:defRPr cap="all" baseline="0">
                <a:solidFill>
                  <a:schemeClr val="bg1"/>
                </a:solidFill>
              </a:defRPr>
            </a:lvl1pPr>
          </a:lstStyle>
          <a:p>
            <a:r>
              <a:rPr lang="en-US" noProof="0"/>
              <a:t>Click to edit Master title style</a:t>
            </a:r>
            <a:endParaRPr lang="en-US" noProof="0"/>
          </a:p>
        </p:txBody>
      </p:sp>
      <p:sp>
        <p:nvSpPr>
          <p:cNvPr id="5123" name="Rectangle 3"/>
          <p:cNvSpPr>
            <a:spLocks noGrp="1" noChangeArrowheads="1"/>
          </p:cNvSpPr>
          <p:nvPr>
            <p:ph type="subTitle" idx="1"/>
          </p:nvPr>
        </p:nvSpPr>
        <p:spPr bwMode="white">
          <a:xfrm>
            <a:off x="1781422" y="3567980"/>
            <a:ext cx="6320449" cy="1101725"/>
          </a:xfrm>
        </p:spPr>
        <p:txBody>
          <a:bodyPr/>
          <a:lstStyle>
            <a:lvl1pPr marL="0" indent="0">
              <a:buFont typeface="Wingdings" panose="05000000000000000000" pitchFamily="2" charset="2"/>
              <a:buNone/>
              <a:defRPr cap="all" baseline="0">
                <a:solidFill>
                  <a:schemeClr val="bg1"/>
                </a:solidFill>
                <a:latin typeface="Arial Narrow" panose="020B0606020202030204" pitchFamily="34" charset="0"/>
              </a:defRPr>
            </a:lvl1pPr>
          </a:lstStyle>
          <a:p>
            <a:r>
              <a:rPr lang="en-US" noProof="0"/>
              <a:t>Click to edit Master subtitle style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te and bulleted list 2011">
    <p:spTree>
      <p:nvGrpSpPr>
        <p:cNvPr id="1" name=""/>
        <p:cNvGrpSpPr/>
        <p:nvPr/>
      </p:nvGrpSpPr>
      <p:grpSpPr>
        <a:xfrm>
          <a:off x="0" y="0"/>
          <a:ext cx="0" cy="0"/>
          <a:chOff x="0" y="0"/>
          <a:chExt cx="0" cy="0"/>
        </a:xfrm>
      </p:grpSpPr>
      <p:sp>
        <p:nvSpPr>
          <p:cNvPr id="4"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8" name="Rectangle 3"/>
          <p:cNvSpPr>
            <a:spLocks noGrp="1" noChangeArrowheads="1"/>
          </p:cNvSpPr>
          <p:nvPr>
            <p:ph idx="1"/>
          </p:nvPr>
        </p:nvSpPr>
        <p:spPr bwMode="auto">
          <a:xfrm>
            <a:off x="1080000" y="1577500"/>
            <a:ext cx="7801200" cy="4587804"/>
          </a:xfrm>
          <a:prstGeom prst="rect">
            <a:avLst/>
          </a:prstGeom>
          <a:noFill/>
          <a:ln w="9525">
            <a:noFill/>
            <a:miter lim="800000"/>
          </a:ln>
          <a:effectLst/>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6" name="Date Placeholder 1"/>
          <p:cNvSpPr>
            <a:spLocks noGrp="1"/>
          </p:cNvSpPr>
          <p:nvPr>
            <p:ph type="dt" sz="half" idx="10"/>
          </p:nvPr>
        </p:nvSpPr>
        <p:spPr/>
        <p:txBody>
          <a:bodyPr/>
          <a:lstStyle>
            <a:lvl1pPr>
              <a:defRPr/>
            </a:lvl1pPr>
          </a:lstStyle>
          <a:p>
            <a:pPr>
              <a:defRPr/>
            </a:pPr>
            <a:endParaRPr lang="nl-NL" dirty="0">
              <a:solidFill>
                <a:srgbClr val="000000"/>
              </a:solidFill>
            </a:endParaRPr>
          </a:p>
        </p:txBody>
      </p:sp>
      <p:sp>
        <p:nvSpPr>
          <p:cNvPr id="7" name="Footer Placeholder 2"/>
          <p:cNvSpPr>
            <a:spLocks noGrp="1"/>
          </p:cNvSpPr>
          <p:nvPr>
            <p:ph type="ftr" sz="quarter" idx="11"/>
          </p:nvPr>
        </p:nvSpPr>
        <p:spPr/>
        <p:txBody>
          <a:bodyPr/>
          <a:lstStyle>
            <a:lvl1pPr>
              <a:defRPr/>
            </a:lvl1pPr>
          </a:lstStyle>
          <a:p>
            <a:pPr>
              <a:defRPr/>
            </a:pPr>
            <a:endParaRPr lang="nl-NL"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E67DDE3D-19D5-4ED0-93D4-0FC417B70F00}" type="slidenum">
              <a:rPr lang="nl-NL">
                <a:solidFill>
                  <a:srgbClr val="000000"/>
                </a:solidFill>
              </a:rPr>
            </a:fld>
            <a:endParaRPr lang="nl-NL"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bulleted lists 2011">
    <p:spTree>
      <p:nvGrpSpPr>
        <p:cNvPr id="1" name=""/>
        <p:cNvGrpSpPr/>
        <p:nvPr/>
      </p:nvGrpSpPr>
      <p:grpSpPr>
        <a:xfrm>
          <a:off x="0" y="0"/>
          <a:ext cx="0" cy="0"/>
          <a:chOff x="0" y="0"/>
          <a:chExt cx="0" cy="0"/>
        </a:xfrm>
      </p:grpSpPr>
      <p:sp>
        <p:nvSpPr>
          <p:cNvPr id="9"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10" name="Rectangle 3"/>
          <p:cNvSpPr>
            <a:spLocks noGrp="1" noChangeArrowheads="1"/>
          </p:cNvSpPr>
          <p:nvPr>
            <p:ph idx="1"/>
          </p:nvPr>
        </p:nvSpPr>
        <p:spPr bwMode="auto">
          <a:xfrm>
            <a:off x="1080000" y="1577500"/>
            <a:ext cx="3780032" cy="4587804"/>
          </a:xfrm>
          <a:prstGeom prst="rect">
            <a:avLst/>
          </a:prstGeom>
          <a:noFill/>
          <a:ln w="9525">
            <a:noFill/>
            <a:miter lim="800000"/>
          </a:ln>
          <a:effectLst/>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15" name="Rectangle 3"/>
          <p:cNvSpPr>
            <a:spLocks noGrp="1" noChangeArrowheads="1"/>
          </p:cNvSpPr>
          <p:nvPr>
            <p:ph idx="18"/>
          </p:nvPr>
        </p:nvSpPr>
        <p:spPr bwMode="auto">
          <a:xfrm>
            <a:off x="5076056" y="1577500"/>
            <a:ext cx="3805144" cy="4587804"/>
          </a:xfrm>
          <a:prstGeom prst="rect">
            <a:avLst/>
          </a:prstGeom>
          <a:noFill/>
          <a:ln w="9525">
            <a:noFill/>
            <a:miter lim="800000"/>
          </a:ln>
          <a:effectLst/>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6" name="Date Placeholder 10"/>
          <p:cNvSpPr>
            <a:spLocks noGrp="1"/>
          </p:cNvSpPr>
          <p:nvPr>
            <p:ph type="dt" sz="half" idx="19"/>
          </p:nvPr>
        </p:nvSpPr>
        <p:spPr/>
        <p:txBody>
          <a:bodyPr/>
          <a:lstStyle>
            <a:lvl1pPr>
              <a:defRPr/>
            </a:lvl1pPr>
          </a:lstStyle>
          <a:p>
            <a:pPr>
              <a:defRPr/>
            </a:pPr>
            <a:endParaRPr lang="nl-NL" dirty="0">
              <a:solidFill>
                <a:srgbClr val="000000"/>
              </a:solidFill>
            </a:endParaRPr>
          </a:p>
        </p:txBody>
      </p:sp>
      <p:sp>
        <p:nvSpPr>
          <p:cNvPr id="7" name="Slide Number Placeholder 11"/>
          <p:cNvSpPr>
            <a:spLocks noGrp="1"/>
          </p:cNvSpPr>
          <p:nvPr>
            <p:ph type="sldNum" sz="quarter" idx="20"/>
          </p:nvPr>
        </p:nvSpPr>
        <p:spPr/>
        <p:txBody>
          <a:bodyPr/>
          <a:lstStyle>
            <a:lvl1pPr>
              <a:defRPr/>
            </a:lvl1pPr>
          </a:lstStyle>
          <a:p>
            <a:pPr>
              <a:defRPr/>
            </a:pPr>
            <a:fld id="{B123D968-E244-4050-AC63-565F2E156A73}" type="slidenum">
              <a:rPr lang="nl-NL">
                <a:solidFill>
                  <a:srgbClr val="000000"/>
                </a:solidFill>
              </a:rPr>
            </a:fld>
            <a:endParaRPr lang="nl-NL" dirty="0">
              <a:solidFill>
                <a:srgbClr val="000000"/>
              </a:solidFill>
            </a:endParaRPr>
          </a:p>
        </p:txBody>
      </p:sp>
      <p:sp>
        <p:nvSpPr>
          <p:cNvPr id="8" name="Footer Placeholder 12"/>
          <p:cNvSpPr>
            <a:spLocks noGrp="1"/>
          </p:cNvSpPr>
          <p:nvPr>
            <p:ph type="ftr" sz="quarter" idx="21"/>
          </p:nvPr>
        </p:nvSpPr>
        <p:spPr/>
        <p:txBody>
          <a:bodyPr/>
          <a:lstStyle>
            <a:lvl1pPr>
              <a:defRPr/>
            </a:lvl1pPr>
          </a:lstStyle>
          <a:p>
            <a:pPr>
              <a:defRPr/>
            </a:pPr>
            <a:endParaRPr lang="nl-NL"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text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4499992" y="1580224"/>
            <a:ext cx="4546800" cy="4580879"/>
          </a:xfrm>
        </p:spPr>
        <p:txBody>
          <a:bodyPr/>
          <a:lstStyle/>
          <a:p>
            <a:pPr lvl="0"/>
            <a:r>
              <a:rPr lang="en-US" noProof="0" dirty="0"/>
              <a:t>Click icon to add picture</a:t>
            </a:r>
            <a:endParaRPr lang="en-US" noProof="0" dirty="0"/>
          </a:p>
        </p:txBody>
      </p:sp>
      <p:sp>
        <p:nvSpPr>
          <p:cNvPr id="10"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11" name="Tijdelijke aanduiding voor inhoud 2"/>
          <p:cNvSpPr>
            <a:spLocks noGrp="1"/>
          </p:cNvSpPr>
          <p:nvPr>
            <p:ph idx="1"/>
          </p:nvPr>
        </p:nvSpPr>
        <p:spPr>
          <a:xfrm>
            <a:off x="1080000" y="1577500"/>
            <a:ext cx="3347984" cy="4587804"/>
          </a:xfrm>
        </p:spPr>
        <p:txBody>
          <a:bodyPr/>
          <a:lstStyle/>
          <a:p>
            <a:pPr lvl="0"/>
            <a:r>
              <a:rPr lang="en-US" noProof="0"/>
              <a:t>Click to edit Master text styles</a:t>
            </a:r>
            <a:endParaRPr lang="en-US" noProof="0"/>
          </a:p>
        </p:txBody>
      </p:sp>
      <p:sp>
        <p:nvSpPr>
          <p:cNvPr id="6" name="Tijdelijke aanduiding voor voettekst 4"/>
          <p:cNvSpPr>
            <a:spLocks noGrp="1"/>
          </p:cNvSpPr>
          <p:nvPr>
            <p:ph type="ftr" sz="quarter" idx="14"/>
          </p:nvPr>
        </p:nvSpPr>
        <p:spPr/>
        <p:txBody>
          <a:bodyPr/>
          <a:lstStyle>
            <a:lvl1pPr>
              <a:defRPr sz="600"/>
            </a:lvl1pPr>
          </a:lstStyle>
          <a:p>
            <a:pPr>
              <a:defRPr/>
            </a:pPr>
            <a:endParaRPr lang="en-US" dirty="0">
              <a:solidFill>
                <a:srgbClr val="000000"/>
              </a:solidFill>
            </a:endParaRPr>
          </a:p>
        </p:txBody>
      </p:sp>
      <p:sp>
        <p:nvSpPr>
          <p:cNvPr id="7" name="Tijdelijke aanduiding voor dianummer 5"/>
          <p:cNvSpPr>
            <a:spLocks noGrp="1"/>
          </p:cNvSpPr>
          <p:nvPr>
            <p:ph type="sldNum" sz="quarter" idx="15"/>
          </p:nvPr>
        </p:nvSpPr>
        <p:spPr/>
        <p:txBody>
          <a:bodyPr/>
          <a:lstStyle>
            <a:lvl1pPr>
              <a:defRPr/>
            </a:lvl1pPr>
          </a:lstStyle>
          <a:p>
            <a:pPr>
              <a:defRPr/>
            </a:pPr>
            <a:fld id="{F59A8C7E-9D19-42F8-8E58-57064A94DFA4}" type="slidenum">
              <a:rPr lang="en-US">
                <a:solidFill>
                  <a:srgbClr val="000000"/>
                </a:solidFill>
              </a:rPr>
            </a:fld>
            <a:endParaRPr lang="en-US" dirty="0">
              <a:solidFill>
                <a:srgbClr val="000000"/>
              </a:solidFill>
            </a:endParaRPr>
          </a:p>
        </p:txBody>
      </p:sp>
      <p:sp>
        <p:nvSpPr>
          <p:cNvPr id="9" name="Date Placeholder 10"/>
          <p:cNvSpPr>
            <a:spLocks noGrp="1"/>
          </p:cNvSpPr>
          <p:nvPr>
            <p:ph type="dt" sz="half" idx="16"/>
          </p:nvPr>
        </p:nvSpPr>
        <p:spPr/>
        <p:txBody>
          <a:bodyPr/>
          <a:lstStyle>
            <a:lvl1pPr>
              <a:defRPr/>
            </a:lvl1pPr>
          </a:lstStyle>
          <a:p>
            <a:pPr>
              <a:defRPr/>
            </a:pPr>
            <a:endParaRPr lang="nl-NL"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ulleted list, no ITC style element 201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dirty="0"/>
          </a:p>
        </p:txBody>
      </p:sp>
      <p:sp>
        <p:nvSpPr>
          <p:cNvPr id="7"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nl-NL"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nl-NL"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99F946-CA7C-4BFC-9FA0-0BD39C218FF9}" type="slidenum">
              <a:rPr lang="nl-NL">
                <a:solidFill>
                  <a:srgbClr val="000000"/>
                </a:solidFill>
              </a:rPr>
            </a:fld>
            <a:endParaRPr lang="nl-NL"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te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80000" y="1576800"/>
            <a:ext cx="8072462" cy="4000528"/>
          </a:xfrm>
        </p:spPr>
        <p:txBody>
          <a:bodyPr/>
          <a:lstStyle/>
          <a:p>
            <a:pPr lvl="0"/>
            <a:r>
              <a:rPr lang="en-US" noProof="0" dirty="0"/>
              <a:t>Click icon to add picture</a:t>
            </a:r>
            <a:endParaRPr lang="en-US" noProof="0" dirty="0"/>
          </a:p>
        </p:txBody>
      </p:sp>
      <p:sp>
        <p:nvSpPr>
          <p:cNvPr id="7"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4" name="Tijdelijke aanduiding voor voettekst 4"/>
          <p:cNvSpPr>
            <a:spLocks noGrp="1"/>
          </p:cNvSpPr>
          <p:nvPr>
            <p:ph type="ftr" sz="quarter" idx="14"/>
          </p:nvPr>
        </p:nvSpPr>
        <p:spPr/>
        <p:txBody>
          <a:bodyPr/>
          <a:lstStyle>
            <a:lvl1pPr>
              <a:defRPr sz="600"/>
            </a:lvl1pPr>
          </a:lstStyle>
          <a:p>
            <a:pPr>
              <a:defRPr/>
            </a:pPr>
            <a:endParaRPr lang="en-US" dirty="0">
              <a:solidFill>
                <a:srgbClr val="000000"/>
              </a:solidFill>
            </a:endParaRPr>
          </a:p>
        </p:txBody>
      </p:sp>
      <p:sp>
        <p:nvSpPr>
          <p:cNvPr id="5" name="Tijdelijke aanduiding voor dianummer 5"/>
          <p:cNvSpPr>
            <a:spLocks noGrp="1"/>
          </p:cNvSpPr>
          <p:nvPr>
            <p:ph type="sldNum" sz="quarter" idx="15"/>
          </p:nvPr>
        </p:nvSpPr>
        <p:spPr/>
        <p:txBody>
          <a:bodyPr/>
          <a:lstStyle>
            <a:lvl1pPr>
              <a:defRPr/>
            </a:lvl1pPr>
          </a:lstStyle>
          <a:p>
            <a:pPr>
              <a:defRPr/>
            </a:pPr>
            <a:fld id="{7DE75D1E-833B-4607-9590-7881A9594FD5}" type="slidenum">
              <a:rPr lang="en-US">
                <a:solidFill>
                  <a:srgbClr val="000000"/>
                </a:solidFill>
              </a:rPr>
            </a:fld>
            <a:endParaRPr lang="en-US" dirty="0">
              <a:solidFill>
                <a:srgbClr val="000000"/>
              </a:solidFill>
            </a:endParaRPr>
          </a:p>
        </p:txBody>
      </p:sp>
      <p:sp>
        <p:nvSpPr>
          <p:cNvPr id="6" name="Date Placeholder 10"/>
          <p:cNvSpPr>
            <a:spLocks noGrp="1"/>
          </p:cNvSpPr>
          <p:nvPr>
            <p:ph type="dt" sz="half" idx="16"/>
          </p:nvPr>
        </p:nvSpPr>
        <p:spPr/>
        <p:txBody>
          <a:bodyPr/>
          <a:lstStyle>
            <a:lvl1pPr>
              <a:defRPr/>
            </a:lvl1pPr>
          </a:lstStyle>
          <a:p>
            <a:pPr>
              <a:defRPr/>
            </a:pPr>
            <a:endParaRPr lang="nl-NL"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graph 2011">
    <p:spTree>
      <p:nvGrpSpPr>
        <p:cNvPr id="1" name=""/>
        <p:cNvGrpSpPr/>
        <p:nvPr/>
      </p:nvGrpSpPr>
      <p:grpSpPr>
        <a:xfrm>
          <a:off x="0" y="0"/>
          <a:ext cx="0" cy="0"/>
          <a:chOff x="0" y="0"/>
          <a:chExt cx="0" cy="0"/>
        </a:xfrm>
      </p:grpSpPr>
      <p:sp>
        <p:nvSpPr>
          <p:cNvPr id="9" name="Tijdelijke aanduiding voor grafiek 8"/>
          <p:cNvSpPr>
            <a:spLocks noGrp="1"/>
          </p:cNvSpPr>
          <p:nvPr>
            <p:ph type="chart" sz="quarter" idx="14" hasCustomPrompt="1"/>
          </p:nvPr>
        </p:nvSpPr>
        <p:spPr>
          <a:xfrm>
            <a:off x="1071538" y="1641599"/>
            <a:ext cx="8072462" cy="3999600"/>
          </a:xfrm>
        </p:spPr>
        <p:txBody>
          <a:bodyPr/>
          <a:lstStyle/>
          <a:p>
            <a:pPr lvl="0"/>
            <a:r>
              <a:rPr lang="en-US" noProof="0" dirty="0"/>
              <a:t>Click icon to add chart</a:t>
            </a:r>
            <a:endParaRPr lang="en-US" noProof="0" dirty="0"/>
          </a:p>
        </p:txBody>
      </p:sp>
      <p:sp>
        <p:nvSpPr>
          <p:cNvPr id="7"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4" name="Tijdelijke aanduiding voor voettekst 4"/>
          <p:cNvSpPr>
            <a:spLocks noGrp="1"/>
          </p:cNvSpPr>
          <p:nvPr>
            <p:ph type="ftr" sz="quarter" idx="15"/>
          </p:nvPr>
        </p:nvSpPr>
        <p:spPr/>
        <p:txBody>
          <a:bodyPr/>
          <a:lstStyle>
            <a:lvl1pPr>
              <a:defRPr sz="600"/>
            </a:lvl1pPr>
          </a:lstStyle>
          <a:p>
            <a:pPr>
              <a:defRPr/>
            </a:pPr>
            <a:endParaRPr lang="en-US" dirty="0">
              <a:solidFill>
                <a:srgbClr val="000000"/>
              </a:solidFill>
            </a:endParaRPr>
          </a:p>
        </p:txBody>
      </p:sp>
      <p:sp>
        <p:nvSpPr>
          <p:cNvPr id="5" name="Tijdelijke aanduiding voor dianummer 5"/>
          <p:cNvSpPr>
            <a:spLocks noGrp="1"/>
          </p:cNvSpPr>
          <p:nvPr>
            <p:ph type="sldNum" sz="quarter" idx="16"/>
          </p:nvPr>
        </p:nvSpPr>
        <p:spPr/>
        <p:txBody>
          <a:bodyPr/>
          <a:lstStyle>
            <a:lvl1pPr>
              <a:defRPr/>
            </a:lvl1pPr>
          </a:lstStyle>
          <a:p>
            <a:pPr>
              <a:defRPr/>
            </a:pPr>
            <a:fld id="{CEA275A4-338A-416F-889B-9D0D5D1EDB07}" type="slidenum">
              <a:rPr lang="en-US">
                <a:solidFill>
                  <a:srgbClr val="000000"/>
                </a:solidFill>
              </a:rPr>
            </a:fld>
            <a:endParaRPr lang="en-US" dirty="0">
              <a:solidFill>
                <a:srgbClr val="000000"/>
              </a:solidFill>
            </a:endParaRPr>
          </a:p>
        </p:txBody>
      </p:sp>
      <p:sp>
        <p:nvSpPr>
          <p:cNvPr id="6" name="Date Placeholder 10"/>
          <p:cNvSpPr>
            <a:spLocks noGrp="1"/>
          </p:cNvSpPr>
          <p:nvPr>
            <p:ph type="dt" sz="half" idx="17"/>
          </p:nvPr>
        </p:nvSpPr>
        <p:spPr/>
        <p:txBody>
          <a:bodyPr/>
          <a:lstStyle>
            <a:lvl1pPr>
              <a:defRPr/>
            </a:lvl1pPr>
          </a:lstStyle>
          <a:p>
            <a:pPr>
              <a:defRPr/>
            </a:pPr>
            <a:endParaRPr lang="nl-NL"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line 2011">
    <p:spTree>
      <p:nvGrpSpPr>
        <p:cNvPr id="1" name=""/>
        <p:cNvGrpSpPr/>
        <p:nvPr/>
      </p:nvGrpSpPr>
      <p:grpSpPr>
        <a:xfrm>
          <a:off x="0" y="0"/>
          <a:ext cx="0" cy="0"/>
          <a:chOff x="0" y="0"/>
          <a:chExt cx="0" cy="0"/>
        </a:xfrm>
      </p:grpSpPr>
      <p:sp>
        <p:nvSpPr>
          <p:cNvPr id="8" name="Title 3"/>
          <p:cNvSpPr>
            <a:spLocks noGrp="1"/>
          </p:cNvSpPr>
          <p:nvPr>
            <p:ph type="title"/>
          </p:nvPr>
        </p:nvSpPr>
        <p:spPr>
          <a:xfrm>
            <a:off x="1088982" y="396770"/>
            <a:ext cx="7776000" cy="734400"/>
          </a:xfrm>
          <a:prstGeom prst="rect">
            <a:avLst/>
          </a:prstGeom>
        </p:spPr>
        <p:txBody>
          <a:bodyPr lIns="0" tIns="0" rIns="0" bIns="0" anchor="b" anchorCtr="0"/>
          <a:lstStyle>
            <a:lvl1pPr>
              <a:lnSpc>
                <a:spcPts val="2500"/>
              </a:lnSpc>
              <a:spcBef>
                <a:spcPts val="625"/>
              </a:spcBef>
              <a:defRPr sz="2600" cap="all" baseline="0"/>
            </a:lvl1pPr>
          </a:lstStyle>
          <a:p>
            <a:r>
              <a:rPr lang="en-US"/>
              <a:t>Click to edit Master title style</a:t>
            </a:r>
            <a:endParaRPr lang="en-US" dirty="0"/>
          </a:p>
        </p:txBody>
      </p:sp>
      <p:sp>
        <p:nvSpPr>
          <p:cNvPr id="5" name="Tijdelijke aanduiding voor voettekst 4"/>
          <p:cNvSpPr>
            <a:spLocks noGrp="1"/>
          </p:cNvSpPr>
          <p:nvPr>
            <p:ph type="ftr" sz="quarter" idx="10"/>
          </p:nvPr>
        </p:nvSpPr>
        <p:spPr/>
        <p:txBody>
          <a:bodyPr/>
          <a:lstStyle>
            <a:lvl1pPr>
              <a:defRPr sz="600"/>
            </a:lvl1pPr>
          </a:lstStyle>
          <a:p>
            <a:pPr>
              <a:defRPr/>
            </a:pPr>
            <a:endParaRPr lang="en-US" dirty="0">
              <a:solidFill>
                <a:srgbClr val="000000"/>
              </a:solidFill>
            </a:endParaRPr>
          </a:p>
        </p:txBody>
      </p:sp>
      <p:sp>
        <p:nvSpPr>
          <p:cNvPr id="6" name="Tijdelijke aanduiding voor dianummer 5"/>
          <p:cNvSpPr>
            <a:spLocks noGrp="1"/>
          </p:cNvSpPr>
          <p:nvPr>
            <p:ph type="sldNum" sz="quarter" idx="11"/>
          </p:nvPr>
        </p:nvSpPr>
        <p:spPr/>
        <p:txBody>
          <a:bodyPr/>
          <a:lstStyle>
            <a:lvl1pPr>
              <a:defRPr/>
            </a:lvl1pPr>
          </a:lstStyle>
          <a:p>
            <a:pPr>
              <a:defRPr/>
            </a:pPr>
            <a:fld id="{B5C68A0D-D4B1-4E47-9267-D19570BE5970}" type="slidenum">
              <a:rPr lang="en-US">
                <a:solidFill>
                  <a:srgbClr val="000000"/>
                </a:solidFill>
              </a:rPr>
            </a:fld>
            <a:endParaRPr lang="en-US" dirty="0">
              <a:solidFill>
                <a:srgbClr val="000000"/>
              </a:solidFill>
            </a:endParaRPr>
          </a:p>
        </p:txBody>
      </p:sp>
      <p:sp>
        <p:nvSpPr>
          <p:cNvPr id="7" name="Date Placeholder 10"/>
          <p:cNvSpPr>
            <a:spLocks noGrp="1"/>
          </p:cNvSpPr>
          <p:nvPr>
            <p:ph type="dt" sz="half" idx="12"/>
          </p:nvPr>
        </p:nvSpPr>
        <p:spPr/>
        <p:txBody>
          <a:bodyPr/>
          <a:lstStyle>
            <a:lvl1pPr>
              <a:defRPr/>
            </a:lvl1pPr>
          </a:lstStyle>
          <a:p>
            <a:pPr>
              <a:defRPr/>
            </a:pPr>
            <a:endParaRPr lang="nl-NL"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2011">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endParaRPr lang="nl-NL" dirty="0">
              <a:solidFill>
                <a:srgbClr val="000000"/>
              </a:solidFill>
            </a:endParaRPr>
          </a:p>
        </p:txBody>
      </p:sp>
      <p:sp>
        <p:nvSpPr>
          <p:cNvPr id="3" name="页脚占位符 2"/>
          <p:cNvSpPr>
            <a:spLocks noGrp="1"/>
          </p:cNvSpPr>
          <p:nvPr>
            <p:ph type="ftr" sz="quarter" idx="11"/>
          </p:nvPr>
        </p:nvSpPr>
        <p:spPr/>
        <p:txBody>
          <a:bodyPr/>
          <a:lstStyle/>
          <a:p>
            <a:pPr fontAlgn="base">
              <a:spcBef>
                <a:spcPct val="0"/>
              </a:spcBef>
              <a:spcAft>
                <a:spcPct val="0"/>
              </a:spcAft>
              <a:defRPr/>
            </a:pPr>
            <a:endParaRPr lang="nl-NL" dirty="0">
              <a:solidFill>
                <a:srgbClr val="000000"/>
              </a:solidFill>
            </a:endParaRPr>
          </a:p>
        </p:txBody>
      </p:sp>
      <p:sp>
        <p:nvSpPr>
          <p:cNvPr id="4" name="灯片编号占位符 3"/>
          <p:cNvSpPr>
            <a:spLocks noGrp="1"/>
          </p:cNvSpPr>
          <p:nvPr>
            <p:ph type="sldNum" sz="quarter" idx="12"/>
          </p:nvPr>
        </p:nvSpPr>
        <p:spPr/>
        <p:txBody>
          <a:bodyPr/>
          <a:lstStyle/>
          <a:p>
            <a:pPr fontAlgn="base">
              <a:spcBef>
                <a:spcPct val="0"/>
              </a:spcBef>
              <a:spcAft>
                <a:spcPct val="0"/>
              </a:spcAft>
              <a:defRPr/>
            </a:pPr>
            <a:fld id="{B6292215-B9CF-47DF-84C2-BF8529409C3C}" type="slidenum">
              <a:rPr lang="nl-NL">
                <a:solidFill>
                  <a:srgbClr val="000000"/>
                </a:solidFill>
              </a:rPr>
            </a:fld>
            <a:endParaRPr lang="nl-NL"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0B3A-52F7-42C7-AFD9-EFAE4A10B55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30B3A-52F7-42C7-AFD9-EFAE4A10B55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79500" y="1577975"/>
            <a:ext cx="78009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7572375" y="6402388"/>
            <a:ext cx="936625" cy="476250"/>
          </a:xfrm>
          <a:prstGeom prst="rect">
            <a:avLst/>
          </a:prstGeom>
          <a:noFill/>
          <a:ln w="9525">
            <a:noFill/>
            <a:miter lim="800000"/>
          </a:ln>
          <a:effectLst/>
        </p:spPr>
        <p:txBody>
          <a:bodyPr vert="horz" wrap="square" lIns="91440" tIns="45720" rIns="91440" bIns="45720" numCol="1" anchor="t" anchorCtr="0" compatLnSpc="1"/>
          <a:lstStyle>
            <a:lvl1pPr algn="r">
              <a:lnSpc>
                <a:spcPts val="1500"/>
              </a:lnSpc>
              <a:defRPr sz="1000">
                <a:latin typeface="Arial" panose="020B0604020202020204" pitchFamily="34" charset="0"/>
                <a:cs typeface="+mn-cs"/>
              </a:defRPr>
            </a:lvl1pPr>
          </a:lstStyle>
          <a:p>
            <a:pPr fontAlgn="base">
              <a:spcBef>
                <a:spcPct val="0"/>
              </a:spcBef>
              <a:spcAft>
                <a:spcPct val="0"/>
              </a:spcAft>
              <a:defRPr/>
            </a:pPr>
            <a:endParaRPr lang="nl-NL" dirty="0">
              <a:solidFill>
                <a:srgbClr val="000000"/>
              </a:solidFill>
            </a:endParaRPr>
          </a:p>
        </p:txBody>
      </p:sp>
      <p:sp>
        <p:nvSpPr>
          <p:cNvPr id="1029" name="Rectangle 5"/>
          <p:cNvSpPr>
            <a:spLocks noGrp="1" noChangeArrowheads="1"/>
          </p:cNvSpPr>
          <p:nvPr>
            <p:ph type="ftr" sz="quarter" idx="3"/>
          </p:nvPr>
        </p:nvSpPr>
        <p:spPr bwMode="auto">
          <a:xfrm>
            <a:off x="3540125" y="6402388"/>
            <a:ext cx="4032250" cy="476250"/>
          </a:xfrm>
          <a:prstGeom prst="rect">
            <a:avLst/>
          </a:prstGeom>
          <a:noFill/>
          <a:ln w="9525">
            <a:noFill/>
            <a:miter lim="800000"/>
          </a:ln>
          <a:effectLst/>
        </p:spPr>
        <p:txBody>
          <a:bodyPr vert="horz" wrap="square" lIns="91440" tIns="45720" rIns="91440" bIns="45720" numCol="1" anchor="t" anchorCtr="0" compatLnSpc="1"/>
          <a:lstStyle>
            <a:lvl1pPr algn="r">
              <a:lnSpc>
                <a:spcPts val="1500"/>
              </a:lnSpc>
              <a:defRPr sz="1000">
                <a:latin typeface="Arial" panose="020B0604020202020204" pitchFamily="34" charset="0"/>
                <a:cs typeface="+mn-cs"/>
              </a:defRPr>
            </a:lvl1pPr>
          </a:lstStyle>
          <a:p>
            <a:pPr fontAlgn="base">
              <a:spcBef>
                <a:spcPct val="0"/>
              </a:spcBef>
              <a:spcAft>
                <a:spcPct val="0"/>
              </a:spcAft>
              <a:defRPr/>
            </a:pPr>
            <a:endParaRPr lang="nl-NL" dirty="0">
              <a:solidFill>
                <a:srgbClr val="000000"/>
              </a:solidFill>
            </a:endParaRPr>
          </a:p>
        </p:txBody>
      </p:sp>
      <p:sp>
        <p:nvSpPr>
          <p:cNvPr id="1030" name="Rectangle 6"/>
          <p:cNvSpPr>
            <a:spLocks noGrp="1" noChangeArrowheads="1"/>
          </p:cNvSpPr>
          <p:nvPr>
            <p:ph type="sldNum" sz="quarter" idx="4"/>
          </p:nvPr>
        </p:nvSpPr>
        <p:spPr bwMode="auto">
          <a:xfrm>
            <a:off x="8509000" y="6400800"/>
            <a:ext cx="374650" cy="476250"/>
          </a:xfrm>
          <a:prstGeom prst="rect">
            <a:avLst/>
          </a:prstGeom>
          <a:noFill/>
          <a:ln w="9525">
            <a:noFill/>
            <a:miter lim="800000"/>
          </a:ln>
          <a:effectLst/>
        </p:spPr>
        <p:txBody>
          <a:bodyPr vert="horz" wrap="square" lIns="91440" tIns="45720" rIns="0" bIns="45720" numCol="1" anchor="t" anchorCtr="0" compatLnSpc="1"/>
          <a:lstStyle>
            <a:lvl1pPr algn="r">
              <a:lnSpc>
                <a:spcPts val="1500"/>
              </a:lnSpc>
              <a:defRPr sz="1000">
                <a:latin typeface="Arial" panose="020B0604020202020204" pitchFamily="34" charset="0"/>
                <a:cs typeface="+mn-cs"/>
              </a:defRPr>
            </a:lvl1pPr>
          </a:lstStyle>
          <a:p>
            <a:pPr fontAlgn="base">
              <a:spcBef>
                <a:spcPct val="0"/>
              </a:spcBef>
              <a:spcAft>
                <a:spcPct val="0"/>
              </a:spcAft>
              <a:defRPr/>
            </a:pPr>
            <a:fld id="{B6292215-B9CF-47DF-84C2-BF8529409C3C}" type="slidenum">
              <a:rPr lang="nl-NL">
                <a:solidFill>
                  <a:srgbClr val="000000"/>
                </a:solidFill>
              </a:rPr>
            </a:fld>
            <a:endParaRPr lang="nl-NL" dirty="0">
              <a:solidFill>
                <a:srgbClr val="000000"/>
              </a:solidFill>
            </a:endParaRPr>
          </a:p>
        </p:txBody>
      </p:sp>
      <p:sp>
        <p:nvSpPr>
          <p:cNvPr id="1031" name="Line 8"/>
          <p:cNvSpPr>
            <a:spLocks noChangeShapeType="1"/>
          </p:cNvSpPr>
          <p:nvPr/>
        </p:nvSpPr>
        <p:spPr bwMode="auto">
          <a:xfrm>
            <a:off x="1079500" y="1273175"/>
            <a:ext cx="8072438"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Arial Narrow" panose="020B0606020202030204" pitchFamily="34" charset="0"/>
        </a:defRPr>
      </a:lvl2pPr>
      <a:lvl3pPr algn="l" rtl="0" eaLnBrk="0" fontAlgn="base" hangingPunct="0">
        <a:spcBef>
          <a:spcPct val="0"/>
        </a:spcBef>
        <a:spcAft>
          <a:spcPct val="0"/>
        </a:spcAft>
        <a:defRPr sz="2500" b="1">
          <a:solidFill>
            <a:schemeClr val="tx2"/>
          </a:solidFill>
          <a:latin typeface="Arial Narrow" panose="020B0606020202030204" pitchFamily="34" charset="0"/>
        </a:defRPr>
      </a:lvl3pPr>
      <a:lvl4pPr algn="l" rtl="0" eaLnBrk="0" fontAlgn="base" hangingPunct="0">
        <a:spcBef>
          <a:spcPct val="0"/>
        </a:spcBef>
        <a:spcAft>
          <a:spcPct val="0"/>
        </a:spcAft>
        <a:defRPr sz="2500" b="1">
          <a:solidFill>
            <a:schemeClr val="tx2"/>
          </a:solidFill>
          <a:latin typeface="Arial Narrow" panose="020B0606020202030204" pitchFamily="34" charset="0"/>
        </a:defRPr>
      </a:lvl4pPr>
      <a:lvl5pPr algn="l" rtl="0" eaLnBrk="0" fontAlgn="base" hangingPunct="0">
        <a:spcBef>
          <a:spcPct val="0"/>
        </a:spcBef>
        <a:spcAft>
          <a:spcPct val="0"/>
        </a:spcAft>
        <a:defRPr sz="2500" b="1">
          <a:solidFill>
            <a:schemeClr val="tx2"/>
          </a:solidFill>
          <a:latin typeface="Arial Narrow" panose="020B0606020202030204" pitchFamily="34" charset="0"/>
        </a:defRPr>
      </a:lvl5pPr>
      <a:lvl6pPr marL="457200" algn="l" rtl="0" eaLnBrk="1" fontAlgn="base" hangingPunct="1">
        <a:spcBef>
          <a:spcPct val="0"/>
        </a:spcBef>
        <a:spcAft>
          <a:spcPct val="0"/>
        </a:spcAft>
        <a:defRPr sz="2500" b="1">
          <a:solidFill>
            <a:schemeClr val="tx2"/>
          </a:solidFill>
          <a:latin typeface="Arial Narrow" panose="020B0606020202030204" pitchFamily="34" charset="0"/>
        </a:defRPr>
      </a:lvl6pPr>
      <a:lvl7pPr marL="914400" algn="l" rtl="0" eaLnBrk="1" fontAlgn="base" hangingPunct="1">
        <a:spcBef>
          <a:spcPct val="0"/>
        </a:spcBef>
        <a:spcAft>
          <a:spcPct val="0"/>
        </a:spcAft>
        <a:defRPr sz="2500" b="1">
          <a:solidFill>
            <a:schemeClr val="tx2"/>
          </a:solidFill>
          <a:latin typeface="Arial Narrow" panose="020B0606020202030204" pitchFamily="34" charset="0"/>
        </a:defRPr>
      </a:lvl7pPr>
      <a:lvl8pPr marL="1371600" algn="l" rtl="0" eaLnBrk="1" fontAlgn="base" hangingPunct="1">
        <a:spcBef>
          <a:spcPct val="0"/>
        </a:spcBef>
        <a:spcAft>
          <a:spcPct val="0"/>
        </a:spcAft>
        <a:defRPr sz="2500" b="1">
          <a:solidFill>
            <a:schemeClr val="tx2"/>
          </a:solidFill>
          <a:latin typeface="Arial Narrow" panose="020B0606020202030204" pitchFamily="34" charset="0"/>
        </a:defRPr>
      </a:lvl8pPr>
      <a:lvl9pPr marL="1828800" algn="l" rtl="0" eaLnBrk="1" fontAlgn="base" hangingPunct="1">
        <a:spcBef>
          <a:spcPct val="0"/>
        </a:spcBef>
        <a:spcAft>
          <a:spcPct val="0"/>
        </a:spcAft>
        <a:defRPr sz="2500" b="1">
          <a:solidFill>
            <a:schemeClr val="tx2"/>
          </a:solidFill>
          <a:latin typeface="Arial Narrow" panose="020B0606020202030204" pitchFamily="34" charset="0"/>
        </a:defRPr>
      </a:lvl9pPr>
    </p:titleStyle>
    <p:bodyStyle>
      <a:lvl1pPr marL="255905"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538480" indent="-2813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2pPr>
      <a:lvl3pPr marL="802005" indent="-2381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3pPr>
      <a:lvl4pPr marL="1078230" indent="-2508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4pPr>
      <a:lvl5pPr marL="1344930"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5pPr>
      <a:lvl6pPr marL="18021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6pPr>
      <a:lvl7pPr marL="22593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7pPr>
      <a:lvl8pPr marL="27165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8pPr>
      <a:lvl9pPr marL="31737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24.GI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en.tpedatabase.cn/portal/MetaDataInfo.jsp?MetaDataId=249454"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85800" y="1847850"/>
            <a:ext cx="7772400" cy="1470025"/>
          </a:xfrm>
        </p:spPr>
        <p:txBody>
          <a:bodyPr>
            <a:normAutofit fontScale="90000"/>
          </a:bodyPr>
          <a:p>
            <a:r>
              <a:rPr lang="zh-CN" altLang="en-US" b="1"/>
              <a:t>Recent progress on the global ET  product with the thermal energy balance method</a:t>
            </a:r>
            <a:endParaRPr lang="zh-CN" altLang="en-US" b="1"/>
          </a:p>
        </p:txBody>
      </p:sp>
      <p:sp>
        <p:nvSpPr>
          <p:cNvPr id="3" name="副标题 2"/>
          <p:cNvSpPr>
            <a:spLocks noGrp="1"/>
          </p:cNvSpPr>
          <p:nvPr>
            <p:ph type="subTitle" idx="1"/>
          </p:nvPr>
        </p:nvSpPr>
        <p:spPr>
          <a:xfrm>
            <a:off x="1371600" y="4281170"/>
            <a:ext cx="6400800" cy="1752600"/>
          </a:xfrm>
        </p:spPr>
        <p:txBody>
          <a:bodyPr/>
          <a:p>
            <a:r>
              <a:rPr lang="en-US" altLang="zh-CN" b="1">
                <a:solidFill>
                  <a:schemeClr val="tx1"/>
                </a:solidFill>
              </a:rPr>
              <a:t>Xuelong Chen</a:t>
            </a:r>
            <a:endParaRPr lang="en-US" altLang="zh-CN" b="1">
              <a:solidFill>
                <a:schemeClr val="tx1"/>
              </a:solidFill>
            </a:endParaRPr>
          </a:p>
        </p:txBody>
      </p:sp>
      <p:sp>
        <p:nvSpPr>
          <p:cNvPr id="4" name="灯片编号占位符 3"/>
          <p:cNvSpPr>
            <a:spLocks noGrp="1"/>
          </p:cNvSpPr>
          <p:nvPr>
            <p:ph type="sldNum" sz="quarter" idx="12"/>
          </p:nvPr>
        </p:nvSpPr>
        <p:spPr/>
        <p:txBody>
          <a:bodyPr/>
          <a:p>
            <a:fld id="{AD830B3A-52F7-42C7-AFD9-EFAE4A10B553}" type="slidenum">
              <a:rPr lang="en-US" smtClean="0"/>
            </a:fld>
            <a:endParaRPr lang="en-US" dirty="0"/>
          </a:p>
        </p:txBody>
      </p:sp>
      <p:pic>
        <p:nvPicPr>
          <p:cNvPr id="5" name="Picture 3" descr="LOGO合并"/>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5067935" cy="1021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281940" y="0"/>
            <a:ext cx="8580120" cy="6720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350" y="1971040"/>
            <a:ext cx="8994140" cy="4102735"/>
          </a:xfrm>
          <a:prstGeom prst="rect">
            <a:avLst/>
          </a:prstGeom>
        </p:spPr>
      </p:pic>
      <p:sp>
        <p:nvSpPr>
          <p:cNvPr id="3" name="文本框 2"/>
          <p:cNvSpPr txBox="1"/>
          <p:nvPr/>
        </p:nvSpPr>
        <p:spPr>
          <a:xfrm>
            <a:off x="2553970" y="144145"/>
            <a:ext cx="4309745" cy="953135"/>
          </a:xfrm>
          <a:prstGeom prst="rect">
            <a:avLst/>
          </a:prstGeom>
          <a:noFill/>
        </p:spPr>
        <p:txBody>
          <a:bodyPr wrap="none" rtlCol="0" anchor="t">
            <a:spAutoFit/>
          </a:bodyPr>
          <a:p>
            <a:pPr indent="0" fontAlgn="auto">
              <a:lnSpc>
                <a:spcPct val="200000"/>
              </a:lnSpc>
              <a:spcBef>
                <a:spcPts val="0"/>
              </a:spcBef>
              <a:buFont typeface="Wingdings" panose="05000000000000000000" charset="0"/>
              <a:buNone/>
            </a:pPr>
            <a:r>
              <a:rPr lang="en-US" altLang="zh-CN" sz="2800" b="1">
                <a:sym typeface="+mn-ea"/>
              </a:rPr>
              <a:t>Benefits of the EF gap-filling</a:t>
            </a:r>
            <a:endParaRPr lang="zh-CN" altLang="en-US" sz="2800" b="1">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1435" y="1202055"/>
            <a:ext cx="9195435" cy="4932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195580" y="100330"/>
            <a:ext cx="8398510" cy="66211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561975"/>
            <a:ext cx="8629650" cy="5734050"/>
          </a:xfrm>
          <a:prstGeom prst="rect">
            <a:avLst/>
          </a:prstGeom>
        </p:spPr>
      </p:pic>
      <p:sp>
        <p:nvSpPr>
          <p:cNvPr id="2" name="文本框 1"/>
          <p:cNvSpPr txBox="1"/>
          <p:nvPr/>
        </p:nvSpPr>
        <p:spPr>
          <a:xfrm>
            <a:off x="3317875" y="6296025"/>
            <a:ext cx="4136390" cy="368300"/>
          </a:xfrm>
          <a:prstGeom prst="rect">
            <a:avLst/>
          </a:prstGeom>
          <a:noFill/>
        </p:spPr>
        <p:txBody>
          <a:bodyPr wrap="square" rtlCol="0" anchor="t">
            <a:spAutoFit/>
          </a:bodyPr>
          <a:p>
            <a:r>
              <a:rPr lang="zh-CN" altLang="en-US"/>
              <a:t>Koeppen–Geiger </a:t>
            </a:r>
            <a:r>
              <a:rPr lang="en-US" altLang="zh-CN"/>
              <a:t>climate </a:t>
            </a:r>
            <a:r>
              <a:rPr lang="zh-CN" altLang="en-US"/>
              <a:t>Classification</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102870" y="463550"/>
            <a:ext cx="8583930" cy="5892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7625" y="594995"/>
            <a:ext cx="9048750" cy="5667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70510" y="131445"/>
            <a:ext cx="8602980" cy="67265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12065" y="2327275"/>
            <a:ext cx="8978900" cy="31826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70535" y="631825"/>
            <a:ext cx="8059420" cy="6236970"/>
          </a:xfrm>
          <a:prstGeom prst="rect">
            <a:avLst/>
          </a:prstGeom>
        </p:spPr>
      </p:pic>
      <p:sp>
        <p:nvSpPr>
          <p:cNvPr id="2" name="文本框 1"/>
          <p:cNvSpPr txBox="1"/>
          <p:nvPr/>
        </p:nvSpPr>
        <p:spPr>
          <a:xfrm>
            <a:off x="2130425" y="-321310"/>
            <a:ext cx="5560695" cy="953135"/>
          </a:xfrm>
          <a:prstGeom prst="rect">
            <a:avLst/>
          </a:prstGeom>
          <a:noFill/>
        </p:spPr>
        <p:txBody>
          <a:bodyPr wrap="none" rtlCol="0" anchor="t">
            <a:spAutoFit/>
          </a:bodyPr>
          <a:p>
            <a:pPr indent="0" fontAlgn="auto">
              <a:lnSpc>
                <a:spcPct val="200000"/>
              </a:lnSpc>
              <a:spcBef>
                <a:spcPts val="0"/>
              </a:spcBef>
              <a:buFont typeface="Wingdings" panose="05000000000000000000" charset="0"/>
              <a:buNone/>
            </a:pPr>
            <a:r>
              <a:rPr lang="en-US" altLang="zh-CN" sz="2800" b="1">
                <a:sym typeface="+mn-ea"/>
              </a:rPr>
              <a:t>4. Error source for the global ET data</a:t>
            </a:r>
            <a:endParaRPr lang="en-US" altLang="zh-CN" sz="2800" b="1">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66140"/>
            <a:ext cx="8229600" cy="4525963"/>
          </a:xfrm>
        </p:spPr>
        <p:txBody>
          <a:bodyPr>
            <a:noAutofit/>
          </a:bodyPr>
          <a:p>
            <a:pPr fontAlgn="auto">
              <a:lnSpc>
                <a:spcPct val="200000"/>
              </a:lnSpc>
              <a:spcBef>
                <a:spcPts val="0"/>
              </a:spcBef>
              <a:buFont typeface="Wingdings" panose="05000000000000000000" charset="0"/>
              <a:buChar char="Ø"/>
            </a:pPr>
            <a:r>
              <a:rPr lang="zh-CN" altLang="en-US" sz="2800" b="1"/>
              <a:t>1. Thermal remote sensing energy balance ET model</a:t>
            </a:r>
            <a:endParaRPr lang="zh-CN" altLang="en-US" sz="2800" b="1"/>
          </a:p>
          <a:p>
            <a:pPr fontAlgn="auto">
              <a:lnSpc>
                <a:spcPct val="200000"/>
              </a:lnSpc>
              <a:spcBef>
                <a:spcPts val="0"/>
              </a:spcBef>
              <a:buFont typeface="Wingdings" panose="05000000000000000000" charset="0"/>
              <a:buChar char="Ø"/>
            </a:pPr>
            <a:r>
              <a:rPr lang="zh-CN" altLang="en-US" sz="2800" b="1"/>
              <a:t>2. </a:t>
            </a:r>
            <a:r>
              <a:rPr lang="en-US" altLang="zh-CN" sz="2800" b="1">
                <a:sym typeface="+mn-ea"/>
              </a:rPr>
              <a:t>ET model improvments over forest</a:t>
            </a:r>
            <a:endParaRPr lang="en-US" altLang="zh-CN" sz="2800" b="1"/>
          </a:p>
          <a:p>
            <a:pPr fontAlgn="auto">
              <a:lnSpc>
                <a:spcPct val="200000"/>
              </a:lnSpc>
              <a:spcBef>
                <a:spcPts val="0"/>
              </a:spcBef>
              <a:buFont typeface="Wingdings" panose="05000000000000000000" charset="0"/>
              <a:buChar char="Ø"/>
            </a:pPr>
            <a:r>
              <a:rPr lang="zh-CN" altLang="en-US" sz="2800" b="1"/>
              <a:t>3. A </a:t>
            </a:r>
            <a:r>
              <a:rPr lang="en-US" altLang="zh-CN" sz="2800" b="1"/>
              <a:t>daily</a:t>
            </a:r>
            <a:r>
              <a:rPr lang="zh-CN" altLang="en-US" sz="2800" b="1"/>
              <a:t> global land ET data</a:t>
            </a:r>
            <a:endParaRPr lang="zh-CN" altLang="en-US" sz="2800" b="1"/>
          </a:p>
          <a:p>
            <a:pPr fontAlgn="auto">
              <a:lnSpc>
                <a:spcPct val="200000"/>
              </a:lnSpc>
              <a:spcBef>
                <a:spcPts val="0"/>
              </a:spcBef>
              <a:buFont typeface="Wingdings" panose="05000000000000000000" charset="0"/>
              <a:buChar char="Ø"/>
            </a:pPr>
            <a:r>
              <a:rPr lang="en-US" altLang="zh-CN" sz="2800" b="1"/>
              <a:t>4. Error source for the global ET data</a:t>
            </a:r>
            <a:endParaRPr lang="zh-CN" altLang="en-US" sz="2800" b="1"/>
          </a:p>
          <a:p>
            <a:pPr fontAlgn="auto">
              <a:lnSpc>
                <a:spcPct val="200000"/>
              </a:lnSpc>
              <a:spcBef>
                <a:spcPts val="0"/>
              </a:spcBef>
              <a:buFont typeface="Wingdings" panose="05000000000000000000" charset="0"/>
              <a:buChar char="Ø"/>
            </a:pPr>
            <a:r>
              <a:rPr lang="en-US" altLang="zh-CN" sz="2800" b="1"/>
              <a:t>5</a:t>
            </a:r>
            <a:r>
              <a:rPr lang="zh-CN" altLang="en-US" sz="2800" b="1"/>
              <a:t>. Summary</a:t>
            </a:r>
            <a:endParaRPr lang="zh-CN" altLang="en-US" sz="2800" b="1"/>
          </a:p>
        </p:txBody>
      </p:sp>
      <p:sp>
        <p:nvSpPr>
          <p:cNvPr id="4" name="灯片编号占位符 3"/>
          <p:cNvSpPr>
            <a:spLocks noGrp="1"/>
          </p:cNvSpPr>
          <p:nvPr>
            <p:ph type="sldNum" sz="quarter" idx="12"/>
          </p:nvPr>
        </p:nvSpPr>
        <p:spPr/>
        <p:txBody>
          <a:bodyPr/>
          <a:p>
            <a:fld id="{AD830B3A-52F7-42C7-AFD9-EFAE4A10B553}" type="slidenum">
              <a:rPr lang="en-US" smtClean="0"/>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49860" y="1246505"/>
            <a:ext cx="8994775" cy="50304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ChangeAspect="1"/>
          </p:cNvPicPr>
          <p:nvPr/>
        </p:nvPicPr>
        <p:blipFill>
          <a:blip r:embed="rId1"/>
          <a:srcRect/>
          <a:stretch>
            <a:fillRect/>
          </a:stretch>
        </p:blipFill>
        <p:spPr bwMode="auto">
          <a:xfrm>
            <a:off x="-36512" y="21357"/>
            <a:ext cx="9418638"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fontAlgn="base">
              <a:spcBef>
                <a:spcPct val="0"/>
              </a:spcBef>
              <a:spcAft>
                <a:spcPct val="0"/>
              </a:spcAft>
              <a:defRPr/>
            </a:pPr>
            <a:fld id="{B6292215-B9CF-47DF-84C2-BF8529409C3C}" type="slidenum">
              <a:rPr lang="nl-NL">
                <a:solidFill>
                  <a:srgbClr val="000000"/>
                </a:solidFill>
              </a:rPr>
            </a:fld>
            <a:endParaRPr lang="nl-NL" dirty="0">
              <a:solidFill>
                <a:srgbClr val="000000"/>
              </a:solidFill>
            </a:endParaRPr>
          </a:p>
        </p:txBody>
      </p:sp>
      <p:sp>
        <p:nvSpPr>
          <p:cNvPr id="4" name="文本框 3"/>
          <p:cNvSpPr txBox="1"/>
          <p:nvPr/>
        </p:nvSpPr>
        <p:spPr>
          <a:xfrm>
            <a:off x="240030" y="1008380"/>
            <a:ext cx="8664575" cy="3692525"/>
          </a:xfrm>
          <a:prstGeom prst="rect">
            <a:avLst/>
          </a:prstGeom>
          <a:noFill/>
        </p:spPr>
        <p:txBody>
          <a:bodyPr wrap="square" rtlCol="0" anchor="t">
            <a:spAutoFit/>
          </a:bodyPr>
          <a:p>
            <a:pPr marL="571500" indent="-571500">
              <a:buFont typeface="+mj-ea"/>
              <a:buAutoNum type="circleNumDbPlain"/>
            </a:pPr>
            <a:r>
              <a:rPr lang="zh-CN" altLang="en-US" sz="2600"/>
              <a:t> An energy balance (EB) model </a:t>
            </a:r>
            <a:r>
              <a:rPr lang="en-US" altLang="zh-CN" sz="2600"/>
              <a:t>has been improved.</a:t>
            </a:r>
            <a:endParaRPr lang="en-US" altLang="zh-CN" sz="2600"/>
          </a:p>
          <a:p>
            <a:pPr marL="571500" indent="-571500">
              <a:buFont typeface="+mj-ea"/>
              <a:buAutoNum type="circleNumDbPlain"/>
            </a:pPr>
            <a:endParaRPr lang="en-US" altLang="zh-CN" sz="2600"/>
          </a:p>
          <a:p>
            <a:pPr marL="571500" indent="-571500">
              <a:buFont typeface="+mj-ea"/>
              <a:buAutoNum type="circleNumDbPlain"/>
            </a:pPr>
            <a:r>
              <a:rPr lang="zh-CN" altLang="en-US" sz="2600"/>
              <a:t>The thermal EB model can estimate daily ET for all weather conditions </a:t>
            </a:r>
            <a:r>
              <a:rPr lang="en-US" altLang="zh-CN" sz="2600"/>
              <a:t>with gap-filling methods</a:t>
            </a:r>
            <a:r>
              <a:rPr lang="zh-CN" altLang="en-US" sz="2600"/>
              <a:t>.</a:t>
            </a:r>
            <a:endParaRPr lang="zh-CN" altLang="en-US" sz="2600"/>
          </a:p>
          <a:p>
            <a:pPr marL="571500" indent="-571500">
              <a:buFont typeface="+mj-ea"/>
              <a:buAutoNum type="circleNumDbPlain"/>
            </a:pPr>
            <a:endParaRPr lang="zh-CN" altLang="en-US" sz="2600"/>
          </a:p>
          <a:p>
            <a:pPr marL="571500" indent="-571500">
              <a:buFont typeface="+mj-ea"/>
              <a:buAutoNum type="circleNumDbPlain"/>
            </a:pPr>
            <a:r>
              <a:rPr lang="zh-CN" altLang="en-US" sz="2600"/>
              <a:t>EB ET data has a higher potential for agriculture water resource management than most of the global ET product. </a:t>
            </a:r>
            <a:endParaRPr lang="zh-CN" altLang="en-US" sz="2600"/>
          </a:p>
          <a:p>
            <a:pPr marL="571500" indent="-571500">
              <a:buFont typeface="+mj-ea"/>
              <a:buAutoNum type="circleNumDbPlain"/>
            </a:pPr>
            <a:endParaRPr lang="zh-CN" altLang="en-US" sz="2600"/>
          </a:p>
          <a:p>
            <a:pPr marL="571500" indent="-571500">
              <a:buFont typeface="+mj-ea"/>
              <a:buAutoNum type="circleNumDbPlain"/>
            </a:pPr>
            <a:r>
              <a:rPr lang="en-US" altLang="zh-CN" sz="2600"/>
              <a:t>The error source for the ET could be radiation or LST gaps.</a:t>
            </a:r>
            <a:endParaRPr lang="en-US" altLang="zh-CN" sz="2600"/>
          </a:p>
        </p:txBody>
      </p:sp>
      <p:sp>
        <p:nvSpPr>
          <p:cNvPr id="10" name="Title 1"/>
          <p:cNvSpPr>
            <a:spLocks noGrp="1"/>
          </p:cNvSpPr>
          <p:nvPr>
            <p:ph type="title"/>
          </p:nvPr>
        </p:nvSpPr>
        <p:spPr>
          <a:xfrm>
            <a:off x="458083" y="214675"/>
            <a:ext cx="8229600" cy="652934"/>
          </a:xfrm>
        </p:spPr>
        <p:txBody>
          <a:bodyPr>
            <a:normAutofit fontScale="90000"/>
          </a:bodyPr>
          <a:p>
            <a:pPr algn="ctr"/>
            <a:r>
              <a:rPr lang="en-US" b="1" dirty="0"/>
              <a:t>Summary</a:t>
            </a:r>
            <a:endParaRPr lang="en-US" b="1" dirty="0"/>
          </a:p>
        </p:txBody>
      </p:sp>
      <p:sp>
        <p:nvSpPr>
          <p:cNvPr id="5" name="文本框 4"/>
          <p:cNvSpPr txBox="1"/>
          <p:nvPr/>
        </p:nvSpPr>
        <p:spPr>
          <a:xfrm>
            <a:off x="367030" y="4844415"/>
            <a:ext cx="8321040" cy="1753235"/>
          </a:xfrm>
          <a:prstGeom prst="rect">
            <a:avLst/>
          </a:prstGeom>
          <a:noFill/>
        </p:spPr>
        <p:txBody>
          <a:bodyPr wrap="square" rtlCol="0" anchor="t">
            <a:spAutoFit/>
          </a:bodyPr>
          <a:p>
            <a:r>
              <a:rPr lang="zh-CN" altLang="en-US">
                <a:sym typeface="+mn-ea"/>
              </a:rPr>
              <a:t>Xuelong Chen, Zhongbo S</a:t>
            </a:r>
            <a:r>
              <a:rPr lang="en-US" altLang="zh-CN">
                <a:sym typeface="+mn-ea"/>
              </a:rPr>
              <a:t>u</a:t>
            </a:r>
            <a:r>
              <a:rPr lang="zh-CN" altLang="en-US">
                <a:sym typeface="+mn-ea"/>
              </a:rPr>
              <a:t>, Yaoming Ma, Isabel Trigo, Pierre Gentine, </a:t>
            </a:r>
            <a:r>
              <a:rPr lang="zh-CN" altLang="en-US"/>
              <a:t>Remote Sensing of Global Daily Evapotranspiration based on Surface Energy Balance Method and Reanalysis data</a:t>
            </a:r>
            <a:r>
              <a:rPr lang="en-US" altLang="zh-CN"/>
              <a:t>, JGR (under review)</a:t>
            </a:r>
            <a:endParaRPr lang="en-US" altLang="zh-CN"/>
          </a:p>
          <a:p>
            <a:pPr indent="0">
              <a:lnSpc>
                <a:spcPct val="150000"/>
              </a:lnSpc>
              <a:buFont typeface="Wingdings" panose="05000000000000000000" pitchFamily="2" charset="2"/>
              <a:buNone/>
            </a:pPr>
            <a:r>
              <a:rPr lang="en-US" dirty="0">
                <a:sym typeface="+mn-ea"/>
              </a:rPr>
              <a:t>The ET data is available at :</a:t>
            </a:r>
            <a:r>
              <a:rPr lang="en-US" u="sng" dirty="0">
                <a:sym typeface="+mn-ea"/>
                <a:hlinkClick r:id="rId1"/>
              </a:rPr>
              <a:t>     http://en.tpedatabase.cn/portal/MetaDataInfo.jsp?MetaDataId=249454</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2" name="灯片编号占位符 1"/>
          <p:cNvSpPr>
            <a:spLocks noGrp="1"/>
          </p:cNvSpPr>
          <p:nvPr>
            <p:ph type="sldNum" sz="quarter" idx="11"/>
          </p:nvPr>
        </p:nvSpPr>
        <p:spPr/>
        <p:txBody>
          <a:bodyPr/>
          <a:p>
            <a:pPr fontAlgn="base">
              <a:spcBef>
                <a:spcPct val="0"/>
              </a:spcBef>
              <a:spcAft>
                <a:spcPct val="0"/>
              </a:spcAft>
              <a:defRPr/>
            </a:pPr>
            <a:fld id="{B6292215-B9CF-47DF-84C2-BF8529409C3C}" type="slidenum">
              <a:rPr lang="nl-NL">
                <a:solidFill>
                  <a:srgbClr val="000000"/>
                </a:solidFill>
              </a:rPr>
            </a:fld>
            <a:endParaRPr lang="nl-NL" dirty="0">
              <a:solidFill>
                <a:srgbClr val="000000"/>
              </a:solidFill>
            </a:endParaRPr>
          </a:p>
        </p:txBody>
      </p:sp>
      <p:pic>
        <p:nvPicPr>
          <p:cNvPr id="4" name="图片 3"/>
          <p:cNvPicPr>
            <a:picLocks noChangeAspect="1"/>
          </p:cNvPicPr>
          <p:nvPr/>
        </p:nvPicPr>
        <p:blipFill>
          <a:blip r:embed="rId1"/>
          <a:stretch>
            <a:fillRect/>
          </a:stretch>
        </p:blipFill>
        <p:spPr>
          <a:xfrm>
            <a:off x="-568325" y="0"/>
            <a:ext cx="1028001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87327" y="908720"/>
                <a:ext cx="6840760" cy="3312368"/>
              </a:xfrm>
            </p:spPr>
            <p:txBody>
              <a:bodyPr>
                <a:normAutofit/>
              </a:bodyPr>
              <a:lstStyle/>
              <a:p>
                <a:pPr marL="0" indent="0">
                  <a:buNone/>
                </a:pPr>
                <a:r>
                  <a:rPr lang="en-US" sz="1800" dirty="0">
                    <a:latin typeface="Cambria Math" panose="02040503050406030204" pitchFamily="18" charset="0"/>
                    <a:ea typeface="Cambria Math" panose="02040503050406030204" pitchFamily="18" charset="0"/>
                  </a:rPr>
                  <a:t>  </a:t>
                </a:r>
                <a:endParaRPr lang="en-US" sz="1800" i="1"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ea typeface="Cambria Math" panose="02040503050406030204" pitchFamily="18" charset="0"/>
                      </a:rPr>
                      <m:t>𝑅𝑛</m:t>
                    </m:r>
                    <m:r>
                      <a:rPr lang="en-US" sz="1800" i="1">
                        <a:latin typeface="Cambria Math" panose="02040503050406030204" pitchFamily="18" charset="0"/>
                        <a:ea typeface="Cambria Math" panose="02040503050406030204" pitchFamily="18" charset="0"/>
                      </a:rPr>
                      <m:t>=</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𝛼</m:t>
                        </m:r>
                      </m:e>
                    </m:d>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𝑆𝑊𝐷</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𝐿𝑊𝐷</m:t>
                    </m:r>
                    <m:r>
                      <a:rPr lang="en-US" sz="1800" i="1">
                        <a:latin typeface="Cambria Math" panose="02040503050406030204" pitchFamily="18" charset="0"/>
                        <a:ea typeface="Cambria Math" panose="02040503050406030204" pitchFamily="18" charset="0"/>
                      </a:rPr>
                      <m:t>−</m:t>
                    </m:r>
                    <m:r>
                      <m:rPr>
                        <m:sty m:val="p"/>
                      </m:rPr>
                      <a:rPr lang="el-GR" sz="1800" i="1" smtClean="0">
                        <a:latin typeface="Cambria Math" panose="02040503050406030204" pitchFamily="18" charset="0"/>
                        <a:ea typeface="Cambria Math" panose="02040503050406030204" pitchFamily="18" charset="0"/>
                      </a:rPr>
                      <m:t>ε</m:t>
                    </m:r>
                    <m:r>
                      <a:rPr lang="en-US" sz="1800" b="0" i="1" smtClean="0">
                        <a:latin typeface="Cambria Math" panose="02040503050406030204" pitchFamily="18" charset="0"/>
                        <a:ea typeface="Cambria Math" panose="02040503050406030204" pitchFamily="18" charset="0"/>
                      </a:rPr>
                      <m:t> </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𝐿𝑆𝑇</m:t>
                        </m:r>
                      </m:e>
                      <m:sup>
                        <m:r>
                          <a:rPr lang="en-US" sz="1800" b="0" i="1" smtClean="0">
                            <a:latin typeface="Cambria Math" panose="02040503050406030204" pitchFamily="18" charset="0"/>
                            <a:ea typeface="Cambria Math" panose="02040503050406030204" pitchFamily="18" charset="0"/>
                          </a:rPr>
                          <m:t>4</m:t>
                        </m:r>
                      </m:sup>
                    </m:sSup>
                  </m:oMath>
                </a14:m>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14:m>
                  <m:oMath xmlns:m="http://schemas.openxmlformats.org/officeDocument/2006/math">
                    <m:r>
                      <a:rPr lang="en-US" sz="1800" i="1">
                        <a:latin typeface="Cambria Math" panose="02040503050406030204" pitchFamily="18" charset="0"/>
                        <a:ea typeface="Cambria Math" panose="02040503050406030204" pitchFamily="18" charset="0"/>
                      </a:rPr>
                      <m:t>𝐻</m:t>
                    </m:r>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𝑢</m:t>
                        </m:r>
                      </m:e>
                      <m:sub>
                        <m:r>
                          <a:rPr lang="en-US" sz="1800" i="1">
                            <a:latin typeface="Cambria Math" panose="02040503050406030204" pitchFamily="18" charset="0"/>
                            <a:ea typeface="Cambria Math" panose="02040503050406030204" pitchFamily="18" charset="0"/>
                          </a:rPr>
                          <m:t>∗</m:t>
                        </m:r>
                      </m:sub>
                    </m:sSub>
                    <m:r>
                      <a:rPr lang="en-US" sz="1800" i="1">
                        <a:latin typeface="Cambria Math" panose="02040503050406030204" pitchFamily="18" charset="0"/>
                        <a:ea typeface="Cambria Math" panose="02040503050406030204" pitchFamily="18" charset="0"/>
                      </a:rPr>
                      <m:t>𝜌</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𝐶</m:t>
                        </m:r>
                      </m:e>
                      <m:sub>
                        <m:r>
                          <a:rPr lang="en-US" sz="1800" i="1">
                            <a:latin typeface="Cambria Math" panose="02040503050406030204" pitchFamily="18" charset="0"/>
                            <a:ea typeface="Cambria Math" panose="02040503050406030204" pitchFamily="18" charset="0"/>
                          </a:rPr>
                          <m:t>𝑝</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0</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𝑎</m:t>
                            </m:r>
                          </m:sub>
                        </m:sSub>
                      </m:e>
                    </m:d>
                    <m:sSup>
                      <m:sSupPr>
                        <m:ctrlPr>
                          <a:rPr lang="en-US" sz="1800" i="1">
                            <a:latin typeface="Cambria Math" panose="02040503050406030204" pitchFamily="18" charset="0"/>
                            <a:ea typeface="Cambria Math" panose="02040503050406030204" pitchFamily="18" charset="0"/>
                          </a:rPr>
                        </m:ctrlPr>
                      </m:s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 </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ln</m:t>
                                </m:r>
                              </m:fName>
                              <m:e>
                                <m:d>
                                  <m:dPr>
                                    <m:ctrlPr>
                                      <a:rPr lang="en-US" sz="1800" i="1">
                                        <a:latin typeface="Cambria Math" panose="02040503050406030204" pitchFamily="18" charset="0"/>
                                        <a:ea typeface="Cambria Math" panose="02040503050406030204" pitchFamily="18" charset="0"/>
                                      </a:rPr>
                                    </m:ctrlPr>
                                  </m:dPr>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𝑧</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𝑑</m:t>
                                        </m:r>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h</m:t>
                                            </m:r>
                                          </m:sub>
                                        </m:sSub>
                                      </m:den>
                                    </m:f>
                                  </m:e>
                                </m:d>
                              </m:e>
                            </m:func>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m:rPr>
                                    <m:sty m:val="p"/>
                                  </m:rPr>
                                  <a:rPr lang="en-US" sz="1800">
                                    <a:latin typeface="Cambria Math" panose="02040503050406030204" pitchFamily="18" charset="0"/>
                                    <a:ea typeface="Cambria Math" panose="02040503050406030204" pitchFamily="18" charset="0"/>
                                  </a:rPr>
                                  <m:t>Ψ</m:t>
                                </m:r>
                              </m:e>
                              <m:sub>
                                <m:r>
                                  <a:rPr lang="en-US" sz="1800" i="1">
                                    <a:latin typeface="Cambria Math" panose="02040503050406030204" pitchFamily="18" charset="0"/>
                                    <a:ea typeface="Cambria Math" panose="02040503050406030204" pitchFamily="18" charset="0"/>
                                  </a:rPr>
                                  <m:t>h</m:t>
                                </m:r>
                              </m:sub>
                            </m:sSub>
                            <m:d>
                              <m:dPr>
                                <m:ctrlPr>
                                  <a:rPr lang="en-US" sz="1800" i="1">
                                    <a:latin typeface="Cambria Math" panose="02040503050406030204" pitchFamily="18" charset="0"/>
                                    <a:ea typeface="Cambria Math" panose="02040503050406030204" pitchFamily="18" charset="0"/>
                                  </a:rPr>
                                </m:ctrlPr>
                              </m:dPr>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𝑧</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𝑑</m:t>
                                    </m:r>
                                  </m:num>
                                  <m:den>
                                    <m:r>
                                      <a:rPr lang="en-US" sz="1800" i="1">
                                        <a:latin typeface="Cambria Math" panose="02040503050406030204" pitchFamily="18" charset="0"/>
                                        <a:ea typeface="Cambria Math" panose="02040503050406030204" pitchFamily="18" charset="0"/>
                                      </a:rPr>
                                      <m:t>𝐿</m:t>
                                    </m:r>
                                  </m:den>
                                </m:f>
                              </m:e>
                            </m:d>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m:rPr>
                                    <m:sty m:val="p"/>
                                  </m:rPr>
                                  <a:rPr lang="en-US" sz="1800">
                                    <a:latin typeface="Cambria Math" panose="02040503050406030204" pitchFamily="18" charset="0"/>
                                    <a:ea typeface="Cambria Math" panose="02040503050406030204" pitchFamily="18" charset="0"/>
                                  </a:rPr>
                                  <m:t>Ψ</m:t>
                                </m:r>
                              </m:e>
                              <m:sub>
                                <m:r>
                                  <a:rPr lang="en-US" sz="1800" i="1">
                                    <a:latin typeface="Cambria Math" panose="02040503050406030204" pitchFamily="18" charset="0"/>
                                    <a:ea typeface="Cambria Math" panose="02040503050406030204" pitchFamily="18" charset="0"/>
                                  </a:rPr>
                                  <m:t>h</m:t>
                                </m:r>
                              </m:sub>
                            </m:sSub>
                            <m:d>
                              <m:dPr>
                                <m:ctrlPr>
                                  <a:rPr lang="en-US" sz="1800" i="1">
                                    <a:latin typeface="Cambria Math" panose="02040503050406030204" pitchFamily="18" charset="0"/>
                                    <a:ea typeface="Cambria Math" panose="02040503050406030204" pitchFamily="18" charset="0"/>
                                  </a:rPr>
                                </m:ctrlPr>
                              </m:dPr>
                              <m:e>
                                <m:f>
                                  <m:fPr>
                                    <m:ctrlPr>
                                      <a:rPr lang="en-US" sz="1800" i="1">
                                        <a:latin typeface="Cambria Math" panose="02040503050406030204" pitchFamily="18" charset="0"/>
                                        <a:ea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h</m:t>
                                        </m:r>
                                      </m:sub>
                                    </m:sSub>
                                  </m:num>
                                  <m:den>
                                    <m:r>
                                      <a:rPr lang="en-US" sz="1800" i="1">
                                        <a:latin typeface="Cambria Math" panose="02040503050406030204" pitchFamily="18" charset="0"/>
                                        <a:ea typeface="Cambria Math" panose="02040503050406030204" pitchFamily="18" charset="0"/>
                                      </a:rPr>
                                      <m:t>𝐿</m:t>
                                    </m:r>
                                  </m:den>
                                </m:f>
                              </m:e>
                            </m:d>
                          </m:e>
                        </m:d>
                      </m:e>
                      <m:sup>
                        <m:r>
                          <a:rPr lang="en-US" sz="1800" i="1">
                            <a:latin typeface="Cambria Math" panose="02040503050406030204" pitchFamily="18" charset="0"/>
                            <a:ea typeface="Cambria Math" panose="02040503050406030204" pitchFamily="18" charset="0"/>
                          </a:rPr>
                          <m:t>−1</m:t>
                        </m:r>
                      </m:sup>
                    </m:sSup>
                  </m:oMath>
                </a14:m>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r>
                          <a:rPr lang="en-US" sz="1800" b="0" i="1" smtClean="0">
                            <a:latin typeface="Cambria Math" panose="02040503050406030204" pitchFamily="18" charset="0"/>
                            <a:ea typeface="Cambria Math" panose="02040503050406030204" pitchFamily="18" charset="0"/>
                          </a:rPr>
                          <m:t>0</m:t>
                        </m:r>
                      </m:sub>
                    </m:sSub>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𝑛</m:t>
                        </m:r>
                      </m:sub>
                    </m:sSub>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𝑓</m:t>
                            </m:r>
                          </m:e>
                          <m:sub>
                            <m:r>
                              <a:rPr lang="en-US" sz="1800" b="0" i="1" smtClean="0">
                                <a:latin typeface="Cambria Math" panose="02040503050406030204" pitchFamily="18" charset="0"/>
                                <a:ea typeface="Cambria Math" panose="02040503050406030204" pitchFamily="18" charset="0"/>
                              </a:rPr>
                              <m:t>𝑐</m:t>
                            </m:r>
                            <m:r>
                              <a:rPr lang="en-US" sz="1800" b="0" i="1" smtClean="0">
                                <a:latin typeface="Cambria Math" panose="02040503050406030204" pitchFamily="18" charset="0"/>
                                <a:ea typeface="Cambria Math" panose="02040503050406030204" pitchFamily="18" charset="0"/>
                              </a:rPr>
                              <m:t> </m:t>
                            </m:r>
                          </m:sub>
                        </m:sSub>
                        <m:sSub>
                          <m:sSubPr>
                            <m:ctrlPr>
                              <a:rPr lang="en-US"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Γ</m:t>
                            </m:r>
                          </m:e>
                          <m:sub>
                            <m:r>
                              <a:rPr lang="en-US" sz="1800" b="0" i="1" smtClean="0">
                                <a:latin typeface="Cambria Math" panose="02040503050406030204" pitchFamily="18" charset="0"/>
                                <a:ea typeface="Cambria Math" panose="02040503050406030204" pitchFamily="18" charset="0"/>
                              </a:rPr>
                              <m:t>𝑐</m:t>
                            </m:r>
                          </m:sub>
                        </m:sSub>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𝑓</m:t>
                                </m:r>
                              </m:e>
                              <m:sub>
                                <m:r>
                                  <a:rPr lang="en-US" sz="1800" i="1">
                                    <a:latin typeface="Cambria Math" panose="02040503050406030204" pitchFamily="18" charset="0"/>
                                    <a:ea typeface="Cambria Math" panose="02040503050406030204" pitchFamily="18" charset="0"/>
                                  </a:rPr>
                                  <m:t>𝑐</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m:rPr>
                                    <m:sty m:val="p"/>
                                  </m:rPr>
                                  <a:rPr lang="el-GR" sz="1800" i="1">
                                    <a:latin typeface="Cambria Math" panose="02040503050406030204" pitchFamily="18" charset="0"/>
                                    <a:ea typeface="Cambria Math" panose="02040503050406030204" pitchFamily="18" charset="0"/>
                                  </a:rPr>
                                  <m:t>Γ</m:t>
                                </m:r>
                              </m:e>
                              <m:sub>
                                <m:r>
                                  <a:rPr lang="en-US" sz="1800" b="0" i="1" smtClean="0">
                                    <a:latin typeface="Cambria Math" panose="02040503050406030204" pitchFamily="18" charset="0"/>
                                    <a:ea typeface="Cambria Math" panose="02040503050406030204" pitchFamily="18" charset="0"/>
                                  </a:rPr>
                                  <m:t>𝑠</m:t>
                                </m:r>
                              </m:sub>
                            </m:sSub>
                          </m:e>
                        </m:d>
                      </m:e>
                    </m:d>
                  </m:oMath>
                </a14:m>
                <a:endParaRPr lang="en-US" sz="1800" dirty="0">
                  <a:latin typeface="Cambria Math" panose="02040503050406030204" pitchFamily="18" charset="0"/>
                  <a:ea typeface="Cambria Math" panose="02040503050406030204" pitchFamily="18" charset="0"/>
                </a:endParaRPr>
              </a:p>
              <a:p>
                <a:endParaRPr lang="en-US" sz="1800" dirty="0">
                  <a:latin typeface="Cambria Math" panose="02040503050406030204" pitchFamily="18" charset="0"/>
                  <a:ea typeface="Cambria Math" panose="02040503050406030204" pitchFamily="18" charset="0"/>
                </a:endParaRPr>
              </a:p>
              <a:p>
                <a:r>
                  <a:rPr lang="en-US" sz="1800" i="1" dirty="0">
                    <a:latin typeface="Cambria Math" panose="02040503050406030204" pitchFamily="18" charset="0"/>
                    <a:ea typeface="Cambria Math" panose="02040503050406030204" pitchFamily="18" charset="0"/>
                  </a:rPr>
                  <a:t>LE =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𝑛</m:t>
                        </m:r>
                        <m:r>
                          <a:rPr lang="en-US" sz="1800" i="1">
                            <a:latin typeface="Cambria Math" panose="02040503050406030204" pitchFamily="18" charset="0"/>
                            <a:ea typeface="Cambria Math" panose="02040503050406030204" pitchFamily="18" charset="0"/>
                          </a:rPr>
                          <m:t> </m:t>
                        </m:r>
                      </m:sub>
                    </m:sSub>
                  </m:oMath>
                </a14:m>
                <a:r>
                  <a:rPr lang="en-US" sz="1800" i="1"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 </m:t>
                        </m:r>
                      </m:sub>
                    </m:sSub>
                  </m:oMath>
                </a14:m>
                <a:r>
                  <a:rPr lang="en-US" sz="1800" i="1" dirty="0">
                    <a:latin typeface="Cambria Math" panose="02040503050406030204" pitchFamily="18" charset="0"/>
                    <a:ea typeface="Cambria Math" panose="02040503050406030204" pitchFamily="18" charset="0"/>
                  </a:rPr>
                  <a:t>-H</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87327" y="1195740"/>
                <a:ext cx="6840760" cy="3312368"/>
              </a:xfrm>
              <a:blipFill rotWithShape="0">
                <a:blip r:embed="rId1"/>
                <a:stretch>
                  <a:fillRect l="-535"/>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AD830B3A-52F7-42C7-AFD9-EFAE4A10B553}" type="slidenum">
              <a:rPr lang="en-US" smtClean="0"/>
            </a:fld>
            <a:endParaRPr lang="en-US" dirty="0"/>
          </a:p>
        </p:txBody>
      </p:sp>
      <p:sp>
        <p:nvSpPr>
          <p:cNvPr id="23" name="Text Placeholder 3"/>
          <p:cNvSpPr txBox="1"/>
          <p:nvPr/>
        </p:nvSpPr>
        <p:spPr>
          <a:xfrm>
            <a:off x="617765" y="258236"/>
            <a:ext cx="7775378" cy="732985"/>
          </a:xfrm>
          <a:prstGeom prst="rect">
            <a:avLst/>
          </a:prstGeom>
        </p:spPr>
        <p:txBody>
          <a:bodyPr>
            <a:normAutofit/>
          </a:bodyPr>
          <a:lstStyle>
            <a:lvl1pPr marL="255905"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538480" indent="-2813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2pPr>
            <a:lvl3pPr marL="802005" indent="-2381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3pPr>
            <a:lvl4pPr marL="1078230" indent="-2508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4pPr>
            <a:lvl5pPr marL="1344930"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5pPr>
            <a:lvl6pPr marL="18021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6pPr>
            <a:lvl7pPr marL="22593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7pPr>
            <a:lvl8pPr marL="27165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8pPr>
            <a:lvl9pPr marL="31737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9pPr>
          </a:lstStyle>
          <a:p>
            <a:pPr marL="0" indent="0" algn="ctr">
              <a:buNone/>
            </a:pPr>
            <a:r>
              <a:rPr lang="en-US" sz="2400" b="1" kern="0" dirty="0">
                <a:latin typeface="Arial" panose="020B0604020202020204" pitchFamily="34" charset="0"/>
                <a:cs typeface="Arial" panose="020B0604020202020204" pitchFamily="34" charset="0"/>
              </a:rPr>
              <a:t>1. Thermal remote sensing ET method</a:t>
            </a:r>
            <a:endParaRPr lang="en-US" sz="2400" b="1" kern="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2987824" y="4437711"/>
                <a:ext cx="4572000" cy="984885"/>
              </a:xfrm>
              <a:prstGeom prst="rect">
                <a:avLst/>
              </a:prstGeom>
            </p:spPr>
            <p:txBody>
              <a:bodyPr>
                <a:spAutoFit/>
              </a:bodyPr>
              <a:lstStyle/>
              <a:p>
                <a:r>
                  <a:rPr lang="en-US" sz="2000" dirty="0"/>
                  <a:t>⩘</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𝐿𝐸</m:t>
                    </m:r>
                    <m:r>
                      <a:rPr lang="en-US" sz="2000" i="1">
                        <a:latin typeface="Cambria Math" panose="02040503050406030204" pitchFamily="18" charset="0"/>
                      </a:rPr>
                      <m:t>/(</m:t>
                    </m:r>
                    <m:r>
                      <a:rPr lang="en-US" sz="2000" i="1">
                        <a:latin typeface="Cambria Math" panose="02040503050406030204" pitchFamily="18" charset="0"/>
                      </a:rPr>
                      <m:t>𝐿𝐸</m:t>
                    </m:r>
                    <m:r>
                      <a:rPr lang="en-US" sz="2000" i="1">
                        <a:latin typeface="Cambria Math" panose="02040503050406030204" pitchFamily="18" charset="0"/>
                      </a:rPr>
                      <m:t>+</m:t>
                    </m:r>
                    <m:r>
                      <a:rPr lang="en-US" sz="2000" i="1">
                        <a:latin typeface="Cambria Math" panose="02040503050406030204" pitchFamily="18" charset="0"/>
                      </a:rPr>
                      <m:t>𝐻</m:t>
                    </m:r>
                    <m:r>
                      <a:rPr lang="en-US" sz="2000" i="1">
                        <a:latin typeface="Cambria Math" panose="02040503050406030204" pitchFamily="18" charset="0"/>
                      </a:rPr>
                      <m:t>)</m:t>
                    </m:r>
                  </m:oMath>
                </a14:m>
                <a:r>
                  <a:rPr lang="en-US" sz="2000" dirty="0"/>
                  <a:t> </a:t>
                </a:r>
              </a:p>
              <a:p>
                <a:endParaRPr lang="en-US" sz="20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𝐸𝑇</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m:rPr>
                              <m:nor/>
                            </m:rPr>
                            <a:rPr lang="en-US" dirty="0"/>
                            <m:t>⩘</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𝑅𝑛</m:t>
                          </m:r>
                        </m:e>
                        <m:sub>
                          <m:r>
                            <a:rPr lang="en-US" i="1">
                              <a:latin typeface="Cambria Math" panose="02040503050406030204" pitchFamily="18" charset="0"/>
                            </a:rPr>
                            <m:t>𝑑</m:t>
                          </m:r>
                        </m:sub>
                      </m:sSub>
                      <m:r>
                        <a:rPr lang="en-US">
                          <a:latin typeface="Cambria Math" panose="02040503050406030204" pitchFamily="18" charset="0"/>
                        </a:rPr>
                        <m:t>×</m:t>
                      </m:r>
                      <m:r>
                        <a:rPr lang="en-US" i="1">
                          <a:latin typeface="Cambria Math" panose="02040503050406030204" pitchFamily="18" charset="0"/>
                        </a:rPr>
                        <m:t>24</m:t>
                      </m:r>
                      <m:r>
                        <a:rPr lang="en-US">
                          <a:latin typeface="Cambria Math" panose="02040503050406030204" pitchFamily="18" charset="0"/>
                        </a:rPr>
                        <m:t>×</m:t>
                      </m:r>
                      <m:r>
                        <a:rPr lang="en-US" i="1">
                          <a:latin typeface="Cambria Math" panose="02040503050406030204" pitchFamily="18" charset="0"/>
                        </a:rPr>
                        <m:t>3600/(</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𝜌</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r>
                        <a:rPr lang="en-US" i="1">
                          <a:latin typeface="Cambria Math" panose="02040503050406030204" pitchFamily="18" charset="0"/>
                        </a:rPr>
                        <m:t>)</m:t>
                      </m:r>
                      <m:r>
                        <a:rPr lang="en-US">
                          <a:latin typeface="Cambria Math" panose="02040503050406030204" pitchFamily="18" charset="0"/>
                        </a:rPr>
                        <m:t> </m:t>
                      </m:r>
                    </m:oMath>
                  </m:oMathPara>
                </a14:m>
                <a:endParaRPr lang="en-US" dirty="0">
                  <a:latin typeface="Cambria Math" panose="02040503050406030204" pitchFamily="18" charset="0"/>
                  <a:ea typeface="Cambria Math" panose="020405030504060302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987824" y="4724731"/>
                <a:ext cx="4572000" cy="984885"/>
              </a:xfrm>
              <a:prstGeom prst="rect">
                <a:avLst/>
              </a:prstGeom>
              <a:blipFill rotWithShape="0">
                <a:blip r:embed="rId2"/>
                <a:stretch>
                  <a:fillRect l="-1333" t="-4938" b="-4321"/>
                </a:stretch>
              </a:blipFill>
            </p:spPr>
            <p:txBody>
              <a:bodyPr/>
              <a:lstStyle/>
              <a:p>
                <a:r>
                  <a:rPr lang="en-US">
                    <a:noFill/>
                  </a:rPr>
                  <a:t> </a:t>
                </a:r>
                <a:endParaRPr lang="en-US">
                  <a:noFill/>
                </a:endParaRPr>
              </a:p>
            </p:txBody>
          </p:sp>
        </mc:Fallback>
      </mc:AlternateContent>
      <p:sp>
        <p:nvSpPr>
          <p:cNvPr id="24" name="Text Placeholder 3"/>
          <p:cNvSpPr txBox="1"/>
          <p:nvPr/>
        </p:nvSpPr>
        <p:spPr>
          <a:xfrm>
            <a:off x="182712" y="2647216"/>
            <a:ext cx="2134179" cy="732985"/>
          </a:xfrm>
          <a:prstGeom prst="rect">
            <a:avLst/>
          </a:prstGeom>
        </p:spPr>
        <p:txBody>
          <a:bodyPr>
            <a:normAutofit/>
          </a:bodyPr>
          <a:lstStyle>
            <a:lvl1pPr marL="255905"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538480" indent="-2813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2pPr>
            <a:lvl3pPr marL="802005" indent="-2381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3pPr>
            <a:lvl4pPr marL="1078230" indent="-2508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4pPr>
            <a:lvl5pPr marL="1344930"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5pPr>
            <a:lvl6pPr marL="18021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6pPr>
            <a:lvl7pPr marL="22593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7pPr>
            <a:lvl8pPr marL="27165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8pPr>
            <a:lvl9pPr marL="31737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9pPr>
          </a:lstStyle>
          <a:p>
            <a:pPr marL="0" indent="0" algn="ctr">
              <a:buNone/>
            </a:pPr>
            <a:r>
              <a:rPr lang="en-US" kern="0" dirty="0">
                <a:latin typeface="Arial" panose="020B0604020202020204" pitchFamily="34" charset="0"/>
                <a:cs typeface="Arial" panose="020B0604020202020204" pitchFamily="34" charset="0"/>
              </a:rPr>
              <a:t>Energy balance</a:t>
            </a:r>
            <a:endParaRPr lang="en-US" kern="0" dirty="0">
              <a:latin typeface="Arial" panose="020B0604020202020204" pitchFamily="34" charset="0"/>
              <a:cs typeface="Arial" panose="020B0604020202020204" pitchFamily="34" charset="0"/>
            </a:endParaRPr>
          </a:p>
        </p:txBody>
      </p:sp>
      <p:sp>
        <p:nvSpPr>
          <p:cNvPr id="7" name="Left Brace 6"/>
          <p:cNvSpPr/>
          <p:nvPr/>
        </p:nvSpPr>
        <p:spPr>
          <a:xfrm>
            <a:off x="2339752" y="1767456"/>
            <a:ext cx="432048" cy="2304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5" name="Text Placeholder 3"/>
              <p:cNvSpPr txBox="1"/>
              <p:nvPr/>
            </p:nvSpPr>
            <p:spPr>
              <a:xfrm>
                <a:off x="205573" y="4765940"/>
                <a:ext cx="2134179" cy="1590410"/>
              </a:xfrm>
              <a:prstGeom prst="rect">
                <a:avLst/>
              </a:prstGeom>
            </p:spPr>
            <p:txBody>
              <a:bodyPr>
                <a:normAutofit/>
              </a:bodyPr>
              <a:lstStyle>
                <a:lvl1pPr marL="255905"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538480" indent="-2813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2pPr>
                <a:lvl3pPr marL="802005" indent="-2381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3pPr>
                <a:lvl4pPr marL="1078230" indent="-2508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4pPr>
                <a:lvl5pPr marL="1344930" indent="-25590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5pPr>
                <a:lvl6pPr marL="18021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6pPr>
                <a:lvl7pPr marL="22593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7pPr>
                <a:lvl8pPr marL="27165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8pPr>
                <a:lvl9pPr marL="3173730" indent="-255905" algn="l" defTabSz="238125" rtl="0" eaLnBrk="1" fontAlgn="base" hangingPunct="1">
                  <a:lnSpc>
                    <a:spcPts val="2500"/>
                  </a:lnSpc>
                  <a:spcBef>
                    <a:spcPct val="20000"/>
                  </a:spcBef>
                  <a:spcAft>
                    <a:spcPct val="0"/>
                  </a:spcAft>
                  <a:buFont typeface="Wingdings" panose="05000000000000000000" pitchFamily="2" charset="2"/>
                  <a:buChar char="§"/>
                  <a:defRPr sz="1700">
                    <a:solidFill>
                      <a:schemeClr val="tx1"/>
                    </a:solidFill>
                    <a:latin typeface="+mn-lt"/>
                  </a:defRPr>
                </a:lvl9pPr>
              </a:lstStyle>
              <a:p>
                <a:pPr marL="0" indent="0" algn="ctr">
                  <a:buNone/>
                </a:pPr>
                <a:r>
                  <a:rPr lang="en-US" kern="0" dirty="0">
                    <a:latin typeface="Arial" panose="020B0604020202020204" pitchFamily="34" charset="0"/>
                    <a:cs typeface="Arial" panose="020B0604020202020204" pitchFamily="34" charset="0"/>
                  </a:rPr>
                  <a:t>Daily evap.</a:t>
                </a:r>
              </a:p>
              <a:p>
                <a:pPr marL="0" indent="0" algn="ctr">
                  <a:buNone/>
                </a:pPr>
                <a:r>
                  <a:rPr lang="en-US" kern="0" dirty="0">
                    <a:latin typeface="Arial" panose="020B0604020202020204" pitchFamily="34" charset="0"/>
                    <a:cs typeface="Arial" panose="020B0604020202020204" pitchFamily="34" charset="0"/>
                  </a:rPr>
                  <a:t>(assume </a:t>
                </a:r>
                <a14:m>
                  <m:oMath xmlns:m="http://schemas.openxmlformats.org/officeDocument/2006/math">
                    <m:sSub>
                      <m:sSubPr>
                        <m:ctrlPr>
                          <a:rPr lang="en-US" i="1">
                            <a:latin typeface="Cambria Math" panose="02040503050406030204" pitchFamily="18" charset="0"/>
                          </a:rPr>
                        </m:ctrlPr>
                      </m:sSubPr>
                      <m:e>
                        <m:r>
                          <m:rPr>
                            <m:nor/>
                          </m:rPr>
                          <a:rPr lang="en-US" dirty="0"/>
                          <m:t>⩘</m:t>
                        </m:r>
                      </m:e>
                      <m:sub>
                        <m:r>
                          <a:rPr lang="en-US" i="1">
                            <a:latin typeface="Cambria Math" panose="02040503050406030204" pitchFamily="18" charset="0"/>
                          </a:rPr>
                          <m:t>𝑑</m:t>
                        </m:r>
                      </m:sub>
                    </m:sSub>
                    <m:r>
                      <m:rPr>
                        <m:nor/>
                      </m:rPr>
                      <a:rPr lang="en-US" b="0" i="0" smtClean="0">
                        <a:latin typeface="Cambria Math" panose="02040503050406030204" pitchFamily="18" charset="0"/>
                      </a:rPr>
                      <m:t>=</m:t>
                    </m:r>
                    <m:r>
                      <m:rPr>
                        <m:nor/>
                      </m:rPr>
                      <a:rPr lang="en-US" dirty="0"/>
                      <m:t>⩘</m:t>
                    </m:r>
                  </m:oMath>
                </a14:m>
                <a:r>
                  <a:rPr lang="en-US" kern="0" dirty="0">
                    <a:latin typeface="Arial" panose="020B0604020202020204" pitchFamily="34" charset="0"/>
                    <a:cs typeface="Arial" panose="020B0604020202020204" pitchFamily="34" charset="0"/>
                  </a:rPr>
                  <a:t>)</a:t>
                </a:r>
              </a:p>
            </p:txBody>
          </p:sp>
        </mc:Choice>
        <mc:Fallback>
          <p:sp>
            <p:nvSpPr>
              <p:cNvPr id="25" name="Text Placeholder 3"/>
              <p:cNvSpPr txBox="1">
                <a:spLocks noRot="1" noChangeAspect="1" noMove="1" noResize="1" noEditPoints="1" noAdjustHandles="1" noChangeArrowheads="1" noChangeShapeType="1" noTextEdit="1"/>
              </p:cNvSpPr>
              <p:nvPr/>
            </p:nvSpPr>
            <p:spPr>
              <a:xfrm>
                <a:off x="205573" y="5052960"/>
                <a:ext cx="2134179" cy="1590410"/>
              </a:xfrm>
              <a:prstGeom prst="rect">
                <a:avLst/>
              </a:prstGeom>
              <a:blipFill rotWithShape="0">
                <a:blip r:embed="rId3"/>
                <a:stretch>
                  <a:fillRect l="-571" t="-2682"/>
                </a:stretch>
              </a:blipFill>
            </p:spPr>
            <p:txBody>
              <a:bodyPr/>
              <a:lstStyle/>
              <a:p>
                <a:r>
                  <a:rPr lang="en-US">
                    <a:noFill/>
                  </a:rPr>
                  <a:t> </a:t>
                </a:r>
                <a:endParaRPr lang="en-US">
                  <a:noFill/>
                </a:endParaRPr>
              </a:p>
            </p:txBody>
          </p:sp>
        </mc:Fallback>
      </mc:AlternateContent>
      <p:sp>
        <p:nvSpPr>
          <p:cNvPr id="26" name="Left Brace 25"/>
          <p:cNvSpPr/>
          <p:nvPr/>
        </p:nvSpPr>
        <p:spPr>
          <a:xfrm>
            <a:off x="2411760" y="4863800"/>
            <a:ext cx="279648" cy="8823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11"/>
          <p:cNvSpPr/>
          <p:nvPr/>
        </p:nvSpPr>
        <p:spPr>
          <a:xfrm>
            <a:off x="8044227" y="2347868"/>
            <a:ext cx="320316" cy="262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355976" y="2343520"/>
            <a:ext cx="354792" cy="406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259204" y="3249009"/>
            <a:ext cx="320908" cy="250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008973" y="2343520"/>
            <a:ext cx="320908" cy="250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156176" y="1549196"/>
            <a:ext cx="617670" cy="295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4193674" y="1619624"/>
            <a:ext cx="320908" cy="250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20" grpId="0" bldLvl="0" animBg="1"/>
      <p:bldP spid="21" grpId="0" bldLvl="0" animBg="1"/>
      <p:bldP spid="22"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485775" y="1249680"/>
            <a:ext cx="8172450" cy="5362575"/>
          </a:xfrm>
          <a:prstGeom prst="rect">
            <a:avLst/>
          </a:prstGeom>
        </p:spPr>
      </p:pic>
      <p:sp>
        <p:nvSpPr>
          <p:cNvPr id="2" name="文本框 1"/>
          <p:cNvSpPr txBox="1"/>
          <p:nvPr/>
        </p:nvSpPr>
        <p:spPr>
          <a:xfrm>
            <a:off x="2616200" y="294005"/>
            <a:ext cx="4441825" cy="829945"/>
          </a:xfrm>
          <a:prstGeom prst="rect">
            <a:avLst/>
          </a:prstGeom>
          <a:noFill/>
        </p:spPr>
        <p:txBody>
          <a:bodyPr wrap="square" rtlCol="0">
            <a:spAutoFit/>
          </a:bodyPr>
          <a:p>
            <a:r>
              <a:rPr lang="en-US" altLang="zh-CN" sz="2400" b="1">
                <a:sym typeface="+mn-ea"/>
              </a:rPr>
              <a:t>Evaluation over a</a:t>
            </a:r>
            <a:r>
              <a:rPr lang="en-US" altLang="zh-CN" sz="2400" b="1"/>
              <a:t>rid region</a:t>
            </a:r>
            <a:endParaRPr lang="en-US" altLang="zh-CN" sz="2400" b="1"/>
          </a:p>
          <a:p>
            <a:endParaRPr lang="en-US" altLang="zh-CN"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7183120" y="1946910"/>
            <a:ext cx="1857375" cy="368300"/>
          </a:xfrm>
          <a:prstGeom prst="rect">
            <a:avLst/>
          </a:prstGeom>
          <a:noFill/>
        </p:spPr>
        <p:txBody>
          <a:bodyPr wrap="none" rtlCol="0">
            <a:spAutoFit/>
          </a:bodyPr>
          <a:p>
            <a:r>
              <a:rPr lang="en-US" altLang="zh-CN" b="1"/>
              <a:t>needle-leaf forest</a:t>
            </a:r>
            <a:endParaRPr lang="en-US" altLang="zh-CN" b="1"/>
          </a:p>
        </p:txBody>
      </p:sp>
      <p:sp>
        <p:nvSpPr>
          <p:cNvPr id="7" name="文本框 6"/>
          <p:cNvSpPr txBox="1"/>
          <p:nvPr/>
        </p:nvSpPr>
        <p:spPr>
          <a:xfrm>
            <a:off x="7183120" y="4487545"/>
            <a:ext cx="1771015" cy="368300"/>
          </a:xfrm>
          <a:prstGeom prst="rect">
            <a:avLst/>
          </a:prstGeom>
          <a:noFill/>
        </p:spPr>
        <p:txBody>
          <a:bodyPr wrap="none" rtlCol="0">
            <a:spAutoFit/>
          </a:bodyPr>
          <a:p>
            <a:r>
              <a:rPr lang="en-US" altLang="zh-CN" b="1"/>
              <a:t>broad-leaf forest</a:t>
            </a:r>
            <a:endParaRPr lang="en-US" altLang="zh-CN" b="1"/>
          </a:p>
        </p:txBody>
      </p:sp>
      <p:pic>
        <p:nvPicPr>
          <p:cNvPr id="8" name="图片 7"/>
          <p:cNvPicPr>
            <a:picLocks noChangeAspect="1"/>
          </p:cNvPicPr>
          <p:nvPr/>
        </p:nvPicPr>
        <p:blipFill>
          <a:blip r:embed="rId1"/>
          <a:stretch>
            <a:fillRect/>
          </a:stretch>
        </p:blipFill>
        <p:spPr>
          <a:xfrm>
            <a:off x="182245" y="966470"/>
            <a:ext cx="7000875" cy="4924425"/>
          </a:xfrm>
          <a:prstGeom prst="rect">
            <a:avLst/>
          </a:prstGeom>
        </p:spPr>
      </p:pic>
      <p:sp>
        <p:nvSpPr>
          <p:cNvPr id="2" name="文本框 1"/>
          <p:cNvSpPr txBox="1"/>
          <p:nvPr/>
        </p:nvSpPr>
        <p:spPr>
          <a:xfrm>
            <a:off x="1177925" y="136525"/>
            <a:ext cx="8095615" cy="953135"/>
          </a:xfrm>
          <a:prstGeom prst="rect">
            <a:avLst/>
          </a:prstGeom>
          <a:noFill/>
        </p:spPr>
        <p:txBody>
          <a:bodyPr wrap="square" rtlCol="0">
            <a:spAutoFit/>
          </a:bodyPr>
          <a:p>
            <a:r>
              <a:rPr lang="zh-CN" altLang="en-US" sz="2800" b="1">
                <a:sym typeface="+mn-ea"/>
              </a:rPr>
              <a:t>2. </a:t>
            </a:r>
            <a:r>
              <a:rPr lang="en-US" altLang="zh-CN" sz="2800" b="1">
                <a:sym typeface="+mn-ea"/>
              </a:rPr>
              <a:t>ET model improvments</a:t>
            </a:r>
            <a:r>
              <a:rPr lang="en-US" altLang="zh-CN" sz="2800" b="1">
                <a:sym typeface="+mn-ea"/>
              </a:rPr>
              <a:t> over forest</a:t>
            </a:r>
            <a:endParaRPr lang="en-US" altLang="zh-CN" sz="2800" b="1"/>
          </a:p>
          <a:p>
            <a:endParaRPr lang="en-US" altLang="zh-CN"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37"/>
            <a:ext cx="8229600" cy="543559"/>
          </a:xfrm>
        </p:spPr>
        <p:txBody>
          <a:bodyPr>
            <a:normAutofit fontScale="90000"/>
          </a:bodyPr>
          <a:lstStyle/>
          <a:p>
            <a:r>
              <a:rPr lang="en-US" sz="2400" b="1" dirty="0">
                <a:latin typeface="Arial" panose="020B0604020202020204" pitchFamily="34" charset="0"/>
                <a:cs typeface="Arial" panose="020B0604020202020204" pitchFamily="34" charset="0"/>
              </a:rPr>
              <a:t>Linear fitting results from sensible heat simulations against obs. at 28 flux sites</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90930" y="6021124"/>
            <a:ext cx="9053160" cy="645160"/>
          </a:xfrm>
          <a:prstGeom prst="rect">
            <a:avLst/>
          </a:prstGeom>
        </p:spPr>
        <p:txBody>
          <a:bodyPr wrap="square">
            <a:spAutoFit/>
          </a:bodyPr>
          <a:lstStyle/>
          <a:p>
            <a:r>
              <a:rPr lang="en-US" dirty="0"/>
              <a:t>Linear fitting slope, RMSE, </a:t>
            </a:r>
            <a:r>
              <a:rPr lang="en-US" i="1" dirty="0"/>
              <a:t>r</a:t>
            </a:r>
            <a:r>
              <a:rPr lang="en-US" dirty="0"/>
              <a:t> derived from observation and model simulations. Each circle represents results of one flux tower. </a:t>
            </a:r>
            <a:endParaRPr lang="en-US" dirty="0"/>
          </a:p>
        </p:txBody>
      </p:sp>
      <p:sp>
        <p:nvSpPr>
          <p:cNvPr id="4" name="Rectangle 3"/>
          <p:cNvSpPr/>
          <p:nvPr/>
        </p:nvSpPr>
        <p:spPr>
          <a:xfrm>
            <a:off x="6228183" y="3666797"/>
            <a:ext cx="2808313" cy="2354491"/>
          </a:xfrm>
          <a:prstGeom prst="rect">
            <a:avLst/>
          </a:prstGeom>
        </p:spPr>
        <p:txBody>
          <a:bodyPr wrap="square">
            <a:spAutoFit/>
          </a:bodyPr>
          <a:lstStyle/>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ENF-evergreen needle leaf forest </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DBF-deciduous broadleaf forest </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SRB-shrub land</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SAV-savanna</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GRS-grassland </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CRP-cropland</a:t>
            </a:r>
            <a:endParaRPr lang="en-US" altLang="en-US" sz="1400" b="1"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en-US" sz="1400" b="1" dirty="0">
                <a:latin typeface="Calibri" panose="020F0502020204030204" pitchFamily="34" charset="0"/>
                <a:ea typeface="宋体" panose="02010600030101010101" pitchFamily="2" charset="-122"/>
                <a:cs typeface="Times New Roman" panose="02020603050405020304" pitchFamily="18" charset="0"/>
              </a:rPr>
              <a:t>BSN-barren/sparsely vegetated</a:t>
            </a:r>
            <a:endParaRPr lang="en-US" sz="1400" b="1" dirty="0"/>
          </a:p>
        </p:txBody>
      </p:sp>
      <p:sp>
        <p:nvSpPr>
          <p:cNvPr id="7" name="Slide Number Placeholder 6"/>
          <p:cNvSpPr>
            <a:spLocks noGrp="1"/>
          </p:cNvSpPr>
          <p:nvPr>
            <p:ph type="sldNum" sz="quarter" idx="12"/>
          </p:nvPr>
        </p:nvSpPr>
        <p:spPr/>
        <p:txBody>
          <a:bodyPr/>
          <a:lstStyle/>
          <a:p>
            <a:fld id="{AD830B3A-52F7-42C7-AFD9-EFAE4A10B553}" type="slidenum">
              <a:rPr lang="en-US" smtClean="0"/>
            </a:fld>
            <a:endParaRPr lang="en-US" dirty="0"/>
          </a:p>
        </p:txBody>
      </p:sp>
      <p:pic>
        <p:nvPicPr>
          <p:cNvPr id="6" name="Picture 5"/>
          <p:cNvPicPr>
            <a:picLocks noChangeAspect="1"/>
          </p:cNvPicPr>
          <p:nvPr/>
        </p:nvPicPr>
        <p:blipFill>
          <a:blip r:embed="rId1"/>
          <a:stretch>
            <a:fillRect/>
          </a:stretch>
        </p:blipFill>
        <p:spPr>
          <a:xfrm>
            <a:off x="6438541" y="822470"/>
            <a:ext cx="2381931" cy="2606530"/>
          </a:xfrm>
          <a:prstGeom prst="rect">
            <a:avLst/>
          </a:prstGeom>
        </p:spPr>
      </p:pic>
      <p:pic>
        <p:nvPicPr>
          <p:cNvPr id="8" name="Picture 7" descr="D:\TORP文章\Global_KB_1\文章图片\Fig.6.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27576"/>
            <a:ext cx="6115013" cy="5365720"/>
          </a:xfrm>
          <a:prstGeom prst="rect">
            <a:avLst/>
          </a:prstGeom>
          <a:noFill/>
          <a:ln>
            <a:noFill/>
          </a:ln>
        </p:spPr>
      </p:pic>
      <p:sp>
        <p:nvSpPr>
          <p:cNvPr id="3" name="文本框 2"/>
          <p:cNvSpPr txBox="1"/>
          <p:nvPr/>
        </p:nvSpPr>
        <p:spPr>
          <a:xfrm>
            <a:off x="5603875" y="6489700"/>
            <a:ext cx="2076450" cy="368300"/>
          </a:xfrm>
          <a:prstGeom prst="rect">
            <a:avLst/>
          </a:prstGeom>
          <a:noFill/>
        </p:spPr>
        <p:txBody>
          <a:bodyPr wrap="none" rtlCol="0">
            <a:spAutoFit/>
          </a:bodyPr>
          <a:p>
            <a:r>
              <a:rPr lang="en-US" altLang="zh-CN"/>
              <a:t>Chen et al. 2019 JGR</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20955" y="44450"/>
            <a:ext cx="6768465" cy="6768465"/>
          </a:xfrm>
          <a:prstGeom prst="rect">
            <a:avLst/>
          </a:prstGeom>
        </p:spPr>
      </p:pic>
      <p:sp>
        <p:nvSpPr>
          <p:cNvPr id="5" name="文本框 4"/>
          <p:cNvSpPr txBox="1"/>
          <p:nvPr/>
        </p:nvSpPr>
        <p:spPr>
          <a:xfrm>
            <a:off x="6789420" y="5526405"/>
            <a:ext cx="2354580" cy="368300"/>
          </a:xfrm>
          <a:prstGeom prst="rect">
            <a:avLst/>
          </a:prstGeom>
          <a:noFill/>
        </p:spPr>
        <p:txBody>
          <a:bodyPr wrap="square" rtlCol="0">
            <a:spAutoFit/>
          </a:bodyPr>
          <a:p>
            <a:r>
              <a:rPr lang="en-US" altLang="zh-CN" b="1"/>
              <a:t>Chen et al. 2019,AFM</a:t>
            </a:r>
            <a:endParaRPr lang="en-US" altLang="zh-CN"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AD830B3A-52F7-42C7-AFD9-EFAE4A10B553}" type="slidenum">
              <a:rPr lang="en-US" smtClean="0"/>
            </a:fld>
            <a:endParaRPr lang="en-US" dirty="0"/>
          </a:p>
        </p:txBody>
      </p:sp>
      <p:pic>
        <p:nvPicPr>
          <p:cNvPr id="4" name="图片 3"/>
          <p:cNvPicPr>
            <a:picLocks noChangeAspect="1"/>
          </p:cNvPicPr>
          <p:nvPr/>
        </p:nvPicPr>
        <p:blipFill>
          <a:blip r:embed="rId1"/>
          <a:stretch>
            <a:fillRect/>
          </a:stretch>
        </p:blipFill>
        <p:spPr>
          <a:xfrm>
            <a:off x="0" y="485775"/>
            <a:ext cx="6174105" cy="4844415"/>
          </a:xfrm>
          <a:prstGeom prst="rect">
            <a:avLst/>
          </a:prstGeom>
        </p:spPr>
      </p:pic>
      <p:pic>
        <p:nvPicPr>
          <p:cNvPr id="5" name="图片 4"/>
          <p:cNvPicPr>
            <a:picLocks noChangeAspect="1"/>
          </p:cNvPicPr>
          <p:nvPr/>
        </p:nvPicPr>
        <p:blipFill>
          <a:blip r:embed="rId2"/>
          <a:stretch>
            <a:fillRect/>
          </a:stretch>
        </p:blipFill>
        <p:spPr>
          <a:xfrm>
            <a:off x="3001010" y="4587875"/>
            <a:ext cx="6142990" cy="2277110"/>
          </a:xfrm>
          <a:prstGeom prst="rect">
            <a:avLst/>
          </a:prstGeom>
        </p:spPr>
      </p:pic>
      <p:sp>
        <p:nvSpPr>
          <p:cNvPr id="2" name="文本框 1"/>
          <p:cNvSpPr txBox="1"/>
          <p:nvPr/>
        </p:nvSpPr>
        <p:spPr>
          <a:xfrm>
            <a:off x="3001010" y="-337820"/>
            <a:ext cx="4420870" cy="953135"/>
          </a:xfrm>
          <a:prstGeom prst="rect">
            <a:avLst/>
          </a:prstGeom>
          <a:noFill/>
        </p:spPr>
        <p:txBody>
          <a:bodyPr wrap="square" rtlCol="0" anchor="t">
            <a:spAutoFit/>
          </a:bodyPr>
          <a:p>
            <a:pPr indent="0" algn="l" fontAlgn="auto">
              <a:lnSpc>
                <a:spcPct val="200000"/>
              </a:lnSpc>
              <a:spcBef>
                <a:spcPts val="0"/>
              </a:spcBef>
              <a:buFont typeface="Wingdings" panose="05000000000000000000" charset="0"/>
              <a:buNone/>
            </a:pPr>
            <a:r>
              <a:rPr lang="zh-CN" altLang="en-US" sz="2800" b="1">
                <a:sym typeface="+mn-ea"/>
              </a:rPr>
              <a:t>3. A </a:t>
            </a:r>
            <a:r>
              <a:rPr lang="en-US" altLang="zh-CN" sz="2800" b="1">
                <a:sym typeface="+mn-ea"/>
              </a:rPr>
              <a:t>daily</a:t>
            </a:r>
            <a:r>
              <a:rPr lang="zh-CN" altLang="en-US" sz="2800" b="1">
                <a:sym typeface="+mn-ea"/>
              </a:rPr>
              <a:t> global land ET data</a:t>
            </a:r>
            <a:endParaRPr lang="zh-CN" altLang="en-US" sz="2800" b="1">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58775" y="127635"/>
            <a:ext cx="8427085" cy="6602730"/>
          </a:xfrm>
          <a:prstGeom prst="rect">
            <a:avLst/>
          </a:prstGeom>
        </p:spPr>
      </p:pic>
    </p:spTree>
  </p:cSld>
  <p:clrMapOvr>
    <a:masterClrMapping/>
  </p:clrMapOvr>
</p:sld>
</file>

<file path=ppt/tags/tag1.xml><?xml version="1.0" encoding="utf-8"?>
<p:tagLst xmlns:p="http://schemas.openxmlformats.org/presentationml/2006/main">
  <p:tag name="REFSHAPE" val="337963660"/>
  <p:tag name="KSO_WM_UNIT_PLACING_PICTURE_USER_VIEWPORT" val="{&quot;height&quot;:8445,&quot;width&quot;:128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C">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1562</Words>
  <Application>WPS 演示</Application>
  <PresentationFormat>全屏显示(4:3)</PresentationFormat>
  <Paragraphs>91</Paragraphs>
  <Slides>23</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Arial</vt:lpstr>
      <vt:lpstr>宋体</vt:lpstr>
      <vt:lpstr>Wingdings</vt:lpstr>
      <vt:lpstr>Arial Narrow</vt:lpstr>
      <vt:lpstr>Wingdings</vt:lpstr>
      <vt:lpstr>Calibri</vt:lpstr>
      <vt:lpstr>Times New Roman</vt:lpstr>
      <vt:lpstr>微软雅黑</vt:lpstr>
      <vt:lpstr>Arial Unicode MS</vt:lpstr>
      <vt:lpstr>Office Theme</vt:lpstr>
      <vt:lpstr>ITC</vt:lpstr>
      <vt:lpstr>Recent progress on the global ET  product with the thermal energy balance method</vt:lpstr>
      <vt:lpstr>PowerPoint 演示文稿</vt:lpstr>
      <vt:lpstr>PowerPoint 演示文稿</vt:lpstr>
      <vt:lpstr>PowerPoint 演示文稿</vt:lpstr>
      <vt:lpstr>PowerPoint 演示文稿</vt:lpstr>
      <vt:lpstr>Linear fitting results from sensible heat simulations against obs. at 28 flux sites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Xuelong Chen</dc:creator>
  <cp:lastModifiedBy>陈学龙</cp:lastModifiedBy>
  <cp:revision>1213</cp:revision>
  <dcterms:created xsi:type="dcterms:W3CDTF">2012-07-09T07:03:00Z</dcterms:created>
  <dcterms:modified xsi:type="dcterms:W3CDTF">2020-06-23T04:09:21Z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