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comments/comment1.xml" ContentType="application/vnd.openxmlformats-officedocument.presentationml.comments+xml"/>
  <Override PartName="/ppt/theme/theme3.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1.xml" ContentType="application/vnd.openxmlformats-officedocument.customXmlProperties+xml"/>
  <Override PartName="/docProps/core.xml" ContentType="application/vnd.openxmlformats-package.core-properties+xml"/>
  <Override PartName="/customXml/itemProps2.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3"/>
  </p:notesMasterIdLst>
  <p:handoutMasterIdLst>
    <p:handoutMasterId r:id="rId14"/>
  </p:handoutMasterIdLst>
  <p:sldIdLst>
    <p:sldId id="256"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dred, Freya" initials="AF" lastIdx="6" clrIdx="0">
    <p:extLst>
      <p:ext uri="{19B8F6BF-5375-455C-9EA6-DF929625EA0E}">
        <p15:presenceInfo xmlns:p15="http://schemas.microsoft.com/office/powerpoint/2012/main" userId="S-1-5-21-2128879824-1264389938-942999124-879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7EB0"/>
    <a:srgbClr val="041E5D"/>
    <a:srgbClr val="DE03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18" d="100"/>
          <a:sy n="118" d="100"/>
        </p:scale>
        <p:origin x="1420" y="56"/>
      </p:cViewPr>
      <p:guideLst>
        <p:guide orient="horz" pos="2160"/>
        <p:guide pos="2880"/>
      </p:guideLst>
    </p:cSldViewPr>
  </p:slideViewPr>
  <p:notesTextViewPr>
    <p:cViewPr>
      <p:scale>
        <a:sx n="1" d="1"/>
        <a:sy n="1" d="1"/>
      </p:scale>
      <p:origin x="0" y="0"/>
    </p:cViewPr>
  </p:notesTextViewPr>
  <p:notesViewPr>
    <p:cSldViewPr>
      <p:cViewPr varScale="1">
        <p:scale>
          <a:sx n="85" d="100"/>
          <a:sy n="85" d="100"/>
        </p:scale>
        <p:origin x="-382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17T10:34:49.925" idx="1">
    <p:pos x="10" y="10"/>
    <p:text>Add map of EUSTACE station data to show spatial variation of stations</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AB993B-B9CF-48BD-AA44-58A5248C0632}" type="datetimeFigureOut">
              <a:rPr lang="en-US" smtClean="0"/>
              <a:t>6/25/2020</a:t>
            </a:fld>
            <a:endParaRPr lang="en-US"/>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8E9A67-51B4-4BA6-B161-1D27D4317D50}" type="slidenum">
              <a:rPr lang="en-US" smtClean="0"/>
              <a:t>‹#›</a:t>
            </a:fld>
            <a:endParaRPr lang="en-US"/>
          </a:p>
        </p:txBody>
      </p:sp>
    </p:spTree>
    <p:extLst>
      <p:ext uri="{BB962C8B-B14F-4D97-AF65-F5344CB8AC3E}">
        <p14:creationId xmlns:p14="http://schemas.microsoft.com/office/powerpoint/2010/main" val="4180843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CBD406-257A-4D0E-8B85-EBE391377205}" type="datetimeFigureOut">
              <a:rPr lang="en-US" smtClean="0"/>
              <a:t>6/25/2020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6DE44-2E36-41E9-B661-2866AF1853B4}" type="slidenum">
              <a:rPr lang="en-US" smtClean="0"/>
              <a:t>‹#›</a:t>
            </a:fld>
            <a:endParaRPr lang="en-US"/>
          </a:p>
        </p:txBody>
      </p:sp>
    </p:spTree>
    <p:extLst>
      <p:ext uri="{BB962C8B-B14F-4D97-AF65-F5344CB8AC3E}">
        <p14:creationId xmlns:p14="http://schemas.microsoft.com/office/powerpoint/2010/main" val="3798959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1484785"/>
            <a:ext cx="7772400" cy="1656183"/>
          </a:xfrm>
        </p:spPr>
        <p:txBody>
          <a:bodyPr anchor="ctr">
            <a:noAutofit/>
          </a:bodyPr>
          <a:lstStyle>
            <a:lvl1pPr algn="ctr">
              <a:lnSpc>
                <a:spcPct val="100000"/>
              </a:lnSpc>
              <a:defRPr sz="3200" spc="-80" baseline="0">
                <a:solidFill>
                  <a:srgbClr val="041E5D"/>
                </a:solidFill>
              </a:defRPr>
            </a:lvl1pPr>
          </a:lstStyle>
          <a:p>
            <a:r>
              <a:rPr lang="fr-FR" dirty="0" err="1" smtClean="0"/>
              <a:t>Presentation</a:t>
            </a:r>
            <a:r>
              <a:rPr lang="fr-FR" dirty="0" smtClean="0"/>
              <a:t> </a:t>
            </a:r>
            <a:r>
              <a:rPr lang="fr-FR" dirty="0" err="1" smtClean="0"/>
              <a:t>Title</a:t>
            </a:r>
            <a:endParaRPr lang="en-US" dirty="0"/>
          </a:p>
        </p:txBody>
      </p:sp>
      <p:sp>
        <p:nvSpPr>
          <p:cNvPr id="3" name="Subtitle 2"/>
          <p:cNvSpPr>
            <a:spLocks noGrp="1"/>
          </p:cNvSpPr>
          <p:nvPr>
            <p:ph type="subTitle" idx="1" hasCustomPrompt="1"/>
          </p:nvPr>
        </p:nvSpPr>
        <p:spPr>
          <a:xfrm>
            <a:off x="457200" y="3306688"/>
            <a:ext cx="7787208" cy="914400"/>
          </a:xfrm>
        </p:spPr>
        <p:txBody>
          <a:bodyPr>
            <a:normAutofit/>
          </a:bodyPr>
          <a:lstStyle>
            <a:lvl1pPr marL="0" indent="0" algn="ctr">
              <a:buNone/>
              <a:defRPr sz="2000" b="1" cap="all" spc="120" baseline="0">
                <a:solidFill>
                  <a:srgbClr val="00B0F0"/>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err="1" smtClean="0"/>
              <a:t>Sub-Title</a:t>
            </a:r>
            <a:r>
              <a:rPr lang="fr-FR" dirty="0" smtClean="0"/>
              <a:t> (</a:t>
            </a:r>
            <a:r>
              <a:rPr lang="fr-FR" dirty="0" err="1" smtClean="0"/>
              <a:t>eg</a:t>
            </a:r>
            <a:r>
              <a:rPr lang="fr-FR" dirty="0" smtClean="0"/>
              <a:t> </a:t>
            </a:r>
            <a:r>
              <a:rPr lang="fr-FR" dirty="0" err="1" smtClean="0"/>
              <a:t>author</a:t>
            </a:r>
            <a:r>
              <a:rPr lang="fr-FR" dirty="0" smtClean="0"/>
              <a:t>, affiliation, etc.)</a:t>
            </a:r>
            <a:endParaRPr lang="en-US" dirty="0"/>
          </a:p>
        </p:txBody>
      </p:sp>
      <p:pic>
        <p:nvPicPr>
          <p:cNvPr id="4" name="Imag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72000" y="11807"/>
            <a:ext cx="3600000" cy="1340825"/>
          </a:xfrm>
          <a:prstGeom prst="rect">
            <a:avLst/>
          </a:prstGeom>
        </p:spPr>
      </p:pic>
      <p:pic>
        <p:nvPicPr>
          <p:cNvPr id="1026" name="Picture 2" descr="R:\Projets\UOL-924\1650-CCI-LST\Management\Logos\LST-CCI_all-logos.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1999" y="4518000"/>
            <a:ext cx="4680002" cy="234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251520" y="980728"/>
            <a:ext cx="4068000" cy="5120035"/>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4" name="Content Placeholder 3"/>
          <p:cNvSpPr>
            <a:spLocks noGrp="1"/>
          </p:cNvSpPr>
          <p:nvPr>
            <p:ph sz="half" idx="2"/>
          </p:nvPr>
        </p:nvSpPr>
        <p:spPr>
          <a:xfrm>
            <a:off x="4536448" y="980728"/>
            <a:ext cx="4068000" cy="5120035"/>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ZoneTexte 4"/>
          <p:cNvSpPr txBox="1"/>
          <p:nvPr userDrawn="1"/>
        </p:nvSpPr>
        <p:spPr>
          <a:xfrm>
            <a:off x="247308" y="6381328"/>
            <a:ext cx="8357140" cy="276999"/>
          </a:xfrm>
          <a:prstGeom prst="rect">
            <a:avLst/>
          </a:prstGeom>
          <a:noFill/>
        </p:spPr>
        <p:txBody>
          <a:bodyPr wrap="square" lIns="0" rIns="0" rtlCol="0">
            <a:spAutoFit/>
          </a:bodyPr>
          <a:lstStyle/>
          <a:p>
            <a:pPr>
              <a:tabLst>
                <a:tab pos="8343900" algn="r"/>
              </a:tabLst>
            </a:pPr>
            <a:r>
              <a:rPr lang="en-US" sz="1200" dirty="0" smtClean="0">
                <a:solidFill>
                  <a:srgbClr val="067EB0"/>
                </a:solidFill>
                <a:latin typeface="Calibri" panose="020F0502020204030204" pitchFamily="34" charset="0"/>
              </a:rPr>
              <a:t>Meeting,</a:t>
            </a:r>
            <a:r>
              <a:rPr lang="en-US" sz="1200" baseline="0" dirty="0" smtClean="0">
                <a:solidFill>
                  <a:srgbClr val="067EB0"/>
                </a:solidFill>
                <a:latin typeface="Calibri" panose="020F0502020204030204" pitchFamily="34" charset="0"/>
              </a:rPr>
              <a:t> Date, Location	</a:t>
            </a:r>
            <a:r>
              <a:rPr lang="en-US" sz="1200" b="1" baseline="0" dirty="0" smtClean="0">
                <a:solidFill>
                  <a:srgbClr val="067EB0"/>
                </a:solidFill>
                <a:latin typeface="Calibri" panose="020F0502020204030204" pitchFamily="34" charset="0"/>
              </a:rPr>
              <a:t>CCI+ LST</a:t>
            </a:r>
            <a:endParaRPr lang="en-US" sz="1200" b="1" dirty="0">
              <a:solidFill>
                <a:srgbClr val="067EB0"/>
              </a:solidFill>
              <a:latin typeface="Calibri" panose="020F0502020204030204" pitchFamily="34" charset="0"/>
            </a:endParaRPr>
          </a:p>
        </p:txBody>
      </p:sp>
      <p:sp>
        <p:nvSpPr>
          <p:cNvPr id="3" name="Text Placeholder 2"/>
          <p:cNvSpPr>
            <a:spLocks noGrp="1"/>
          </p:cNvSpPr>
          <p:nvPr>
            <p:ph type="body" idx="1"/>
          </p:nvPr>
        </p:nvSpPr>
        <p:spPr>
          <a:xfrm>
            <a:off x="251520" y="908720"/>
            <a:ext cx="8352928" cy="5217443"/>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Second </a:t>
            </a:r>
            <a:r>
              <a:rPr lang="fr-FR" dirty="0" err="1" smtClean="0"/>
              <a:t>level</a:t>
            </a:r>
            <a:endParaRPr lang="fr-FR" dirty="0" smtClean="0"/>
          </a:p>
          <a:p>
            <a:pPr lvl="2"/>
            <a:r>
              <a:rPr lang="fr-FR" dirty="0" err="1" smtClean="0"/>
              <a:t>Third</a:t>
            </a:r>
            <a:r>
              <a:rPr lang="fr-FR" dirty="0" smtClean="0"/>
              <a:t> </a:t>
            </a:r>
            <a:r>
              <a:rPr lang="fr-FR" dirty="0" err="1" smtClean="0"/>
              <a:t>level</a:t>
            </a:r>
            <a:endParaRPr lang="fr-FR" dirty="0" smtClean="0"/>
          </a:p>
          <a:p>
            <a:pPr lvl="3"/>
            <a:r>
              <a:rPr lang="fr-FR" dirty="0" err="1" smtClean="0"/>
              <a:t>Fourth</a:t>
            </a:r>
            <a:r>
              <a:rPr lang="fr-FR" dirty="0" smtClean="0"/>
              <a:t> </a:t>
            </a:r>
            <a:r>
              <a:rPr lang="fr-FR" dirty="0" err="1" smtClean="0"/>
              <a:t>level</a:t>
            </a:r>
            <a:endParaRPr lang="fr-FR" dirty="0" smtClean="0"/>
          </a:p>
          <a:p>
            <a:pPr lvl="4"/>
            <a:r>
              <a:rPr lang="fr-FR" dirty="0" err="1" smtClean="0"/>
              <a:t>Fifth</a:t>
            </a:r>
            <a:r>
              <a:rPr lang="fr-FR" dirty="0" smtClean="0"/>
              <a:t> </a:t>
            </a:r>
            <a:r>
              <a:rPr lang="fr-FR" dirty="0" err="1" smtClean="0"/>
              <a:t>level</a:t>
            </a:r>
            <a:endParaRPr lang="en-US" dirty="0"/>
          </a:p>
        </p:txBody>
      </p:sp>
      <p:sp>
        <p:nvSpPr>
          <p:cNvPr id="2" name="Title Placeholder 1"/>
          <p:cNvSpPr>
            <a:spLocks noGrp="1"/>
          </p:cNvSpPr>
          <p:nvPr>
            <p:ph type="title"/>
          </p:nvPr>
        </p:nvSpPr>
        <p:spPr>
          <a:xfrm>
            <a:off x="3203848" y="44624"/>
            <a:ext cx="4536504" cy="611986"/>
          </a:xfrm>
          <a:prstGeom prst="rect">
            <a:avLst/>
          </a:prstGeom>
        </p:spPr>
        <p:txBody>
          <a:bodyPr vert="horz" lIns="91440" tIns="45720" rIns="91440" bIns="45720" rtlCol="0" anchor="ctr" anchorCtr="0">
            <a:normAutofit/>
          </a:bodyPr>
          <a:lstStyle/>
          <a:p>
            <a:r>
              <a:rPr lang="fr-FR" dirty="0" err="1" smtClean="0"/>
              <a:t>Title</a:t>
            </a:r>
            <a:endParaRPr lang="en-US" dirty="0"/>
          </a:p>
        </p:txBody>
      </p:sp>
      <p:cxnSp>
        <p:nvCxnSpPr>
          <p:cNvPr id="12" name="Connecteur droit 11"/>
          <p:cNvCxnSpPr/>
          <p:nvPr/>
        </p:nvCxnSpPr>
        <p:spPr>
          <a:xfrm>
            <a:off x="251520" y="6381328"/>
            <a:ext cx="8352928" cy="0"/>
          </a:xfrm>
          <a:prstGeom prst="line">
            <a:avLst/>
          </a:prstGeom>
          <a:ln>
            <a:solidFill>
              <a:srgbClr val="067EB0"/>
            </a:solidFill>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3563888" y="6611779"/>
            <a:ext cx="1696298" cy="246221"/>
          </a:xfrm>
          <a:prstGeom prst="rect">
            <a:avLst/>
          </a:prstGeom>
          <a:noFill/>
        </p:spPr>
        <p:txBody>
          <a:bodyPr wrap="none" rtlCol="0">
            <a:spAutoFit/>
          </a:bodyPr>
          <a:lstStyle/>
          <a:p>
            <a:r>
              <a:rPr lang="en-US" sz="1000" i="1" dirty="0" smtClean="0">
                <a:solidFill>
                  <a:schemeClr val="bg1">
                    <a:lumMod val="50000"/>
                  </a:schemeClr>
                </a:solidFill>
                <a:latin typeface="Calibri" panose="020F0502020204030204" pitchFamily="34" charset="0"/>
              </a:rPr>
              <a:t>© ESA – CCI+ LST </a:t>
            </a:r>
            <a:r>
              <a:rPr lang="en-US" sz="1000" i="1" baseline="0" dirty="0" smtClean="0">
                <a:solidFill>
                  <a:schemeClr val="bg1">
                    <a:lumMod val="50000"/>
                  </a:schemeClr>
                </a:solidFill>
                <a:latin typeface="Calibri" panose="020F0502020204030204" pitchFamily="34" charset="0"/>
              </a:rPr>
              <a:t>Consortium</a:t>
            </a:r>
            <a:endParaRPr lang="en-US" sz="1000" i="1" dirty="0">
              <a:solidFill>
                <a:schemeClr val="bg1">
                  <a:lumMod val="50000"/>
                </a:schemeClr>
              </a:solidFill>
              <a:latin typeface="Calibri" panose="020F0502020204030204" pitchFamily="34" charset="0"/>
            </a:endParaRPr>
          </a:p>
        </p:txBody>
      </p:sp>
      <p:sp>
        <p:nvSpPr>
          <p:cNvPr id="6" name="ZoneTexte 5"/>
          <p:cNvSpPr txBox="1"/>
          <p:nvPr userDrawn="1"/>
        </p:nvSpPr>
        <p:spPr>
          <a:xfrm>
            <a:off x="8748464" y="6669360"/>
            <a:ext cx="237244" cy="169277"/>
          </a:xfrm>
          <a:prstGeom prst="rect">
            <a:avLst/>
          </a:prstGeom>
          <a:noFill/>
        </p:spPr>
        <p:txBody>
          <a:bodyPr wrap="none" lIns="0" tIns="0" rIns="0" bIns="0" rtlCol="0">
            <a:spAutoFit/>
          </a:bodyPr>
          <a:lstStyle/>
          <a:p>
            <a:pPr algn="ctr"/>
            <a:fld id="{2C129BBD-FD7C-4B99-A230-6BE5E473BDAB}" type="slidenum">
              <a:rPr lang="en-US" sz="1100" b="1" smtClean="0">
                <a:solidFill>
                  <a:srgbClr val="041E5D"/>
                </a:solidFill>
                <a:latin typeface="Calibri" panose="020F0502020204030204" pitchFamily="34" charset="0"/>
              </a:rPr>
              <a:pPr algn="ctr"/>
              <a:t>‹#›</a:t>
            </a:fld>
            <a:endParaRPr lang="en-US" b="1" dirty="0">
              <a:solidFill>
                <a:srgbClr val="041E5D"/>
              </a:solidFill>
              <a:latin typeface="Calibri" panose="020F0502020204030204" pitchFamily="34" charset="0"/>
            </a:endParaRPr>
          </a:p>
        </p:txBody>
      </p:sp>
      <p:pic>
        <p:nvPicPr>
          <p:cNvPr id="15" name="Image 1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72" y="-2551"/>
            <a:ext cx="1440000" cy="536333"/>
          </a:xfrm>
          <a:prstGeom prst="rect">
            <a:avLst/>
          </a:prstGeom>
        </p:spPr>
      </p:pic>
      <p:pic>
        <p:nvPicPr>
          <p:cNvPr id="8" name="Picture 7"/>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439628" y="1"/>
            <a:ext cx="1636932" cy="533782"/>
          </a:xfrm>
          <a:prstGeom prst="rect">
            <a:avLst/>
          </a:prstGeom>
        </p:spPr>
      </p:pic>
      <p:pic>
        <p:nvPicPr>
          <p:cNvPr id="9" name="Picture 8"/>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812360" y="12994"/>
            <a:ext cx="1331640" cy="660186"/>
          </a:xfrm>
          <a:prstGeom prst="rect">
            <a:avLst/>
          </a:prstGeom>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700" r:id="rId3"/>
    <p:sldLayoutId id="2147483702" r:id="rId4"/>
    <p:sldLayoutId id="2147483703" r:id="rId5"/>
  </p:sldLayoutIdLst>
  <p:timing>
    <p:tnLst>
      <p:par>
        <p:cTn id="1" dur="indefinite" restart="never" nodeType="tmRoot"/>
      </p:par>
    </p:tnLst>
  </p:timing>
  <p:txStyles>
    <p:titleStyle>
      <a:lvl1pPr algn="r" defTabSz="914400" rtl="0" eaLnBrk="1" latinLnBrk="0" hangingPunct="1">
        <a:spcBef>
          <a:spcPct val="0"/>
        </a:spcBef>
        <a:buNone/>
        <a:defRPr lang="en-US" sz="2400" b="1" kern="1200" cap="small" spc="-60" baseline="0" dirty="0">
          <a:solidFill>
            <a:srgbClr val="067EB0"/>
          </a:solidFill>
          <a:latin typeface="Calibri" panose="020F0502020204030204" pitchFamily="34" charset="0"/>
          <a:ea typeface="+mj-ea"/>
          <a:cs typeface="+mj-cs"/>
        </a:defRPr>
      </a:lvl1pPr>
    </p:titleStyle>
    <p:bodyStyle>
      <a:lvl1pPr marL="0" indent="0" algn="l" defTabSz="914400" rtl="0" eaLnBrk="1" latinLnBrk="0" hangingPunct="1">
        <a:spcBef>
          <a:spcPts val="1200"/>
        </a:spcBef>
        <a:spcAft>
          <a:spcPts val="600"/>
        </a:spcAft>
        <a:buFont typeface="Arial" pitchFamily="34" charset="0"/>
        <a:buNone/>
        <a:defRPr sz="2200" b="1" kern="1200">
          <a:solidFill>
            <a:srgbClr val="041E5D"/>
          </a:solidFill>
          <a:latin typeface="Calibri" panose="020F0502020204030204" pitchFamily="34" charset="0"/>
          <a:ea typeface="+mn-ea"/>
          <a:cs typeface="+mn-cs"/>
        </a:defRPr>
      </a:lvl1pPr>
      <a:lvl2pPr marL="271463" indent="-182563" algn="l" defTabSz="914400" rtl="0" eaLnBrk="1" latinLnBrk="0" hangingPunct="1">
        <a:spcBef>
          <a:spcPct val="20000"/>
        </a:spcBef>
        <a:buClr>
          <a:srgbClr val="067EB0"/>
        </a:buClr>
        <a:buSzPct val="100000"/>
        <a:buFont typeface="Wingdings" panose="05000000000000000000" pitchFamily="2" charset="2"/>
        <a:buChar char="§"/>
        <a:defRPr sz="2000" kern="1200">
          <a:solidFill>
            <a:srgbClr val="041E5D"/>
          </a:solidFill>
          <a:latin typeface="Calibri" panose="020F0502020204030204" pitchFamily="34" charset="0"/>
          <a:ea typeface="+mn-ea"/>
          <a:cs typeface="+mn-cs"/>
        </a:defRPr>
      </a:lvl2pPr>
      <a:lvl3pPr marL="538163" indent="-228600" algn="l" defTabSz="914400" rtl="0" eaLnBrk="1" latinLnBrk="0" hangingPunct="1">
        <a:spcBef>
          <a:spcPct val="20000"/>
        </a:spcBef>
        <a:buClr>
          <a:srgbClr val="B03806"/>
        </a:buClr>
        <a:buSzPct val="80000"/>
        <a:buFont typeface="Wingdings" panose="05000000000000000000" pitchFamily="2" charset="2"/>
        <a:buChar char="v"/>
        <a:defRPr sz="1800" kern="1200">
          <a:solidFill>
            <a:srgbClr val="041E5D"/>
          </a:solidFill>
          <a:latin typeface="Calibri" panose="020F0502020204030204" pitchFamily="34" charset="0"/>
          <a:ea typeface="+mn-ea"/>
          <a:cs typeface="+mn-cs"/>
        </a:defRPr>
      </a:lvl3pPr>
      <a:lvl4pPr marL="895350" indent="-228600" algn="l" defTabSz="914400" rtl="0" eaLnBrk="1" latinLnBrk="0" hangingPunct="1">
        <a:spcBef>
          <a:spcPct val="20000"/>
        </a:spcBef>
        <a:buClr>
          <a:srgbClr val="067EB0"/>
        </a:buClr>
        <a:buFont typeface="Wingdings" panose="05000000000000000000" pitchFamily="2" charset="2"/>
        <a:buChar char="Ø"/>
        <a:defRPr sz="1800" kern="1200" baseline="0">
          <a:solidFill>
            <a:srgbClr val="041E5D"/>
          </a:solidFill>
          <a:latin typeface="Calibri" panose="020F0502020204030204" pitchFamily="34" charset="0"/>
          <a:ea typeface="+mn-ea"/>
          <a:cs typeface="+mn-cs"/>
        </a:defRPr>
      </a:lvl4pPr>
      <a:lvl5pPr marL="1260475" indent="-228600" algn="l" defTabSz="914400" rtl="0" eaLnBrk="1" latinLnBrk="0" hangingPunct="1">
        <a:spcBef>
          <a:spcPct val="20000"/>
        </a:spcBef>
        <a:buClr>
          <a:srgbClr val="B03806"/>
        </a:buClr>
        <a:buFont typeface="Wingdings" panose="05000000000000000000" pitchFamily="2" charset="2"/>
        <a:buChar char="ü"/>
        <a:defRPr sz="1800" kern="1200" baseline="0">
          <a:solidFill>
            <a:srgbClr val="041E5D"/>
          </a:solidFill>
          <a:latin typeface="Calibri" panose="020F0502020204030204"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Discussion Session 2: User Requirements</a:t>
            </a:r>
            <a:br>
              <a:rPr lang="en-US" dirty="0" smtClean="0"/>
            </a:br>
            <a:r>
              <a:rPr lang="en-US" dirty="0" smtClean="0"/>
              <a:t>Summary</a:t>
            </a:r>
            <a:endParaRPr lang="en-US" dirty="0"/>
          </a:p>
        </p:txBody>
      </p:sp>
    </p:spTree>
    <p:extLst>
      <p:ext uri="{BB962C8B-B14F-4D97-AF65-F5344CB8AC3E}">
        <p14:creationId xmlns:p14="http://schemas.microsoft.com/office/powerpoint/2010/main" val="1807203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1</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What requirements did we missing our requirements gathering exercise?</a:t>
            </a:r>
          </a:p>
          <a:p>
            <a:pPr marL="342900" indent="-342900">
              <a:buFont typeface="Arial" panose="020B0604020202020204" pitchFamily="34" charset="0"/>
              <a:buChar char="•"/>
            </a:pPr>
            <a:r>
              <a:rPr lang="en-GB" dirty="0" smtClean="0"/>
              <a:t>Overall requirements seem comprehensive</a:t>
            </a:r>
          </a:p>
          <a:p>
            <a:pPr marL="342900" indent="-342900">
              <a:buFont typeface="Arial" panose="020B0604020202020204" pitchFamily="34" charset="0"/>
              <a:buChar char="•"/>
            </a:pPr>
            <a:r>
              <a:rPr lang="en-GB" dirty="0" smtClean="0"/>
              <a:t>Data format / content</a:t>
            </a:r>
            <a:endParaRPr lang="en-GB" dirty="0"/>
          </a:p>
          <a:p>
            <a:pPr marL="614363" lvl="1" indent="-342900">
              <a:buFont typeface="Arial" panose="020B0604020202020204" pitchFamily="34" charset="0"/>
              <a:buChar char="•"/>
            </a:pPr>
            <a:r>
              <a:rPr lang="en-GB" dirty="0" smtClean="0"/>
              <a:t>Comment about some people finding it hard to use the L3 averaged data in the presentations – might it be of benefit to also provide a field containing the best data value for that pixel?</a:t>
            </a:r>
          </a:p>
          <a:p>
            <a:pPr marL="614363" lvl="1" indent="-342900">
              <a:buFont typeface="Arial" panose="020B0604020202020204" pitchFamily="34" charset="0"/>
              <a:buChar char="•"/>
            </a:pPr>
            <a:r>
              <a:rPr lang="en-GB" dirty="0"/>
              <a:t>I</a:t>
            </a:r>
            <a:r>
              <a:rPr lang="en-GB" dirty="0" smtClean="0"/>
              <a:t>nterested </a:t>
            </a:r>
            <a:r>
              <a:rPr lang="en-GB" dirty="0"/>
              <a:t>in LST trends, daily and yearly</a:t>
            </a:r>
          </a:p>
          <a:p>
            <a:pPr marL="614363" lvl="1" indent="-342900">
              <a:buFont typeface="Arial" panose="020B0604020202020204" pitchFamily="34" charset="0"/>
              <a:buChar char="•"/>
            </a:pPr>
            <a:r>
              <a:rPr lang="en-GB" dirty="0"/>
              <a:t>One participant would like to have correction for cloudy conditions and might be interested in in-situ LST data</a:t>
            </a:r>
          </a:p>
          <a:p>
            <a:pPr marL="614363" lvl="1" indent="-342900">
              <a:buFont typeface="Arial" panose="020B0604020202020204" pitchFamily="34" charset="0"/>
              <a:buChar char="•"/>
            </a:pPr>
            <a:r>
              <a:rPr lang="en-GB" dirty="0" smtClean="0"/>
              <a:t>Daytime averaged values required normalised to a given time (e.g. 12 noon)</a:t>
            </a:r>
          </a:p>
          <a:p>
            <a:pPr marL="342900" indent="-342900">
              <a:buFont typeface="Arial" panose="020B0604020202020204" pitchFamily="34" charset="0"/>
              <a:buChar char="•"/>
            </a:pPr>
            <a:r>
              <a:rPr lang="en-GB" dirty="0" smtClean="0"/>
              <a:t>Quality information and Uncertainties</a:t>
            </a:r>
          </a:p>
          <a:p>
            <a:pPr marL="614363" lvl="1" indent="-342900">
              <a:buFont typeface="Arial" panose="020B0604020202020204" pitchFamily="34" charset="0"/>
              <a:buChar char="•"/>
            </a:pPr>
            <a:r>
              <a:rPr lang="en-GB" dirty="0" smtClean="0"/>
              <a:t>Discussion around the use of uncertainty information, used by one participant for screening low quality data</a:t>
            </a:r>
          </a:p>
          <a:p>
            <a:pPr marL="614363" lvl="1" indent="-342900">
              <a:buFont typeface="Arial" panose="020B0604020202020204" pitchFamily="34" charset="0"/>
              <a:buChar char="•"/>
            </a:pPr>
            <a:r>
              <a:rPr lang="en-GB" dirty="0"/>
              <a:t>Discussion around presentation of uncertainty data</a:t>
            </a:r>
          </a:p>
          <a:p>
            <a:pPr marL="614363" lvl="1" indent="-342900">
              <a:buFont typeface="Arial" panose="020B0604020202020204" pitchFamily="34" charset="0"/>
              <a:buChar char="•"/>
            </a:pPr>
            <a:r>
              <a:rPr lang="en-GB" dirty="0"/>
              <a:t>Discussion around quality information and how this is presented</a:t>
            </a:r>
          </a:p>
          <a:p>
            <a:pPr marL="614363" lvl="1" indent="-342900">
              <a:buFont typeface="Arial" panose="020B0604020202020204" pitchFamily="34" charset="0"/>
              <a:buChar char="•"/>
            </a:pPr>
            <a:r>
              <a:rPr lang="en-GB" dirty="0"/>
              <a:t>Use of bit encoding might be difficult for some users</a:t>
            </a:r>
          </a:p>
          <a:p>
            <a:pPr marL="614363" lvl="1" indent="-342900">
              <a:buFont typeface="Arial" panose="020B0604020202020204" pitchFamily="34" charset="0"/>
              <a:buChar char="•"/>
            </a:pPr>
            <a:r>
              <a:rPr lang="en-GB" dirty="0"/>
              <a:t>Clear examples in documentation</a:t>
            </a:r>
          </a:p>
          <a:p>
            <a:pPr marL="614363" lvl="1" indent="-342900">
              <a:buFont typeface="Arial" panose="020B0604020202020204" pitchFamily="34" charset="0"/>
              <a:buChar char="•"/>
            </a:pPr>
            <a:r>
              <a:rPr lang="en-GB" dirty="0"/>
              <a:t>Per-pixel quality level might be useful</a:t>
            </a:r>
          </a:p>
          <a:p>
            <a:pPr marL="614363" lvl="1"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Priorities – can all of these be addressed or do some have to be prioritised?</a:t>
            </a:r>
          </a:p>
          <a:p>
            <a:pPr marL="342900" indent="-342900">
              <a:buFont typeface="Arial" panose="020B0604020202020204" pitchFamily="34" charset="0"/>
              <a:buChar char="•"/>
            </a:pPr>
            <a:r>
              <a:rPr lang="en-GB" dirty="0" smtClean="0"/>
              <a:t>Data selection tools</a:t>
            </a:r>
          </a:p>
        </p:txBody>
      </p:sp>
      <p:pic>
        <p:nvPicPr>
          <p:cNvPr id="4"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5656" y="12719"/>
            <a:ext cx="1590280" cy="643891"/>
          </a:xfrm>
          <a:prstGeom prst="rect">
            <a:avLst/>
          </a:prstGeom>
        </p:spPr>
      </p:pic>
    </p:spTree>
    <p:extLst>
      <p:ext uri="{BB962C8B-B14F-4D97-AF65-F5344CB8AC3E}">
        <p14:creationId xmlns:p14="http://schemas.microsoft.com/office/powerpoint/2010/main" val="3588847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What spatial resolution is required for different applications? How </a:t>
            </a:r>
            <a:r>
              <a:rPr lang="en-GB" dirty="0"/>
              <a:t>useful is a 0.01 degree product, considering the huge data volumes involved</a:t>
            </a:r>
            <a:r>
              <a:rPr lang="en-GB" dirty="0" smtClean="0"/>
              <a:t>?</a:t>
            </a:r>
          </a:p>
          <a:p>
            <a:pPr marL="342900" indent="-342900">
              <a:buFont typeface="Arial" panose="020B0604020202020204" pitchFamily="34" charset="0"/>
              <a:buChar char="•"/>
            </a:pPr>
            <a:r>
              <a:rPr lang="en-GB" dirty="0" smtClean="0"/>
              <a:t>Modelling</a:t>
            </a:r>
          </a:p>
          <a:p>
            <a:pPr marL="614363" lvl="1" indent="-342900">
              <a:buFont typeface="Arial" panose="020B0604020202020204" pitchFamily="34" charset="0"/>
              <a:buChar char="•"/>
            </a:pPr>
            <a:r>
              <a:rPr lang="en-GB" dirty="0" smtClean="0"/>
              <a:t>Generally 0.05 degree seems ok</a:t>
            </a:r>
          </a:p>
          <a:p>
            <a:pPr marL="614363" lvl="1" indent="-342900">
              <a:buFont typeface="Arial" panose="020B0604020202020204" pitchFamily="34" charset="0"/>
              <a:buChar char="•"/>
            </a:pPr>
            <a:r>
              <a:rPr lang="en-GB" dirty="0" smtClean="0"/>
              <a:t>0.01 would be useful for future developments</a:t>
            </a:r>
          </a:p>
          <a:p>
            <a:pPr marL="614363" lvl="1" indent="-342900">
              <a:buFont typeface="Arial" panose="020B0604020202020204" pitchFamily="34" charset="0"/>
              <a:buChar char="•"/>
            </a:pPr>
            <a:r>
              <a:rPr lang="en-GB" dirty="0" smtClean="0"/>
              <a:t>Its important datasets used for model validation share the same resolution as the model</a:t>
            </a:r>
          </a:p>
          <a:p>
            <a:pPr marL="614363" lvl="1" indent="-342900">
              <a:buFont typeface="Arial" panose="020B0604020202020204" pitchFamily="34" charset="0"/>
              <a:buChar char="•"/>
            </a:pPr>
            <a:r>
              <a:rPr lang="en-GB" dirty="0" smtClean="0"/>
              <a:t>Data for model evaluation / NWP are often aggregated anyway</a:t>
            </a:r>
          </a:p>
          <a:p>
            <a:pPr marL="342900" indent="-342900">
              <a:buFont typeface="Arial" panose="020B0604020202020204" pitchFamily="34" charset="0"/>
              <a:buChar char="•"/>
            </a:pPr>
            <a:r>
              <a:rPr lang="en-GB" dirty="0" smtClean="0"/>
              <a:t>Comparing with station data</a:t>
            </a:r>
          </a:p>
          <a:p>
            <a:pPr marL="614363" lvl="1" indent="-342900">
              <a:buFont typeface="Arial" panose="020B0604020202020204" pitchFamily="34" charset="0"/>
              <a:buChar char="•"/>
            </a:pPr>
            <a:r>
              <a:rPr lang="en-GB" dirty="0" smtClean="0"/>
              <a:t>Higher resolution to get a better match to stations (e.g. flux towers), hence 0.01 degree product would be useful</a:t>
            </a:r>
          </a:p>
          <a:p>
            <a:pPr marL="342900" indent="-342900">
              <a:buFont typeface="Arial" panose="020B0604020202020204" pitchFamily="34" charset="0"/>
              <a:buChar char="•"/>
            </a:pPr>
            <a:r>
              <a:rPr lang="en-GB" dirty="0" smtClean="0"/>
              <a:t>Urban applications</a:t>
            </a:r>
          </a:p>
          <a:p>
            <a:pPr marL="614363" lvl="1" indent="-342900">
              <a:buFont typeface="Arial" panose="020B0604020202020204" pitchFamily="34" charset="0"/>
              <a:buChar char="•"/>
            </a:pPr>
            <a:r>
              <a:rPr lang="en-GB" dirty="0" smtClean="0"/>
              <a:t>0.01 degree is a minimum requirement, mentioned several times</a:t>
            </a:r>
          </a:p>
          <a:p>
            <a:pPr marL="614363" lvl="1" indent="-342900">
              <a:buFont typeface="Arial" panose="020B0604020202020204" pitchFamily="34" charset="0"/>
              <a:buChar char="•"/>
            </a:pPr>
            <a:r>
              <a:rPr lang="en-GB" dirty="0" smtClean="0"/>
              <a:t>300m would be ideal</a:t>
            </a:r>
          </a:p>
          <a:p>
            <a:pPr marL="342900" indent="-342900">
              <a:buFont typeface="Arial" panose="020B0604020202020204" pitchFamily="34" charset="0"/>
              <a:buChar char="•"/>
            </a:pPr>
            <a:r>
              <a:rPr lang="en-GB" dirty="0" smtClean="0"/>
              <a:t>Fire scar monitoring</a:t>
            </a:r>
          </a:p>
          <a:p>
            <a:pPr marL="342900" indent="-342900">
              <a:buFont typeface="Arial" panose="020B0604020202020204" pitchFamily="34" charset="0"/>
              <a:buChar char="•"/>
            </a:pPr>
            <a:r>
              <a:rPr lang="en-GB" dirty="0" smtClean="0"/>
              <a:t>High </a:t>
            </a:r>
            <a:r>
              <a:rPr lang="en-GB" dirty="0"/>
              <a:t>resolution is needed for locations all over the world, but not necessarily everywhere, e.g. urban areas might be distributed globally, but only a small subset of the global data set is </a:t>
            </a:r>
            <a:r>
              <a:rPr lang="en-GB" dirty="0" smtClean="0"/>
              <a:t>needed</a:t>
            </a:r>
            <a:endParaRPr lang="en-GB" dirty="0"/>
          </a:p>
        </p:txBody>
      </p:sp>
    </p:spTree>
    <p:extLst>
      <p:ext uri="{BB962C8B-B14F-4D97-AF65-F5344CB8AC3E}">
        <p14:creationId xmlns:p14="http://schemas.microsoft.com/office/powerpoint/2010/main" val="2403250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2</a:t>
            </a:r>
            <a:endParaRPr lang="en-GB" dirty="0"/>
          </a:p>
        </p:txBody>
      </p:sp>
      <p:sp>
        <p:nvSpPr>
          <p:cNvPr id="3" name="Content Placeholder 2"/>
          <p:cNvSpPr>
            <a:spLocks noGrp="1"/>
          </p:cNvSpPr>
          <p:nvPr>
            <p:ph idx="1"/>
          </p:nvPr>
        </p:nvSpPr>
        <p:spPr/>
        <p:txBody>
          <a:bodyPr>
            <a:normAutofit fontScale="92500" lnSpcReduction="10000"/>
          </a:bodyPr>
          <a:lstStyle/>
          <a:p>
            <a:pPr marL="342900" indent="-342900">
              <a:buFont typeface="Arial" panose="020B0604020202020204" pitchFamily="34" charset="0"/>
              <a:buChar char="•"/>
            </a:pPr>
            <a:r>
              <a:rPr lang="en-GB" dirty="0"/>
              <a:t>Data handling</a:t>
            </a:r>
          </a:p>
          <a:p>
            <a:pPr marL="614363" lvl="1" indent="-342900">
              <a:buFont typeface="Arial" panose="020B0604020202020204" pitchFamily="34" charset="0"/>
              <a:buChar char="•"/>
            </a:pPr>
            <a:r>
              <a:rPr lang="en-GB" dirty="0"/>
              <a:t>Those unfamiliar with high res data think it could take some experimentation / learning</a:t>
            </a:r>
          </a:p>
          <a:p>
            <a:pPr marL="614363" lvl="1" indent="-342900">
              <a:buFont typeface="Arial" panose="020B0604020202020204" pitchFamily="34" charset="0"/>
              <a:buChar char="•"/>
            </a:pPr>
            <a:r>
              <a:rPr lang="en-GB" dirty="0"/>
              <a:t>Experienced users think it’s ok, although it does need to be taken into account with data management and how code is written, which may not need to be considered with lower resolution products</a:t>
            </a:r>
          </a:p>
          <a:p>
            <a:pPr marL="342900" indent="-342900">
              <a:buFont typeface="Arial" panose="020B0604020202020204" pitchFamily="34" charset="0"/>
              <a:buChar char="•"/>
            </a:pPr>
            <a:r>
              <a:rPr lang="en-GB" dirty="0" smtClean="0"/>
              <a:t>Discussion about providing data in the highest possible resolution</a:t>
            </a:r>
          </a:p>
          <a:p>
            <a:pPr marL="614363" lvl="1" indent="-342900">
              <a:buFont typeface="Arial" panose="020B0604020202020204" pitchFamily="34" charset="0"/>
              <a:buChar char="•"/>
            </a:pPr>
            <a:r>
              <a:rPr lang="en-GB" dirty="0" smtClean="0"/>
              <a:t>Provide advice or tools so the user can aggregate the data</a:t>
            </a:r>
          </a:p>
          <a:p>
            <a:pPr marL="614363" lvl="1" indent="-342900">
              <a:buFont typeface="Arial" panose="020B0604020202020204" pitchFamily="34" charset="0"/>
              <a:buChar char="•"/>
            </a:pPr>
            <a:r>
              <a:rPr lang="en-GB" dirty="0" smtClean="0"/>
              <a:t>General desire for information on how best to aggregate data including propagating uncertainty information</a:t>
            </a:r>
          </a:p>
          <a:p>
            <a:pPr marL="614363" lvl="1" indent="-342900">
              <a:buFont typeface="Arial" panose="020B0604020202020204" pitchFamily="34" charset="0"/>
              <a:buChar char="•"/>
            </a:pPr>
            <a:r>
              <a:rPr lang="en-GB" dirty="0" smtClean="0"/>
              <a:t>Can the CCI Toolbox facilitate this?</a:t>
            </a:r>
          </a:p>
          <a:p>
            <a:pPr marL="342900" indent="-342900">
              <a:buFont typeface="Arial" panose="020B0604020202020204" pitchFamily="34" charset="0"/>
              <a:buChar char="•"/>
            </a:pPr>
            <a:r>
              <a:rPr lang="en-GB" dirty="0" smtClean="0"/>
              <a:t>Question about 0.01 degree product availability? Some have been produced for case studies, but will it be available generally?</a:t>
            </a:r>
          </a:p>
          <a:p>
            <a:pPr marL="342900" indent="-342900">
              <a:buFont typeface="Arial" panose="020B0604020202020204" pitchFamily="34" charset="0"/>
              <a:buChar char="•"/>
            </a:pPr>
            <a:r>
              <a:rPr lang="en-GB" dirty="0" smtClean="0"/>
              <a:t>General question regarding advice on which product(s) to use when there is a requirement for both high spatial and temporal resolution data</a:t>
            </a:r>
            <a:endParaRPr lang="en-GB" dirty="0"/>
          </a:p>
        </p:txBody>
      </p:sp>
    </p:spTree>
    <p:extLst>
      <p:ext uri="{BB962C8B-B14F-4D97-AF65-F5344CB8AC3E}">
        <p14:creationId xmlns:p14="http://schemas.microsoft.com/office/powerpoint/2010/main" val="782822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3</a:t>
            </a:r>
            <a:endParaRPr lang="en-GB" dirty="0"/>
          </a:p>
        </p:txBody>
      </p:sp>
      <p:sp>
        <p:nvSpPr>
          <p:cNvPr id="3" name="Content Placeholder 2"/>
          <p:cNvSpPr>
            <a:spLocks noGrp="1"/>
          </p:cNvSpPr>
          <p:nvPr>
            <p:ph idx="1"/>
          </p:nvPr>
        </p:nvSpPr>
        <p:spPr/>
        <p:txBody>
          <a:bodyPr>
            <a:normAutofit fontScale="92500"/>
          </a:bodyPr>
          <a:lstStyle/>
          <a:p>
            <a:r>
              <a:rPr lang="en-GB" dirty="0" smtClean="0"/>
              <a:t>Are you using the </a:t>
            </a:r>
            <a:r>
              <a:rPr lang="en-GB" dirty="0" err="1" smtClean="0"/>
              <a:t>LST_cci</a:t>
            </a:r>
            <a:r>
              <a:rPr lang="en-GB" dirty="0" smtClean="0"/>
              <a:t> datasets? Do you have any feedback? If a previous user of </a:t>
            </a:r>
            <a:r>
              <a:rPr lang="en-GB" dirty="0" err="1" smtClean="0"/>
              <a:t>GlobTemperature</a:t>
            </a:r>
            <a:r>
              <a:rPr lang="en-GB" dirty="0" smtClean="0"/>
              <a:t> datasets are you finding it easy to adapt to the different CCI format?</a:t>
            </a:r>
          </a:p>
          <a:p>
            <a:pPr marL="342900" indent="-342900">
              <a:buFont typeface="Arial" panose="020B0604020202020204" pitchFamily="34" charset="0"/>
              <a:buChar char="•"/>
            </a:pPr>
            <a:r>
              <a:rPr lang="en-GB" dirty="0" smtClean="0"/>
              <a:t>Users happy with CCI datasets consistent formatting making products interchangeable in their applications</a:t>
            </a:r>
          </a:p>
          <a:p>
            <a:pPr marL="342900" indent="-342900">
              <a:buFont typeface="Arial" panose="020B0604020202020204" pitchFamily="34" charset="0"/>
              <a:buChar char="•"/>
            </a:pPr>
            <a:r>
              <a:rPr lang="en-GB" dirty="0" smtClean="0"/>
              <a:t>Generally easy to use and very few problems</a:t>
            </a:r>
          </a:p>
          <a:p>
            <a:pPr marL="342900" indent="-342900">
              <a:buFont typeface="Arial" panose="020B0604020202020204" pitchFamily="34" charset="0"/>
              <a:buChar char="•"/>
            </a:pPr>
            <a:r>
              <a:rPr lang="en-GB" dirty="0" smtClean="0"/>
              <a:t>Discrepancy in naming conventions between SEVIRI and MODIS </a:t>
            </a:r>
            <a:r>
              <a:rPr lang="en-GB" dirty="0" err="1" smtClean="0"/>
              <a:t>lat</a:t>
            </a:r>
            <a:r>
              <a:rPr lang="en-GB" dirty="0" smtClean="0"/>
              <a:t>/</a:t>
            </a:r>
            <a:r>
              <a:rPr lang="en-GB" dirty="0" err="1" smtClean="0"/>
              <a:t>lon</a:t>
            </a:r>
            <a:r>
              <a:rPr lang="en-GB" dirty="0" smtClean="0"/>
              <a:t> dimensions and variables meaning the files had to be treated differently</a:t>
            </a:r>
          </a:p>
          <a:p>
            <a:pPr marL="342900" indent="-342900">
              <a:buFont typeface="Arial" panose="020B0604020202020204" pitchFamily="34" charset="0"/>
              <a:buChar char="•"/>
            </a:pPr>
            <a:r>
              <a:rPr lang="en-GB" dirty="0" smtClean="0"/>
              <a:t>Difficult to get pixel overpass time from the data</a:t>
            </a:r>
          </a:p>
          <a:p>
            <a:pPr marL="614363" lvl="1" indent="-342900">
              <a:buFont typeface="Arial" panose="020B0604020202020204" pitchFamily="34" charset="0"/>
              <a:buChar char="•"/>
            </a:pPr>
            <a:r>
              <a:rPr lang="en-GB" dirty="0" smtClean="0"/>
              <a:t>Have to combine file timestamp with the time difference in the datasets</a:t>
            </a:r>
          </a:p>
          <a:p>
            <a:pPr marL="614363" lvl="1" indent="-342900">
              <a:buFont typeface="Arial" panose="020B0604020202020204" pitchFamily="34" charset="0"/>
              <a:buChar char="•"/>
            </a:pPr>
            <a:r>
              <a:rPr lang="en-GB" dirty="0" smtClean="0"/>
              <a:t>Additional local solar time field would be useful</a:t>
            </a:r>
          </a:p>
          <a:p>
            <a:pPr marL="614363" lvl="1" indent="-342900">
              <a:buFont typeface="Arial" panose="020B0604020202020204" pitchFamily="34" charset="0"/>
              <a:buChar char="•"/>
            </a:pPr>
            <a:r>
              <a:rPr lang="en-GB" dirty="0" smtClean="0"/>
              <a:t>Does the documentation cover this?</a:t>
            </a:r>
          </a:p>
          <a:p>
            <a:pPr marL="614363" lvl="1" indent="-342900">
              <a:buFont typeface="Arial" panose="020B0604020202020204" pitchFamily="34" charset="0"/>
              <a:buChar char="•"/>
            </a:pPr>
            <a:r>
              <a:rPr lang="en-GB" dirty="0" smtClean="0"/>
              <a:t>How to convert between commonly used </a:t>
            </a:r>
            <a:r>
              <a:rPr lang="en-GB" dirty="0" err="1" smtClean="0"/>
              <a:t>datetime</a:t>
            </a:r>
            <a:r>
              <a:rPr lang="en-GB" dirty="0" smtClean="0"/>
              <a:t> formats?</a:t>
            </a:r>
          </a:p>
        </p:txBody>
      </p:sp>
    </p:spTree>
    <p:extLst>
      <p:ext uri="{BB962C8B-B14F-4D97-AF65-F5344CB8AC3E}">
        <p14:creationId xmlns:p14="http://schemas.microsoft.com/office/powerpoint/2010/main" val="3270565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3</a:t>
            </a:r>
            <a:endParaRPr lang="en-GB"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GB" dirty="0"/>
              <a:t>Quality flags provided with MW products but not IR – would be useful for both</a:t>
            </a:r>
          </a:p>
          <a:p>
            <a:pPr marL="342900" indent="-342900">
              <a:buFont typeface="Arial" panose="020B0604020202020204" pitchFamily="34" charset="0"/>
              <a:buChar char="•"/>
            </a:pPr>
            <a:r>
              <a:rPr lang="en-GB" dirty="0"/>
              <a:t>Using MODIS data there are different parts of the orbit in one daily file so data needed to be tiled, this is ok but required additional processing</a:t>
            </a:r>
          </a:p>
          <a:p>
            <a:pPr marL="342900" indent="-342900">
              <a:buFont typeface="Arial" panose="020B0604020202020204" pitchFamily="34" charset="0"/>
              <a:buChar char="•"/>
            </a:pPr>
            <a:r>
              <a:rPr lang="en-GB" dirty="0"/>
              <a:t>Problems around coastlines with MODIS data and using the LCC variable to find land pixels – several very bad data values found, ended up masking 5 pixels inside the coastline</a:t>
            </a:r>
          </a:p>
          <a:p>
            <a:pPr marL="342900" indent="-342900">
              <a:buFont typeface="Arial" panose="020B0604020202020204" pitchFamily="34" charset="0"/>
              <a:buChar char="•"/>
            </a:pPr>
            <a:r>
              <a:rPr lang="en-GB" dirty="0"/>
              <a:t>Still some possibly cloud contamination</a:t>
            </a:r>
          </a:p>
          <a:p>
            <a:pPr marL="342900" indent="-342900">
              <a:buFont typeface="Arial" panose="020B0604020202020204" pitchFamily="34" charset="0"/>
              <a:buChar char="•"/>
            </a:pPr>
            <a:r>
              <a:rPr lang="en-GB" dirty="0"/>
              <a:t>Is there a product user guide available?</a:t>
            </a:r>
          </a:p>
          <a:p>
            <a:endParaRPr lang="en-GB" dirty="0"/>
          </a:p>
        </p:txBody>
      </p:sp>
    </p:spTree>
    <p:extLst>
      <p:ext uri="{BB962C8B-B14F-4D97-AF65-F5344CB8AC3E}">
        <p14:creationId xmlns:p14="http://schemas.microsoft.com/office/powerpoint/2010/main" val="1025193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4</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CCI does not provide an operational service and the Climate Data Records (CDRs) are typically </a:t>
            </a:r>
            <a:r>
              <a:rPr lang="en-GB" dirty="0" err="1" smtClean="0"/>
              <a:t>ficed</a:t>
            </a:r>
            <a:r>
              <a:rPr lang="en-GB" dirty="0" smtClean="0"/>
              <a:t> length datasets. If </a:t>
            </a:r>
            <a:r>
              <a:rPr lang="en-GB" dirty="0" err="1" smtClean="0"/>
              <a:t>LST_cci</a:t>
            </a:r>
            <a:r>
              <a:rPr lang="en-GB" dirty="0" smtClean="0"/>
              <a:t> can be made in more ‘real time’ what timeliness of data would you require?</a:t>
            </a:r>
          </a:p>
          <a:p>
            <a:pPr marL="342900" indent="-342900">
              <a:buFont typeface="Arial" panose="020B0604020202020204" pitchFamily="34" charset="0"/>
              <a:buChar char="•"/>
            </a:pPr>
            <a:r>
              <a:rPr lang="en-GB" dirty="0" smtClean="0"/>
              <a:t>Very application dependent</a:t>
            </a:r>
          </a:p>
          <a:p>
            <a:pPr marL="342900" indent="-342900">
              <a:buFont typeface="Arial" panose="020B0604020202020204" pitchFamily="34" charset="0"/>
              <a:buChar char="•"/>
            </a:pPr>
            <a:r>
              <a:rPr lang="en-GB" dirty="0" smtClean="0"/>
              <a:t>Close </a:t>
            </a:r>
            <a:r>
              <a:rPr lang="en-GB" dirty="0"/>
              <a:t>to real time would be useful for studying current events</a:t>
            </a:r>
          </a:p>
          <a:p>
            <a:pPr marL="342900" indent="-342900">
              <a:buFont typeface="Arial" panose="020B0604020202020204" pitchFamily="34" charset="0"/>
              <a:buChar char="•"/>
            </a:pPr>
            <a:r>
              <a:rPr lang="en-GB" dirty="0" smtClean="0"/>
              <a:t>Near daily for vegetation purposes and hydrological use, 1-3 days for vegetation management</a:t>
            </a:r>
          </a:p>
          <a:p>
            <a:pPr marL="342900" indent="-342900">
              <a:buFont typeface="Arial" panose="020B0604020202020204" pitchFamily="34" charset="0"/>
              <a:buChar char="•"/>
            </a:pPr>
            <a:r>
              <a:rPr lang="en-GB" dirty="0"/>
              <a:t>Update with timeliness of a few days to enable assessment of contemporary climate events in the context of a longer consistent CDR</a:t>
            </a:r>
          </a:p>
          <a:p>
            <a:pPr marL="342900" indent="-342900">
              <a:buFont typeface="Arial" panose="020B0604020202020204" pitchFamily="34" charset="0"/>
              <a:buChar char="•"/>
            </a:pPr>
            <a:r>
              <a:rPr lang="en-GB" dirty="0"/>
              <a:t>Weekly would be good (2-3 months too long)</a:t>
            </a:r>
          </a:p>
          <a:p>
            <a:pPr marL="342900" indent="-342900">
              <a:buFont typeface="Arial" panose="020B0604020202020204" pitchFamily="34" charset="0"/>
              <a:buChar char="•"/>
            </a:pPr>
            <a:r>
              <a:rPr lang="en-GB" dirty="0" smtClean="0"/>
              <a:t>1 month delay would be good</a:t>
            </a:r>
          </a:p>
          <a:p>
            <a:pPr marL="342900" indent="-342900">
              <a:buFont typeface="Arial" panose="020B0604020202020204" pitchFamily="34" charset="0"/>
              <a:buChar char="•"/>
            </a:pPr>
            <a:r>
              <a:rPr lang="en-GB" dirty="0"/>
              <a:t>Upscaling of eddy covariance fluxes – end users of the product need yearly updates, would be useful if LST was also updated to match</a:t>
            </a:r>
          </a:p>
          <a:p>
            <a:pPr marL="342900" indent="-342900">
              <a:buFont typeface="Arial" panose="020B0604020202020204" pitchFamily="34" charset="0"/>
              <a:buChar char="•"/>
            </a:pPr>
            <a:r>
              <a:rPr lang="en-GB" dirty="0" smtClean="0"/>
              <a:t>Depends on the final goal of the products! C3S product would not require short latency whilst Global Land Services would require a more operational system</a:t>
            </a:r>
          </a:p>
          <a:p>
            <a:pPr marL="342900" indent="-342900">
              <a:buFont typeface="Arial" panose="020B0604020202020204" pitchFamily="34" charset="0"/>
              <a:buChar char="•"/>
            </a:pPr>
            <a:r>
              <a:rPr lang="en-GB" dirty="0" smtClean="0"/>
              <a:t>Goals and processing will impact timeliness, whether careful processing is needed or not</a:t>
            </a:r>
            <a:endParaRPr lang="en-GB" dirty="0"/>
          </a:p>
        </p:txBody>
      </p:sp>
    </p:spTree>
    <p:extLst>
      <p:ext uri="{BB962C8B-B14F-4D97-AF65-F5344CB8AC3E}">
        <p14:creationId xmlns:p14="http://schemas.microsoft.com/office/powerpoint/2010/main" val="2336305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5</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Is there a requirement for component LSTs in gridded datasets? For example providing the average LST for each primary surface type within each grid cell?</a:t>
            </a:r>
          </a:p>
          <a:p>
            <a:pPr marL="342900" indent="-342900">
              <a:buFont typeface="Arial" panose="020B0604020202020204" pitchFamily="34" charset="0"/>
              <a:buChar char="•"/>
            </a:pPr>
            <a:r>
              <a:rPr lang="en-GB" dirty="0" smtClean="0"/>
              <a:t>Really useful for urban studies where pixels contain urban and non urban land cover</a:t>
            </a:r>
          </a:p>
          <a:p>
            <a:pPr marL="342900" indent="-342900">
              <a:buFont typeface="Arial" panose="020B0604020202020204" pitchFamily="34" charset="0"/>
              <a:buChar char="•"/>
            </a:pPr>
            <a:r>
              <a:rPr lang="en-GB" dirty="0" smtClean="0"/>
              <a:t>Ideally at least vegetated vs non-vegetated</a:t>
            </a:r>
          </a:p>
          <a:p>
            <a:pPr marL="342900" indent="-342900">
              <a:buFont typeface="Arial" panose="020B0604020202020204" pitchFamily="34" charset="0"/>
              <a:buChar char="•"/>
            </a:pPr>
            <a:r>
              <a:rPr lang="en-GB" dirty="0" smtClean="0"/>
              <a:t>Useful for matching pixels to flux towers where the resolution of the data means the nearest pixel doesn’t get a representative view of the site</a:t>
            </a:r>
          </a:p>
          <a:p>
            <a:pPr marL="342900" indent="-342900">
              <a:buFont typeface="Arial" panose="020B0604020202020204" pitchFamily="34" charset="0"/>
              <a:buChar char="•"/>
            </a:pPr>
            <a:r>
              <a:rPr lang="en-GB" dirty="0"/>
              <a:t>Useful for climate and validation (identifying homogeneity)</a:t>
            </a:r>
          </a:p>
          <a:p>
            <a:pPr marL="342900" indent="-342900">
              <a:buFont typeface="Arial" panose="020B0604020202020204" pitchFamily="34" charset="0"/>
              <a:buChar char="•"/>
            </a:pPr>
            <a:r>
              <a:rPr lang="en-GB" dirty="0" smtClean="0"/>
              <a:t>Models</a:t>
            </a:r>
          </a:p>
          <a:p>
            <a:pPr marL="614363" lvl="1" indent="-342900">
              <a:buFont typeface="Arial" panose="020B0604020202020204" pitchFamily="34" charset="0"/>
              <a:buChar char="•"/>
            </a:pPr>
            <a:r>
              <a:rPr lang="en-GB" dirty="0" smtClean="0"/>
              <a:t>Useful for modellers to understand the component temperatures</a:t>
            </a:r>
          </a:p>
          <a:p>
            <a:pPr marL="614363" lvl="1" indent="-342900">
              <a:buFont typeface="Arial" panose="020B0604020202020204" pitchFamily="34" charset="0"/>
              <a:buChar char="•"/>
            </a:pPr>
            <a:r>
              <a:rPr lang="en-GB" dirty="0" smtClean="0"/>
              <a:t>Useful for validation of earth system models, however if the component LSTs are modelled it would be less useful</a:t>
            </a:r>
          </a:p>
          <a:p>
            <a:pPr marL="614363" lvl="1" indent="-342900">
              <a:buFont typeface="Arial" panose="020B0604020202020204" pitchFamily="34" charset="0"/>
              <a:buChar char="•"/>
            </a:pPr>
            <a:r>
              <a:rPr lang="en-GB" dirty="0" smtClean="0"/>
              <a:t>Useful for model validation as models are starting to provide similar info</a:t>
            </a:r>
          </a:p>
          <a:p>
            <a:pPr marL="342900" indent="-342900">
              <a:buFont typeface="Arial" panose="020B0604020202020204" pitchFamily="34" charset="0"/>
              <a:buChar char="•"/>
            </a:pPr>
            <a:r>
              <a:rPr lang="en-GB" dirty="0" smtClean="0"/>
              <a:t>Discussion about component LSTs and their uncertainties</a:t>
            </a:r>
          </a:p>
          <a:p>
            <a:pPr marL="614363" lvl="1" indent="-342900">
              <a:buFont typeface="Arial" panose="020B0604020202020204" pitchFamily="34" charset="0"/>
              <a:buChar char="•"/>
            </a:pPr>
            <a:r>
              <a:rPr lang="en-GB" dirty="0" smtClean="0"/>
              <a:t>Links to spatial variability within the grid cell and how best to represent this</a:t>
            </a:r>
          </a:p>
          <a:p>
            <a:pPr marL="614363" lvl="1" indent="-342900">
              <a:buFont typeface="Arial" panose="020B0604020202020204" pitchFamily="34" charset="0"/>
              <a:buChar char="•"/>
            </a:pPr>
            <a:r>
              <a:rPr lang="en-GB" dirty="0" smtClean="0"/>
              <a:t>Uncertainty in the land cover classification would contribute here</a:t>
            </a:r>
          </a:p>
          <a:p>
            <a:pPr marL="614363" lvl="1" indent="-342900">
              <a:buFont typeface="Arial" panose="020B0604020202020204" pitchFamily="34" charset="0"/>
              <a:buChar char="•"/>
            </a:pPr>
            <a:r>
              <a:rPr lang="en-GB" dirty="0" smtClean="0"/>
              <a:t>Questions about how this would work and how reliable it would be</a:t>
            </a:r>
          </a:p>
          <a:p>
            <a:pPr marL="342900" indent="-342900">
              <a:buFont typeface="Arial" panose="020B0604020202020204" pitchFamily="34" charset="0"/>
              <a:buChar char="•"/>
            </a:pPr>
            <a:r>
              <a:rPr lang="en-GB" dirty="0" smtClean="0"/>
              <a:t>Such data has been really valuable in projects such as ECOSTRESS</a:t>
            </a:r>
          </a:p>
          <a:p>
            <a:pPr marL="342900" indent="-342900">
              <a:buFont typeface="Arial" panose="020B0604020202020204" pitchFamily="34" charset="0"/>
              <a:buChar char="•"/>
            </a:pPr>
            <a:r>
              <a:rPr lang="en-GB" dirty="0" smtClean="0"/>
              <a:t>Definitely of interest</a:t>
            </a:r>
          </a:p>
        </p:txBody>
      </p:sp>
    </p:spTree>
    <p:extLst>
      <p:ext uri="{BB962C8B-B14F-4D97-AF65-F5344CB8AC3E}">
        <p14:creationId xmlns:p14="http://schemas.microsoft.com/office/powerpoint/2010/main" val="37948641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lobTemp_slides_template">
  <a:themeElements>
    <a:clrScheme name="Essenti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NA xmlns="95a6d21c-7db0-4b7e-981f-b4f22b02b9d8">Not of potential interest</TNA>
    <ReviewDate xmlns="95a6d21c-7db0-4b7e-981f-b4f22b02b9d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Met Office Document" ma:contentTypeID="0x01010008EC4BDFB4C3D542892399C37F0B505F00A5E4FF33B30EA542B63537776E4159E2" ma:contentTypeVersion="4" ma:contentTypeDescription="" ma:contentTypeScope="" ma:versionID="d2b2b7b70e570527e267c46df0f92087">
  <xsd:schema xmlns:xsd="http://www.w3.org/2001/XMLSchema" xmlns:xs="http://www.w3.org/2001/XMLSchema" xmlns:p="http://schemas.microsoft.com/office/2006/metadata/properties" xmlns:ns2="95a6d21c-7db0-4b7e-981f-b4f22b02b9d8" targetNamespace="http://schemas.microsoft.com/office/2006/metadata/properties" ma:root="true" ma:fieldsID="c844e8ff534fe7b11be182359bdff21d" ns2:_="">
    <xsd:import namespace="95a6d21c-7db0-4b7e-981f-b4f22b02b9d8"/>
    <xsd:element name="properties">
      <xsd:complexType>
        <xsd:sequence>
          <xsd:element name="documentManagement">
            <xsd:complexType>
              <xsd:all>
                <xsd:element ref="ns2:TNA" minOccurs="0"/>
                <xsd:element ref="ns2:Review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a6d21c-7db0-4b7e-981f-b4f22b02b9d8" elementFormDefault="qualified">
    <xsd:import namespace="http://schemas.microsoft.com/office/2006/documentManagement/types"/>
    <xsd:import namespace="http://schemas.microsoft.com/office/infopath/2007/PartnerControls"/>
    <xsd:element name="TNA" ma:index="1" nillable="true" ma:displayName="TNA" ma:default="Not of potential interest" ma:format="Dropdown" ma:internalName="TNA">
      <xsd:simpleType>
        <xsd:restriction base="dms:Choice">
          <xsd:enumeration value="Not of potential interest"/>
          <xsd:enumeration value="Potential TNA Record"/>
          <xsd:enumeration value="Flagged for TNA"/>
          <xsd:enumeration value="List to TNA"/>
          <xsd:enumeration value="Not listed to TNA"/>
          <xsd:enumeration value="Transferred to TNA"/>
          <xsd:enumeration value="Published by TNA"/>
        </xsd:restriction>
      </xsd:simpleType>
    </xsd:element>
    <xsd:element name="ReviewDate" ma:index="2" nillable="true" ma:displayName="Review Date" ma:format="DateOnly" ma:internalName="Review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b1bb55a9-a1b5-4196-b12d-1833970ed366" ContentTypeId="0x01010008EC4BDFB4C3D542892399C37F0B505F" PreviousValue="false"/>
</file>

<file path=customXml/itemProps1.xml><?xml version="1.0" encoding="utf-8"?>
<ds:datastoreItem xmlns:ds="http://schemas.openxmlformats.org/officeDocument/2006/customXml" ds:itemID="{282BBB7A-389A-4124-9D17-13F09CFE69A3}">
  <ds:schemaRefs>
    <ds:schemaRef ds:uri="http://purl.org/dc/terms/"/>
    <ds:schemaRef ds:uri="d5f456a8-998e-4615-8aa7-08c9413f4944"/>
    <ds:schemaRef ds:uri="http://purl.org/dc/dcmitype/"/>
    <ds:schemaRef ds:uri="http://schemas.microsoft.com/office/infopath/2007/PartnerControls"/>
    <ds:schemaRef ds:uri="39e328b5-fd55-4aa2-9335-b42da031234f"/>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E9D4BE0-E356-4033-9736-8A07EFDF00B6}">
  <ds:schemaRefs>
    <ds:schemaRef ds:uri="http://schemas.microsoft.com/sharepoint/v3/contenttype/forms"/>
  </ds:schemaRefs>
</ds:datastoreItem>
</file>

<file path=customXml/itemProps3.xml><?xml version="1.0" encoding="utf-8"?>
<ds:datastoreItem xmlns:ds="http://schemas.openxmlformats.org/officeDocument/2006/customXml" ds:itemID="{562C4A95-8EDE-47E6-BD18-26D5900CA970}"/>
</file>

<file path=customXml/itemProps4.xml><?xml version="1.0" encoding="utf-8"?>
<ds:datastoreItem xmlns:ds="http://schemas.openxmlformats.org/officeDocument/2006/customXml" ds:itemID="{A7801688-E681-4AA3-8E4D-8A5D17801F91}"/>
</file>

<file path=docProps/app.xml><?xml version="1.0" encoding="utf-8"?>
<Properties xmlns="http://schemas.openxmlformats.org/officeDocument/2006/extended-properties" xmlns:vt="http://schemas.openxmlformats.org/officeDocument/2006/docPropsVTypes">
  <Template/>
  <TotalTime>2116</TotalTime>
  <Words>1026</Words>
  <Application>Microsoft Office PowerPoint</Application>
  <PresentationFormat>On-screen Show (4:3)</PresentationFormat>
  <Paragraphs>86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GlobTemp_slides_template</vt:lpstr>
      <vt:lpstr>Discussion Session 2: User Requirements Summary</vt:lpstr>
      <vt:lpstr>Question 1</vt:lpstr>
      <vt:lpstr>Question 2</vt:lpstr>
      <vt:lpstr>Question 2</vt:lpstr>
      <vt:lpstr>Question 3</vt:lpstr>
      <vt:lpstr>Question 3</vt:lpstr>
      <vt:lpstr>Question 4</vt:lpstr>
      <vt:lpstr>Question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Jerome Bruniquel</dc:creator>
  <cp:lastModifiedBy>Aldred, Freya</cp:lastModifiedBy>
  <cp:revision>125</cp:revision>
  <dcterms:created xsi:type="dcterms:W3CDTF">2013-11-06T14:28:03Z</dcterms:created>
  <dcterms:modified xsi:type="dcterms:W3CDTF">2020-06-25T21:46:53Z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0x01010008EC4BDFB4C3D542892399C37F0B505F00A5E4FF33B30EA542B63537776E4159E2</vt:lpwstr>
  </property>
  <property fmtid="{D5CDD505-2E9C-101B-9397-08002B2CF9AE}" pid="3" name="SharedWithUsers">
    <vt:lpwstr>202;#Good, Elizabeth</vt:lpwstr>
  </property>
</Properties>
</file>