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81" r:id="rId6"/>
    <p:sldId id="265" r:id="rId7"/>
    <p:sldId id="264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8" r:id="rId18"/>
    <p:sldId id="280" r:id="rId19"/>
    <p:sldId id="283" r:id="rId20"/>
    <p:sldId id="266" r:id="rId21"/>
    <p:sldId id="282" r:id="rId22"/>
    <p:sldId id="277" r:id="rId2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ão Paulo Afonso Martins" initials="JPAM" lastIdx="1" clrIdx="0">
    <p:extLst>
      <p:ext uri="{19B8F6BF-5375-455C-9EA6-DF929625EA0E}">
        <p15:presenceInfo xmlns:p15="http://schemas.microsoft.com/office/powerpoint/2012/main" userId="João Paulo Afonso Marti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DB0FB8-9FE5-46BE-A221-287B0225D6B6}" v="6" dt="2020-06-22T03:41:02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aulo Afonso Martins" userId="ff7f324b-4555-4219-9e8a-87462d18d1a1" providerId="ADAL" clId="{D3DB0FB8-9FE5-46BE-A221-287B0225D6B6}"/>
    <pc:docChg chg="undo custSel mod delSld modSld">
      <pc:chgData name="João Paulo Afonso Martins" userId="ff7f324b-4555-4219-9e8a-87462d18d1a1" providerId="ADAL" clId="{D3DB0FB8-9FE5-46BE-A221-287B0225D6B6}" dt="2020-06-22T03:41:24.605" v="41" actId="1076"/>
      <pc:docMkLst>
        <pc:docMk/>
      </pc:docMkLst>
      <pc:sldChg chg="addSp delSp modSp mod setBg setClrOvrMap">
        <pc:chgData name="João Paulo Afonso Martins" userId="ff7f324b-4555-4219-9e8a-87462d18d1a1" providerId="ADAL" clId="{D3DB0FB8-9FE5-46BE-A221-287B0225D6B6}" dt="2020-06-22T03:31:55.334" v="31" actId="1076"/>
        <pc:sldMkLst>
          <pc:docMk/>
          <pc:sldMk cId="553231683" sldId="262"/>
        </pc:sldMkLst>
        <pc:spChg chg="mod">
          <ac:chgData name="João Paulo Afonso Martins" userId="ff7f324b-4555-4219-9e8a-87462d18d1a1" providerId="ADAL" clId="{D3DB0FB8-9FE5-46BE-A221-287B0225D6B6}" dt="2020-06-22T03:31:21.012" v="28" actId="26606"/>
          <ac:spMkLst>
            <pc:docMk/>
            <pc:sldMk cId="553231683" sldId="262"/>
            <ac:spMk id="2" creationId="{00000000-0000-0000-0000-000000000000}"/>
          </ac:spMkLst>
        </pc:spChg>
        <pc:spChg chg="mod">
          <ac:chgData name="João Paulo Afonso Martins" userId="ff7f324b-4555-4219-9e8a-87462d18d1a1" providerId="ADAL" clId="{D3DB0FB8-9FE5-46BE-A221-287B0225D6B6}" dt="2020-06-22T03:31:21.012" v="28" actId="26606"/>
          <ac:spMkLst>
            <pc:docMk/>
            <pc:sldMk cId="553231683" sldId="262"/>
            <ac:spMk id="3" creationId="{00000000-0000-0000-0000-000000000000}"/>
          </ac:spMkLst>
        </pc:spChg>
        <pc:spChg chg="mod ord">
          <ac:chgData name="João Paulo Afonso Martins" userId="ff7f324b-4555-4219-9e8a-87462d18d1a1" providerId="ADAL" clId="{D3DB0FB8-9FE5-46BE-A221-287B0225D6B6}" dt="2020-06-22T03:31:21.012" v="28" actId="26606"/>
          <ac:spMkLst>
            <pc:docMk/>
            <pc:sldMk cId="553231683" sldId="262"/>
            <ac:spMk id="4" creationId="{911F2A18-7F80-4345-B386-D1190B7059DB}"/>
          </ac:spMkLst>
        </pc:spChg>
        <pc:spChg chg="add del">
          <ac:chgData name="João Paulo Afonso Martins" userId="ff7f324b-4555-4219-9e8a-87462d18d1a1" providerId="ADAL" clId="{D3DB0FB8-9FE5-46BE-A221-287B0225D6B6}" dt="2020-06-22T03:31:12.312" v="19" actId="26606"/>
          <ac:spMkLst>
            <pc:docMk/>
            <pc:sldMk cId="553231683" sldId="262"/>
            <ac:spMk id="11" creationId="{71B2258F-86CA-4D4D-8270-BC05FCDEBFB3}"/>
          </ac:spMkLst>
        </pc:spChg>
        <pc:spChg chg="add del">
          <ac:chgData name="João Paulo Afonso Martins" userId="ff7f324b-4555-4219-9e8a-87462d18d1a1" providerId="ADAL" clId="{D3DB0FB8-9FE5-46BE-A221-287B0225D6B6}" dt="2020-06-22T03:31:16.818" v="21" actId="26606"/>
          <ac:spMkLst>
            <pc:docMk/>
            <pc:sldMk cId="553231683" sldId="262"/>
            <ac:spMk id="14" creationId="{87CC2527-562A-4F69-B487-4371E5B243E7}"/>
          </ac:spMkLst>
        </pc:spChg>
        <pc:spChg chg="add del">
          <ac:chgData name="João Paulo Afonso Martins" userId="ff7f324b-4555-4219-9e8a-87462d18d1a1" providerId="ADAL" clId="{D3DB0FB8-9FE5-46BE-A221-287B0225D6B6}" dt="2020-06-22T03:31:18.249" v="23" actId="26606"/>
          <ac:spMkLst>
            <pc:docMk/>
            <pc:sldMk cId="553231683" sldId="262"/>
            <ac:spMk id="15" creationId="{B672F332-AF08-46C6-94F0-77684310D7B7}"/>
          </ac:spMkLst>
        </pc:spChg>
        <pc:spChg chg="add del">
          <ac:chgData name="João Paulo Afonso Martins" userId="ff7f324b-4555-4219-9e8a-87462d18d1a1" providerId="ADAL" clId="{D3DB0FB8-9FE5-46BE-A221-287B0225D6B6}" dt="2020-06-22T03:31:18.249" v="23" actId="26606"/>
          <ac:spMkLst>
            <pc:docMk/>
            <pc:sldMk cId="553231683" sldId="262"/>
            <ac:spMk id="16" creationId="{559AE206-7EBA-4D33-8BC9-9D8158553F0E}"/>
          </ac:spMkLst>
        </pc:spChg>
        <pc:spChg chg="add del">
          <ac:chgData name="João Paulo Afonso Martins" userId="ff7f324b-4555-4219-9e8a-87462d18d1a1" providerId="ADAL" clId="{D3DB0FB8-9FE5-46BE-A221-287B0225D6B6}" dt="2020-06-22T03:31:18.249" v="23" actId="26606"/>
          <ac:spMkLst>
            <pc:docMk/>
            <pc:sldMk cId="553231683" sldId="262"/>
            <ac:spMk id="17" creationId="{34244EF8-D73A-40E1-BE73-D46E6B4B04ED}"/>
          </ac:spMkLst>
        </pc:spChg>
        <pc:spChg chg="add del">
          <ac:chgData name="João Paulo Afonso Martins" userId="ff7f324b-4555-4219-9e8a-87462d18d1a1" providerId="ADAL" clId="{D3DB0FB8-9FE5-46BE-A221-287B0225D6B6}" dt="2020-06-22T03:31:18.249" v="23" actId="26606"/>
          <ac:spMkLst>
            <pc:docMk/>
            <pc:sldMk cId="553231683" sldId="262"/>
            <ac:spMk id="18" creationId="{6437D937-A7F1-4011-92B4-328E5BE1B166}"/>
          </ac:spMkLst>
        </pc:spChg>
        <pc:spChg chg="add del">
          <ac:chgData name="João Paulo Afonso Martins" userId="ff7f324b-4555-4219-9e8a-87462d18d1a1" providerId="ADAL" clId="{D3DB0FB8-9FE5-46BE-A221-287B0225D6B6}" dt="2020-06-22T03:31:20.096" v="25" actId="26606"/>
          <ac:spMkLst>
            <pc:docMk/>
            <pc:sldMk cId="553231683" sldId="262"/>
            <ac:spMk id="21" creationId="{2FB82883-1DC0-4BE1-A607-009095F3355A}"/>
          </ac:spMkLst>
        </pc:spChg>
        <pc:spChg chg="add del">
          <ac:chgData name="João Paulo Afonso Martins" userId="ff7f324b-4555-4219-9e8a-87462d18d1a1" providerId="ADAL" clId="{D3DB0FB8-9FE5-46BE-A221-287B0225D6B6}" dt="2020-06-22T03:31:20.096" v="25" actId="26606"/>
          <ac:spMkLst>
            <pc:docMk/>
            <pc:sldMk cId="553231683" sldId="262"/>
            <ac:spMk id="22" creationId="{A3473CF9-37EB-43E7-89EF-D2D1C53D1DAC}"/>
          </ac:spMkLst>
        </pc:spChg>
        <pc:spChg chg="add del">
          <ac:chgData name="João Paulo Afonso Martins" userId="ff7f324b-4555-4219-9e8a-87462d18d1a1" providerId="ADAL" clId="{D3DB0FB8-9FE5-46BE-A221-287B0225D6B6}" dt="2020-06-22T03:31:20.096" v="25" actId="26606"/>
          <ac:spMkLst>
            <pc:docMk/>
            <pc:sldMk cId="553231683" sldId="262"/>
            <ac:spMk id="23" creationId="{586B4EF9-43BA-4655-A6FF-1D8E21574C95}"/>
          </ac:spMkLst>
        </pc:spChg>
        <pc:spChg chg="add del">
          <ac:chgData name="João Paulo Afonso Martins" userId="ff7f324b-4555-4219-9e8a-87462d18d1a1" providerId="ADAL" clId="{D3DB0FB8-9FE5-46BE-A221-287B0225D6B6}" dt="2020-06-22T03:31:21.001" v="27" actId="26606"/>
          <ac:spMkLst>
            <pc:docMk/>
            <pc:sldMk cId="553231683" sldId="262"/>
            <ac:spMk id="25" creationId="{7CA0DAA6-33B8-4A25-810D-2F4D816FB40E}"/>
          </ac:spMkLst>
        </pc:spChg>
        <pc:spChg chg="add">
          <ac:chgData name="João Paulo Afonso Martins" userId="ff7f324b-4555-4219-9e8a-87462d18d1a1" providerId="ADAL" clId="{D3DB0FB8-9FE5-46BE-A221-287B0225D6B6}" dt="2020-06-22T03:31:21.012" v="28" actId="26606"/>
          <ac:spMkLst>
            <pc:docMk/>
            <pc:sldMk cId="553231683" sldId="262"/>
            <ac:spMk id="27" creationId="{007891EC-4501-44ED-A8C8-B11B6DB767AB}"/>
          </ac:spMkLst>
        </pc:spChg>
        <pc:picChg chg="add mod ord">
          <ac:chgData name="João Paulo Afonso Martins" userId="ff7f324b-4555-4219-9e8a-87462d18d1a1" providerId="ADAL" clId="{D3DB0FB8-9FE5-46BE-A221-287B0225D6B6}" dt="2020-06-22T03:31:55.334" v="31" actId="1076"/>
          <ac:picMkLst>
            <pc:docMk/>
            <pc:sldMk cId="553231683" sldId="262"/>
            <ac:picMk id="6" creationId="{BBA3A909-D3A0-4BB5-B99F-ADE62822145F}"/>
          </ac:picMkLst>
        </pc:picChg>
        <pc:picChg chg="del">
          <ac:chgData name="João Paulo Afonso Martins" userId="ff7f324b-4555-4219-9e8a-87462d18d1a1" providerId="ADAL" clId="{D3DB0FB8-9FE5-46BE-A221-287B0225D6B6}" dt="2020-06-22T03:30:41.697" v="14" actId="21"/>
          <ac:picMkLst>
            <pc:docMk/>
            <pc:sldMk cId="553231683" sldId="262"/>
            <ac:picMk id="1026" creationId="{A12E6431-E4DA-4AFF-BAA7-95E608045D50}"/>
          </ac:picMkLst>
        </pc:picChg>
        <pc:cxnChg chg="add del">
          <ac:chgData name="João Paulo Afonso Martins" userId="ff7f324b-4555-4219-9e8a-87462d18d1a1" providerId="ADAL" clId="{D3DB0FB8-9FE5-46BE-A221-287B0225D6B6}" dt="2020-06-22T03:31:16.818" v="21" actId="26606"/>
          <ac:cxnSpMkLst>
            <pc:docMk/>
            <pc:sldMk cId="553231683" sldId="262"/>
            <ac:cxnSpMk id="13" creationId="{BCDAEC91-5BCE-4B55-9CC0-43EF94CB734B}"/>
          </ac:cxnSpMkLst>
        </pc:cxnChg>
        <pc:cxnChg chg="add del">
          <ac:chgData name="João Paulo Afonso Martins" userId="ff7f324b-4555-4219-9e8a-87462d18d1a1" providerId="ADAL" clId="{D3DB0FB8-9FE5-46BE-A221-287B0225D6B6}" dt="2020-06-22T03:31:18.249" v="23" actId="26606"/>
          <ac:cxnSpMkLst>
            <pc:docMk/>
            <pc:sldMk cId="553231683" sldId="262"/>
            <ac:cxnSpMk id="19" creationId="{9E8E38ED-369A-44C2-B635-0BED0E48A6E8}"/>
          </ac:cxnSpMkLst>
        </pc:cxnChg>
      </pc:sldChg>
      <pc:sldChg chg="del">
        <pc:chgData name="João Paulo Afonso Martins" userId="ff7f324b-4555-4219-9e8a-87462d18d1a1" providerId="ADAL" clId="{D3DB0FB8-9FE5-46BE-A221-287B0225D6B6}" dt="2020-06-22T03:32:31.654" v="32" actId="47"/>
        <pc:sldMkLst>
          <pc:docMk/>
          <pc:sldMk cId="2803598336" sldId="271"/>
        </pc:sldMkLst>
      </pc:sldChg>
      <pc:sldChg chg="del">
        <pc:chgData name="João Paulo Afonso Martins" userId="ff7f324b-4555-4219-9e8a-87462d18d1a1" providerId="ADAL" clId="{D3DB0FB8-9FE5-46BE-A221-287B0225D6B6}" dt="2020-06-22T03:29:41.819" v="13" actId="47"/>
        <pc:sldMkLst>
          <pc:docMk/>
          <pc:sldMk cId="2638898171" sldId="279"/>
        </pc:sldMkLst>
      </pc:sldChg>
      <pc:sldChg chg="addSp delSp modSp mod setBg">
        <pc:chgData name="João Paulo Afonso Martins" userId="ff7f324b-4555-4219-9e8a-87462d18d1a1" providerId="ADAL" clId="{D3DB0FB8-9FE5-46BE-A221-287B0225D6B6}" dt="2020-06-22T03:25:29.821" v="4" actId="26606"/>
        <pc:sldMkLst>
          <pc:docMk/>
          <pc:sldMk cId="2424705425" sldId="280"/>
        </pc:sldMkLst>
        <pc:spChg chg="mod ord">
          <ac:chgData name="João Paulo Afonso Martins" userId="ff7f324b-4555-4219-9e8a-87462d18d1a1" providerId="ADAL" clId="{D3DB0FB8-9FE5-46BE-A221-287B0225D6B6}" dt="2020-06-22T03:25:29.821" v="4" actId="26606"/>
          <ac:spMkLst>
            <pc:docMk/>
            <pc:sldMk cId="2424705425" sldId="280"/>
            <ac:spMk id="3" creationId="{88D44F1C-FB2C-4AA0-85EC-9EB8D5D30E78}"/>
          </ac:spMkLst>
        </pc:spChg>
        <pc:spChg chg="mod ord">
          <ac:chgData name="João Paulo Afonso Martins" userId="ff7f324b-4555-4219-9e8a-87462d18d1a1" providerId="ADAL" clId="{D3DB0FB8-9FE5-46BE-A221-287B0225D6B6}" dt="2020-06-22T03:25:29.821" v="4" actId="26606"/>
          <ac:spMkLst>
            <pc:docMk/>
            <pc:sldMk cId="2424705425" sldId="280"/>
            <ac:spMk id="4" creationId="{BDADDA58-94A8-4CFB-9E9F-B3E6AC748D35}"/>
          </ac:spMkLst>
        </pc:spChg>
        <pc:spChg chg="add">
          <ac:chgData name="João Paulo Afonso Martins" userId="ff7f324b-4555-4219-9e8a-87462d18d1a1" providerId="ADAL" clId="{D3DB0FB8-9FE5-46BE-A221-287B0225D6B6}" dt="2020-06-22T03:25:29.821" v="4" actId="26606"/>
          <ac:spMkLst>
            <pc:docMk/>
            <pc:sldMk cId="2424705425" sldId="280"/>
            <ac:spMk id="10" creationId="{87CC2527-562A-4F69-B487-4371E5B243E7}"/>
          </ac:spMkLst>
        </pc:spChg>
        <pc:picChg chg="add mod">
          <ac:chgData name="João Paulo Afonso Martins" userId="ff7f324b-4555-4219-9e8a-87462d18d1a1" providerId="ADAL" clId="{D3DB0FB8-9FE5-46BE-A221-287B0225D6B6}" dt="2020-06-22T03:25:29.821" v="4" actId="26606"/>
          <ac:picMkLst>
            <pc:docMk/>
            <pc:sldMk cId="2424705425" sldId="280"/>
            <ac:picMk id="5" creationId="{91728B96-1187-41C9-8CD2-AE99D3B73B6A}"/>
          </ac:picMkLst>
        </pc:picChg>
        <pc:picChg chg="del">
          <ac:chgData name="João Paulo Afonso Martins" userId="ff7f324b-4555-4219-9e8a-87462d18d1a1" providerId="ADAL" clId="{D3DB0FB8-9FE5-46BE-A221-287B0225D6B6}" dt="2020-06-22T03:25:01.098" v="0" actId="478"/>
          <ac:picMkLst>
            <pc:docMk/>
            <pc:sldMk cId="2424705425" sldId="280"/>
            <ac:picMk id="2052" creationId="{5638953A-D8C0-4536-986B-55E035D5E71B}"/>
          </ac:picMkLst>
        </pc:picChg>
        <pc:cxnChg chg="add">
          <ac:chgData name="João Paulo Afonso Martins" userId="ff7f324b-4555-4219-9e8a-87462d18d1a1" providerId="ADAL" clId="{D3DB0FB8-9FE5-46BE-A221-287B0225D6B6}" dt="2020-06-22T03:25:29.821" v="4" actId="26606"/>
          <ac:cxnSpMkLst>
            <pc:docMk/>
            <pc:sldMk cId="2424705425" sldId="280"/>
            <ac:cxnSpMk id="12" creationId="{BCDAEC91-5BCE-4B55-9CC0-43EF94CB734B}"/>
          </ac:cxnSpMkLst>
        </pc:cxnChg>
      </pc:sldChg>
      <pc:sldChg chg="addSp delSp modSp mod">
        <pc:chgData name="João Paulo Afonso Martins" userId="ff7f324b-4555-4219-9e8a-87462d18d1a1" providerId="ADAL" clId="{D3DB0FB8-9FE5-46BE-A221-287B0225D6B6}" dt="2020-06-22T03:41:24.605" v="41" actId="1076"/>
        <pc:sldMkLst>
          <pc:docMk/>
          <pc:sldMk cId="1458989213" sldId="281"/>
        </pc:sldMkLst>
        <pc:picChg chg="add del mod">
          <ac:chgData name="João Paulo Afonso Martins" userId="ff7f324b-4555-4219-9e8a-87462d18d1a1" providerId="ADAL" clId="{D3DB0FB8-9FE5-46BE-A221-287B0225D6B6}" dt="2020-06-22T03:40:45.525" v="33" actId="478"/>
          <ac:picMkLst>
            <pc:docMk/>
            <pc:sldMk cId="1458989213" sldId="281"/>
            <ac:picMk id="4" creationId="{5AF183B8-35CB-4386-BB14-D98DB7F3694E}"/>
          </ac:picMkLst>
        </pc:picChg>
        <pc:picChg chg="add mod modCrop">
          <ac:chgData name="João Paulo Afonso Martins" userId="ff7f324b-4555-4219-9e8a-87462d18d1a1" providerId="ADAL" clId="{D3DB0FB8-9FE5-46BE-A221-287B0225D6B6}" dt="2020-06-22T03:41:24.605" v="41" actId="1076"/>
          <ac:picMkLst>
            <pc:docMk/>
            <pc:sldMk cId="1458989213" sldId="281"/>
            <ac:picMk id="5" creationId="{21D5F17A-5D8A-4FCB-A615-42E5D3978084}"/>
          </ac:picMkLst>
        </pc:picChg>
        <pc:picChg chg="del">
          <ac:chgData name="João Paulo Afonso Martins" userId="ff7f324b-4555-4219-9e8a-87462d18d1a1" providerId="ADAL" clId="{D3DB0FB8-9FE5-46BE-A221-287B0225D6B6}" dt="2020-06-22T03:26:44.638" v="5" actId="478"/>
          <ac:picMkLst>
            <pc:docMk/>
            <pc:sldMk cId="1458989213" sldId="281"/>
            <ac:picMk id="12" creationId="{FA661508-E91E-4E84-9E25-2378B0D89B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194C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15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94188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293993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279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 userDrawn="1"/>
        </p:nvCxnSpPr>
        <p:spPr>
          <a:xfrm>
            <a:off x="35496" y="838200"/>
            <a:ext cx="4463480" cy="0"/>
          </a:xfrm>
          <a:prstGeom prst="line">
            <a:avLst/>
          </a:prstGeom>
          <a:ln w="50800">
            <a:solidFill>
              <a:srgbClr val="E46C0A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7"/>
          <p:cNvCxnSpPr/>
          <p:nvPr userDrawn="1"/>
        </p:nvCxnSpPr>
        <p:spPr>
          <a:xfrm>
            <a:off x="6534992" y="6453336"/>
            <a:ext cx="5508104" cy="0"/>
          </a:xfrm>
          <a:prstGeom prst="line">
            <a:avLst/>
          </a:prstGeom>
          <a:ln w="57150">
            <a:solidFill>
              <a:srgbClr val="001746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2"/>
          <p:cNvCxnSpPr>
            <a:cxnSpLocks/>
          </p:cNvCxnSpPr>
          <p:nvPr userDrawn="1"/>
        </p:nvCxnSpPr>
        <p:spPr>
          <a:xfrm>
            <a:off x="35496" y="764704"/>
            <a:ext cx="5508000" cy="0"/>
          </a:xfrm>
          <a:prstGeom prst="line">
            <a:avLst/>
          </a:prstGeom>
          <a:ln w="50800">
            <a:solidFill>
              <a:srgbClr val="E46C0A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Imagem 13">
            <a:extLst>
              <a:ext uri="{FF2B5EF4-FFF2-40B4-BE49-F238E27FC236}">
                <a16:creationId xmlns:a16="http://schemas.microsoft.com/office/drawing/2014/main" id="{CA5C8CB3-5E7D-43C4-9CF2-12FBC74685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291" y="61845"/>
            <a:ext cx="1761213" cy="7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8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isdael-observatory.nl/becoming-an-expert-in-your-field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 in the sky&#10;&#10;Description automatically generated">
            <a:extLst>
              <a:ext uri="{FF2B5EF4-FFF2-40B4-BE49-F238E27FC236}">
                <a16:creationId xmlns:a16="http://schemas.microsoft.com/office/drawing/2014/main" id="{BBA3A909-D3A0-4BB5-B99F-ADE628221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363" y="859608"/>
            <a:ext cx="9923271" cy="5581832"/>
          </a:xfrm>
          <a:prstGeom prst="rect">
            <a:avLst/>
          </a:prstGeom>
        </p:spPr>
      </p:pic>
      <p:sp>
        <p:nvSpPr>
          <p:cNvPr id="27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3663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+mn-lt"/>
              </a:rPr>
              <a:t>Validation of the All-Sky Land Surface Temperature product based on MSG/SEVIRI observations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158916"/>
            <a:ext cx="10058400" cy="1195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1800" b="1">
                <a:solidFill>
                  <a:srgbClr val="FFFFFF"/>
                </a:solidFill>
              </a:rPr>
              <a:t>João P. A. Martins (IPMA / LSA SAF) </a:t>
            </a:r>
          </a:p>
          <a:p>
            <a:r>
              <a:rPr lang="pt-PT" sz="1800" b="1">
                <a:solidFill>
                  <a:srgbClr val="FFFFFF"/>
                </a:solidFill>
              </a:rPr>
              <a:t>with </a:t>
            </a:r>
            <a:br>
              <a:rPr lang="pt-PT" sz="1800" b="1">
                <a:solidFill>
                  <a:srgbClr val="FFFFFF"/>
                </a:solidFill>
              </a:rPr>
            </a:br>
            <a:r>
              <a:rPr lang="pt-PT" sz="1800" b="1">
                <a:solidFill>
                  <a:srgbClr val="FFFFFF"/>
                </a:solidFill>
              </a:rPr>
              <a:t>Emanuel Dutra, Sofia Ermida, Isabel Trigo</a:t>
            </a: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F2A18-7F80-4345-B386-D1190B7059DB}"/>
              </a:ext>
            </a:extLst>
          </p:cNvPr>
          <p:cNvSpPr txBox="1"/>
          <p:nvPr/>
        </p:nvSpPr>
        <p:spPr>
          <a:xfrm>
            <a:off x="3952240" y="6550223"/>
            <a:ext cx="117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1400"/>
              <a:t>Picture from Cabauw, The Netherlands (from </a:t>
            </a:r>
            <a:r>
              <a:rPr lang="pt-PT" sz="1400">
                <a:hlinkClick r:id="rId3"/>
              </a:rPr>
              <a:t>https://ruisdael-observatory.nl/becoming-an-expert-in-your-field/</a:t>
            </a:r>
            <a:r>
              <a:rPr lang="pt-PT" sz="1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323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277D92-603B-428A-84FC-E4BCBB1F81FC}"/>
              </a:ext>
            </a:extLst>
          </p:cNvPr>
          <p:cNvSpPr txBox="1"/>
          <p:nvPr/>
        </p:nvSpPr>
        <p:spPr>
          <a:xfrm>
            <a:off x="838199" y="194554"/>
            <a:ext cx="67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Validation – CAB (grassland)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C6039-3EB7-4479-B9D6-45985D85F8F9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65417" y="1024306"/>
            <a:ext cx="5917893" cy="2156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91E2C4-A7E6-41DE-9004-75BB38E76C6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475444" y="1059502"/>
            <a:ext cx="5150485" cy="2720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F93B3C-1734-4804-9FC8-E3CA8B0A33A5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165417" y="3574292"/>
            <a:ext cx="5642825" cy="29027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A7931D-C2E8-4BB0-B8C7-6DACA9606A3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976105" y="3965175"/>
            <a:ext cx="6050478" cy="21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2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277D92-603B-428A-84FC-E4BCBB1F81FC}"/>
              </a:ext>
            </a:extLst>
          </p:cNvPr>
          <p:cNvSpPr txBox="1"/>
          <p:nvPr/>
        </p:nvSpPr>
        <p:spPr>
          <a:xfrm>
            <a:off x="838199" y="194554"/>
            <a:ext cx="67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Validation – BOD (inland water)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3C446-8969-4703-95DE-B2D55C4C48B6}"/>
              </a:ext>
            </a:extLst>
          </p:cNvPr>
          <p:cNvSpPr txBox="1"/>
          <p:nvPr/>
        </p:nvSpPr>
        <p:spPr>
          <a:xfrm>
            <a:off x="6581142" y="5535295"/>
            <a:ext cx="629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EB model values are </a:t>
            </a:r>
            <a:r>
              <a:rPr lang="pt-PT" b="1" dirty="0">
                <a:solidFill>
                  <a:srgbClr val="FF0000"/>
                </a:solidFill>
              </a:rPr>
              <a:t>unrealistic</a:t>
            </a:r>
            <a:r>
              <a:rPr lang="pt-PT" dirty="0">
                <a:solidFill>
                  <a:srgbClr val="FF0000"/>
                </a:solidFill>
              </a:rPr>
              <a:t> for inland 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E23B5-E687-4F9D-96CC-DFC3E4D1D1CA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6322695" y="1932305"/>
            <a:ext cx="5932380" cy="299339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07D1CC-1C31-4F12-853E-AF6BD5EAC851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194945" y="1685290"/>
            <a:ext cx="5401310" cy="3700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17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4092AC0-CFD8-480C-BDFC-670E0410F1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200171"/>
                  </p:ext>
                </p:extLst>
              </p:nvPr>
            </p:nvGraphicFramePr>
            <p:xfrm>
              <a:off x="182085" y="1437675"/>
              <a:ext cx="11827837" cy="3982649"/>
            </p:xfrm>
            <a:graphic>
              <a:graphicData uri="http://schemas.openxmlformats.org/drawingml/2006/table">
                <a:tbl>
                  <a:tblPr/>
                  <a:tblGrid>
                    <a:gridCol w="1254829">
                      <a:extLst>
                        <a:ext uri="{9D8B030D-6E8A-4147-A177-3AD203B41FA5}">
                          <a16:colId xmlns:a16="http://schemas.microsoft.com/office/drawing/2014/main" val="4070135103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744130756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2400784998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746877040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927656970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613024256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497294792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6194653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829093878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1519776460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28394509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596156313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1905111251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346150778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696826041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2070119934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1964108825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85195559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2117361072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276546517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497460509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55549362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923020539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592999763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2292167689"/>
                        </a:ext>
                      </a:extLst>
                    </a:gridCol>
                  </a:tblGrid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en-US" sz="105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MLSTS - Insitu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55A1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ERA5L-Insitu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54823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MLSTS-ERA5L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2F559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9995674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05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Clear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4B18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Cloudy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BE5D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Clear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A9D18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Cloudy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E2F0D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Clear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DC3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Cloudy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EEBF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5614311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Station code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4B18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oMath>
                          </a14:m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4B18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4B18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4B18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BE5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oMath>
                          </a14:m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BE5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BE5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BE5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oMath>
                          </a14:m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oMath>
                          </a14:m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DC3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oMath>
                          </a14:m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DC3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DC3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DC3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E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t-PT" sz="105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oMath>
                          </a14:m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E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E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EEBF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767515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Bare</a:t>
                          </a:r>
                          <a:endParaRPr lang="pt-PT" sz="12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25650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3504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14019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2788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12065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1172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8173636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Crops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61200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70605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26721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49293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3.9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24260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2.8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35683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713526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Deciduous Forest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32133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52308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13449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34746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11099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26064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29363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Evergreen Forest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2.9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53423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2.8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84618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21981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57494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17681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43095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6126578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Grasslands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16547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21393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7704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14626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7957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10499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1654990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Mixed Vegetation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11128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2.9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19180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4381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12865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3429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0.9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8900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8853963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Inland Water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854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-2.1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2713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513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2750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-1.9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1334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-3.3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5.9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4862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2873300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6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Overall Total</a:t>
                          </a:r>
                          <a:endParaRPr lang="pt-PT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-0.2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1.4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2.8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200935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2.8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254321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2.1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3.3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88768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174562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-0.2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2.1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3.5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77825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-0.2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1.2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2.4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130275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90655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4092AC0-CFD8-480C-BDFC-670E0410F1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200171"/>
                  </p:ext>
                </p:extLst>
              </p:nvPr>
            </p:nvGraphicFramePr>
            <p:xfrm>
              <a:off x="182085" y="1437675"/>
              <a:ext cx="11827837" cy="3982649"/>
            </p:xfrm>
            <a:graphic>
              <a:graphicData uri="http://schemas.openxmlformats.org/drawingml/2006/table">
                <a:tbl>
                  <a:tblPr/>
                  <a:tblGrid>
                    <a:gridCol w="1254829">
                      <a:extLst>
                        <a:ext uri="{9D8B030D-6E8A-4147-A177-3AD203B41FA5}">
                          <a16:colId xmlns:a16="http://schemas.microsoft.com/office/drawing/2014/main" val="4070135103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744130756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2400784998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746877040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927656970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613024256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497294792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6194653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829093878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1519776460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28394509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596156313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1905111251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346150778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696826041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2070119934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1964108825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85195559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2117361072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276546517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497460509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55549362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923020539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3592999763"/>
                        </a:ext>
                      </a:extLst>
                    </a:gridCol>
                    <a:gridCol w="440542">
                      <a:extLst>
                        <a:ext uri="{9D8B030D-6E8A-4147-A177-3AD203B41FA5}">
                          <a16:colId xmlns:a16="http://schemas.microsoft.com/office/drawing/2014/main" val="2292167689"/>
                        </a:ext>
                      </a:extLst>
                    </a:gridCol>
                  </a:tblGrid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en-US" sz="105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MLSTS - Insitu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55A1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ERA5L-Insitu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54823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MLSTS-ERA5L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2F559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9995674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05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Clear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4B18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Cloudy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BE5D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Clear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A9D18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Cloudy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E2F0D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Clear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DC3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Cloudy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EEBF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5614311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Station code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286111" t="-198333" r="-2312500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380822" t="-198333" r="-2180822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4B18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4B18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678082" t="-198333" r="-1883562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788889" t="-198333" r="-1809722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BE5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BE5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1090278" t="-198333" r="-1508333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1190278" t="-198333" r="-1408333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1491667" t="-198333" r="-1106944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1569863" t="-198333" r="-991781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1867123" t="-198333" r="-694521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1994444" t="-198333" r="-604167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DC3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9DC3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2295833" t="-198333" r="-302778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2395833" t="-198333" r="-202778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 i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RMSD </a:t>
                          </a: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(K)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E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pt-PT" sz="105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EEBF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767515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Bare</a:t>
                          </a:r>
                          <a:endParaRPr lang="pt-PT" sz="12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25650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3504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14019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2788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12065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1172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8173636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Crops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61200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70605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26721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49293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3.9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24260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2.8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35683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713526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Deciduous Forest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32133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52308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13449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34746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11099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26064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29363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Evergreen Forest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2.9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53423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2.8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84618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21981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57494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17681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43095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6126578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Grasslands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16547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21393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7704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14626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7957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10499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1654990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Mixed Vegetation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11128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2.9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19180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4381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12865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3429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0.9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8900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8853963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Inland Water</a:t>
                          </a: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1.7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854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-2.1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3.4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5.5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2713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0.6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2.1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3.0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513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-1.4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3.2</a:t>
                          </a:r>
                          <a:endParaRPr lang="pt-PT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2750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-1.9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1334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-3.3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3.6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5.9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4862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2873300"/>
                      </a:ext>
                    </a:extLst>
                  </a:tr>
                  <a:tr h="36205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pt-PT" sz="16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Overall Total</a:t>
                          </a:r>
                          <a:endParaRPr lang="pt-PT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-0.2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1.4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2.8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200935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2.8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254321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2.1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3.3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88768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0.3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1.3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174562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-0.2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2.1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3.5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77825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-0.2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1.2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2.4</a:t>
                          </a:r>
                          <a:endParaRPr lang="pt-PT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130275</a:t>
                          </a:r>
                          <a:endParaRPr lang="pt-PT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10" marR="3810" marT="1905" marB="1905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DDD9C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90655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8E256D-D129-4CF6-AD8E-495C19E3F45D}"/>
              </a:ext>
            </a:extLst>
          </p:cNvPr>
          <p:cNvSpPr txBox="1"/>
          <p:nvPr/>
        </p:nvSpPr>
        <p:spPr>
          <a:xfrm>
            <a:off x="838199" y="194554"/>
            <a:ext cx="67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Validation – Summary 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90999-733B-4D1A-88BB-74EA2CCB2AF1}"/>
              </a:ext>
            </a:extLst>
          </p:cNvPr>
          <p:cNvSpPr txBox="1"/>
          <p:nvPr/>
        </p:nvSpPr>
        <p:spPr>
          <a:xfrm>
            <a:off x="2123440" y="6099572"/>
            <a:ext cx="23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~Similar performance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A989AC1-D544-4370-B730-274D468A663E}"/>
              </a:ext>
            </a:extLst>
          </p:cNvPr>
          <p:cNvCxnSpPr/>
          <p:nvPr/>
        </p:nvCxnSpPr>
        <p:spPr>
          <a:xfrm flipH="1" flipV="1">
            <a:off x="2362200" y="5516108"/>
            <a:ext cx="660400" cy="540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7EE5FD-119E-46A9-90FA-F3909D3E53C4}"/>
              </a:ext>
            </a:extLst>
          </p:cNvPr>
          <p:cNvCxnSpPr>
            <a:cxnSpLocks/>
          </p:cNvCxnSpPr>
          <p:nvPr/>
        </p:nvCxnSpPr>
        <p:spPr>
          <a:xfrm flipV="1">
            <a:off x="3540760" y="5489815"/>
            <a:ext cx="421640" cy="592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6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54E2C-7E72-40D6-8660-8E5F10328F5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74650" y="2942393"/>
            <a:ext cx="5400040" cy="3356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752C1-B5B7-457F-940F-244C8ADF730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317945" y="2942393"/>
            <a:ext cx="5399405" cy="3356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163779-8972-4D29-A078-F27D577094A8}"/>
              </a:ext>
            </a:extLst>
          </p:cNvPr>
          <p:cNvSpPr txBox="1"/>
          <p:nvPr/>
        </p:nvSpPr>
        <p:spPr>
          <a:xfrm>
            <a:off x="8503920" y="2646143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July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5C86-10BE-4B97-B4CB-881FA96FF13B}"/>
              </a:ext>
            </a:extLst>
          </p:cNvPr>
          <p:cNvSpPr txBox="1"/>
          <p:nvPr/>
        </p:nvSpPr>
        <p:spPr>
          <a:xfrm>
            <a:off x="2545080" y="2622081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Feb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AB0AA-5537-4DB2-938B-DA392A61E670}"/>
              </a:ext>
            </a:extLst>
          </p:cNvPr>
          <p:cNvSpPr txBox="1"/>
          <p:nvPr/>
        </p:nvSpPr>
        <p:spPr>
          <a:xfrm>
            <a:off x="838199" y="194554"/>
            <a:ext cx="67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Comparison to ERA5-Land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DF63734-745C-46BC-B876-0696C505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" y="954033"/>
            <a:ext cx="11711944" cy="4351338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1800" dirty="0"/>
              <a:t>Comparison to independent LST dataset: ERA5-Land (res: ~9 km, data every 1h). Forced by data downscaled from ERA5 (</a:t>
            </a:r>
            <a:r>
              <a:rPr lang="en-GB" sz="1800" dirty="0"/>
              <a:t>41r2)</a:t>
            </a:r>
            <a:r>
              <a:rPr lang="en-US" sz="1800" dirty="0"/>
              <a:t>; more advanced H-TESSEL model cycle (</a:t>
            </a:r>
            <a:r>
              <a:rPr lang="en-GB" sz="1800" dirty="0"/>
              <a:t>45r1)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For each 3-hourly MLST-AS timeslot (i.e. 0 UTC, 3 UTC, …), data are re-projected to the ERA5-Land regular Plate </a:t>
            </a:r>
            <a:r>
              <a:rPr lang="en-US" sz="1800" dirty="0" err="1"/>
              <a:t>Carrée</a:t>
            </a:r>
            <a:r>
              <a:rPr lang="en-US" sz="1800" dirty="0"/>
              <a:t> projection, with 0.1◦ spatial resolution, by averaging all valid data points within each grid-cell.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Monthly averages of both datasets are then compared every 3h, for February and July. 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37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3B092433-9E40-4C66-B163-19F199BE255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65622882"/>
                  </p:ext>
                </p:extLst>
              </p:nvPr>
            </p:nvGraphicFramePr>
            <p:xfrm>
              <a:off x="6738718" y="755687"/>
              <a:ext cx="4987629" cy="211246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662356">
                      <a:extLst>
                        <a:ext uri="{9D8B030D-6E8A-4147-A177-3AD203B41FA5}">
                          <a16:colId xmlns:a16="http://schemas.microsoft.com/office/drawing/2014/main" val="1120288653"/>
                        </a:ext>
                      </a:extLst>
                    </a:gridCol>
                    <a:gridCol w="480325">
                      <a:extLst>
                        <a:ext uri="{9D8B030D-6E8A-4147-A177-3AD203B41FA5}">
                          <a16:colId xmlns:a16="http://schemas.microsoft.com/office/drawing/2014/main" val="1719604585"/>
                        </a:ext>
                      </a:extLst>
                    </a:gridCol>
                    <a:gridCol w="480325">
                      <a:extLst>
                        <a:ext uri="{9D8B030D-6E8A-4147-A177-3AD203B41FA5}">
                          <a16:colId xmlns:a16="http://schemas.microsoft.com/office/drawing/2014/main" val="4283495017"/>
                        </a:ext>
                      </a:extLst>
                    </a:gridCol>
                    <a:gridCol w="480912">
                      <a:extLst>
                        <a:ext uri="{9D8B030D-6E8A-4147-A177-3AD203B41FA5}">
                          <a16:colId xmlns:a16="http://schemas.microsoft.com/office/drawing/2014/main" val="1573275601"/>
                        </a:ext>
                      </a:extLst>
                    </a:gridCol>
                    <a:gridCol w="480325">
                      <a:extLst>
                        <a:ext uri="{9D8B030D-6E8A-4147-A177-3AD203B41FA5}">
                          <a16:colId xmlns:a16="http://schemas.microsoft.com/office/drawing/2014/main" val="664902645"/>
                        </a:ext>
                      </a:extLst>
                    </a:gridCol>
                    <a:gridCol w="480912">
                      <a:extLst>
                        <a:ext uri="{9D8B030D-6E8A-4147-A177-3AD203B41FA5}">
                          <a16:colId xmlns:a16="http://schemas.microsoft.com/office/drawing/2014/main" val="1594224875"/>
                        </a:ext>
                      </a:extLst>
                    </a:gridCol>
                    <a:gridCol w="480325">
                      <a:extLst>
                        <a:ext uri="{9D8B030D-6E8A-4147-A177-3AD203B41FA5}">
                          <a16:colId xmlns:a16="http://schemas.microsoft.com/office/drawing/2014/main" val="1777257406"/>
                        </a:ext>
                      </a:extLst>
                    </a:gridCol>
                    <a:gridCol w="480912">
                      <a:extLst>
                        <a:ext uri="{9D8B030D-6E8A-4147-A177-3AD203B41FA5}">
                          <a16:colId xmlns:a16="http://schemas.microsoft.com/office/drawing/2014/main" val="1604528519"/>
                        </a:ext>
                      </a:extLst>
                    </a:gridCol>
                    <a:gridCol w="480325">
                      <a:extLst>
                        <a:ext uri="{9D8B030D-6E8A-4147-A177-3AD203B41FA5}">
                          <a16:colId xmlns:a16="http://schemas.microsoft.com/office/drawing/2014/main" val="1633054051"/>
                        </a:ext>
                      </a:extLst>
                    </a:gridCol>
                    <a:gridCol w="480912">
                      <a:extLst>
                        <a:ext uri="{9D8B030D-6E8A-4147-A177-3AD203B41FA5}">
                          <a16:colId xmlns:a16="http://schemas.microsoft.com/office/drawing/2014/main" val="3641623204"/>
                        </a:ext>
                      </a:extLst>
                    </a:gridCol>
                  </a:tblGrid>
                  <a:tr h="59354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 </a:t>
                          </a:r>
                          <a:endParaRPr lang="pt-PT" sz="9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MLSTS – in situ</a:t>
                          </a:r>
                          <a:endParaRPr lang="pt-PT" sz="11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ERA5-Land – in situ</a:t>
                          </a:r>
                          <a:endParaRPr lang="pt-PT" sz="11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MLSTS – ERA5-Land</a:t>
                          </a:r>
                          <a:endParaRPr lang="pt-PT" sz="11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759276"/>
                      </a:ext>
                    </a:extLst>
                  </a:tr>
                  <a:tr h="33183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pt-PT" sz="9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All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Clear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Cloudy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All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Clear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Cloudy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All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Clear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Cloudy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extLst>
                      <a:ext uri="{0D108BD9-81ED-4DB2-BD59-A6C34878D82A}">
                        <a16:rowId xmlns:a16="http://schemas.microsoft.com/office/drawing/2014/main" val="3695683931"/>
                      </a:ext>
                    </a:extLst>
                  </a:tr>
                  <a:tr h="395695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05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1050" dirty="0">
                              <a:effectLst/>
                            </a:rPr>
                            <a:t> (K)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0.0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-0.2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0.2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0.2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0.1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0.3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-0.2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-0.2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-0.2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extLst>
                      <a:ext uri="{0D108BD9-81ED-4DB2-BD59-A6C34878D82A}">
                        <a16:rowId xmlns:a16="http://schemas.microsoft.com/office/drawing/2014/main" val="3500681440"/>
                      </a:ext>
                    </a:extLst>
                  </a:tr>
                  <a:tr h="395695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050">
                                  <a:effectLst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oMath>
                          </a14:m>
                          <a:r>
                            <a:rPr lang="en-US" sz="1050">
                              <a:effectLst/>
                            </a:rPr>
                            <a:t> (K)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1.5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1.4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1.5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1.6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2.1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1.3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1.7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2.1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1.2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extLst>
                      <a:ext uri="{0D108BD9-81ED-4DB2-BD59-A6C34878D82A}">
                        <a16:rowId xmlns:a16="http://schemas.microsoft.com/office/drawing/2014/main" val="3745758945"/>
                      </a:ext>
                    </a:extLst>
                  </a:tr>
                  <a:tr h="395695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RMSD (K)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2.9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2.8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2.8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2.9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3.3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2.6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3.1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3.5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2.4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extLst>
                      <a:ext uri="{0D108BD9-81ED-4DB2-BD59-A6C34878D82A}">
                        <a16:rowId xmlns:a16="http://schemas.microsoft.com/office/drawing/2014/main" val="1335162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3B092433-9E40-4C66-B163-19F199BE255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65622882"/>
                  </p:ext>
                </p:extLst>
              </p:nvPr>
            </p:nvGraphicFramePr>
            <p:xfrm>
              <a:off x="6738718" y="755687"/>
              <a:ext cx="4987629" cy="2112464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662356">
                      <a:extLst>
                        <a:ext uri="{9D8B030D-6E8A-4147-A177-3AD203B41FA5}">
                          <a16:colId xmlns:a16="http://schemas.microsoft.com/office/drawing/2014/main" val="1120288653"/>
                        </a:ext>
                      </a:extLst>
                    </a:gridCol>
                    <a:gridCol w="480325">
                      <a:extLst>
                        <a:ext uri="{9D8B030D-6E8A-4147-A177-3AD203B41FA5}">
                          <a16:colId xmlns:a16="http://schemas.microsoft.com/office/drawing/2014/main" val="1719604585"/>
                        </a:ext>
                      </a:extLst>
                    </a:gridCol>
                    <a:gridCol w="480325">
                      <a:extLst>
                        <a:ext uri="{9D8B030D-6E8A-4147-A177-3AD203B41FA5}">
                          <a16:colId xmlns:a16="http://schemas.microsoft.com/office/drawing/2014/main" val="4283495017"/>
                        </a:ext>
                      </a:extLst>
                    </a:gridCol>
                    <a:gridCol w="480912">
                      <a:extLst>
                        <a:ext uri="{9D8B030D-6E8A-4147-A177-3AD203B41FA5}">
                          <a16:colId xmlns:a16="http://schemas.microsoft.com/office/drawing/2014/main" val="1573275601"/>
                        </a:ext>
                      </a:extLst>
                    </a:gridCol>
                    <a:gridCol w="480325">
                      <a:extLst>
                        <a:ext uri="{9D8B030D-6E8A-4147-A177-3AD203B41FA5}">
                          <a16:colId xmlns:a16="http://schemas.microsoft.com/office/drawing/2014/main" val="664902645"/>
                        </a:ext>
                      </a:extLst>
                    </a:gridCol>
                    <a:gridCol w="480912">
                      <a:extLst>
                        <a:ext uri="{9D8B030D-6E8A-4147-A177-3AD203B41FA5}">
                          <a16:colId xmlns:a16="http://schemas.microsoft.com/office/drawing/2014/main" val="1594224875"/>
                        </a:ext>
                      </a:extLst>
                    </a:gridCol>
                    <a:gridCol w="480325">
                      <a:extLst>
                        <a:ext uri="{9D8B030D-6E8A-4147-A177-3AD203B41FA5}">
                          <a16:colId xmlns:a16="http://schemas.microsoft.com/office/drawing/2014/main" val="1777257406"/>
                        </a:ext>
                      </a:extLst>
                    </a:gridCol>
                    <a:gridCol w="480912">
                      <a:extLst>
                        <a:ext uri="{9D8B030D-6E8A-4147-A177-3AD203B41FA5}">
                          <a16:colId xmlns:a16="http://schemas.microsoft.com/office/drawing/2014/main" val="1604528519"/>
                        </a:ext>
                      </a:extLst>
                    </a:gridCol>
                    <a:gridCol w="480325">
                      <a:extLst>
                        <a:ext uri="{9D8B030D-6E8A-4147-A177-3AD203B41FA5}">
                          <a16:colId xmlns:a16="http://schemas.microsoft.com/office/drawing/2014/main" val="1633054051"/>
                        </a:ext>
                      </a:extLst>
                    </a:gridCol>
                    <a:gridCol w="480912">
                      <a:extLst>
                        <a:ext uri="{9D8B030D-6E8A-4147-A177-3AD203B41FA5}">
                          <a16:colId xmlns:a16="http://schemas.microsoft.com/office/drawing/2014/main" val="3641623204"/>
                        </a:ext>
                      </a:extLst>
                    </a:gridCol>
                  </a:tblGrid>
                  <a:tr h="59354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 </a:t>
                          </a:r>
                          <a:endParaRPr lang="pt-PT" sz="9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MLSTS – in situ</a:t>
                          </a:r>
                          <a:endParaRPr lang="pt-PT" sz="11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ERA5-Land – in situ</a:t>
                          </a:r>
                          <a:endParaRPr lang="pt-PT" sz="11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MLSTS – ERA5-Land</a:t>
                          </a:r>
                          <a:endParaRPr lang="pt-PT" sz="11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759276"/>
                      </a:ext>
                    </a:extLst>
                  </a:tr>
                  <a:tr h="33183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pt-PT" sz="9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All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Clear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Cloudy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All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Clear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Cloudy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All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Clear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Cloudy</a:t>
                          </a:r>
                          <a:endParaRPr lang="pt-PT" sz="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extLst>
                      <a:ext uri="{0D108BD9-81ED-4DB2-BD59-A6C34878D82A}">
                        <a16:rowId xmlns:a16="http://schemas.microsoft.com/office/drawing/2014/main" val="3695683931"/>
                      </a:ext>
                    </a:extLst>
                  </a:tr>
                  <a:tr h="395695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6852" marR="66852" marT="0" marB="0" anchor="ctr">
                        <a:blipFill>
                          <a:blip r:embed="rId2"/>
                          <a:stretch>
                            <a:fillRect l="-917" t="-231818" r="-65321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0.0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-0.2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0.2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0.2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0.1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0.3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-0.2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-0.2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-0.2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extLst>
                      <a:ext uri="{0D108BD9-81ED-4DB2-BD59-A6C34878D82A}">
                        <a16:rowId xmlns:a16="http://schemas.microsoft.com/office/drawing/2014/main" val="3500681440"/>
                      </a:ext>
                    </a:extLst>
                  </a:tr>
                  <a:tr h="395695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6852" marR="66852" marT="0" marB="0" anchor="ctr">
                        <a:blipFill>
                          <a:blip r:embed="rId2"/>
                          <a:stretch>
                            <a:fillRect l="-917" t="-336923" r="-653211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1.5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1.4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1.5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1.6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2.1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1.3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1.7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2.1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1.2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extLst>
                      <a:ext uri="{0D108BD9-81ED-4DB2-BD59-A6C34878D82A}">
                        <a16:rowId xmlns:a16="http://schemas.microsoft.com/office/drawing/2014/main" val="3745758945"/>
                      </a:ext>
                    </a:extLst>
                  </a:tr>
                  <a:tr h="395695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RMSD (K)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2.9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2.8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</a:rPr>
                            <a:t>2.8</a:t>
                          </a:r>
                          <a:endParaRPr lang="pt-PT" sz="1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2.9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3.3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2.6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3.1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3.5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</a:rPr>
                            <a:t>2.4</a:t>
                          </a:r>
                          <a:endParaRPr lang="pt-PT" sz="10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852" marR="66852" marT="0" marB="0" anchor="ctr"/>
                    </a:tc>
                    <a:extLst>
                      <a:ext uri="{0D108BD9-81ED-4DB2-BD59-A6C34878D82A}">
                        <a16:rowId xmlns:a16="http://schemas.microsoft.com/office/drawing/2014/main" val="1335162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CF399D0-6126-4DD1-9F5E-B26E246DFE1B}"/>
              </a:ext>
            </a:extLst>
          </p:cNvPr>
          <p:cNvSpPr txBox="1"/>
          <p:nvPr/>
        </p:nvSpPr>
        <p:spPr>
          <a:xfrm>
            <a:off x="838199" y="194554"/>
            <a:ext cx="67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Concluding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C514796-9416-4A68-8256-9B9D896CF0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1387941"/>
                  </p:ext>
                </p:extLst>
              </p:nvPr>
            </p:nvGraphicFramePr>
            <p:xfrm>
              <a:off x="6585393" y="3023822"/>
              <a:ext cx="5259705" cy="1155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1680">
                      <a:extLst>
                        <a:ext uri="{9D8B030D-6E8A-4147-A177-3AD203B41FA5}">
                          <a16:colId xmlns:a16="http://schemas.microsoft.com/office/drawing/2014/main" val="447819492"/>
                        </a:ext>
                      </a:extLst>
                    </a:gridCol>
                    <a:gridCol w="523875">
                      <a:extLst>
                        <a:ext uri="{9D8B030D-6E8A-4147-A177-3AD203B41FA5}">
                          <a16:colId xmlns:a16="http://schemas.microsoft.com/office/drawing/2014/main" val="202659913"/>
                        </a:ext>
                      </a:extLst>
                    </a:gridCol>
                    <a:gridCol w="686435">
                      <a:extLst>
                        <a:ext uri="{9D8B030D-6E8A-4147-A177-3AD203B41FA5}">
                          <a16:colId xmlns:a16="http://schemas.microsoft.com/office/drawing/2014/main" val="1500922667"/>
                        </a:ext>
                      </a:extLst>
                    </a:gridCol>
                    <a:gridCol w="686435">
                      <a:extLst>
                        <a:ext uri="{9D8B030D-6E8A-4147-A177-3AD203B41FA5}">
                          <a16:colId xmlns:a16="http://schemas.microsoft.com/office/drawing/2014/main" val="2648833512"/>
                        </a:ext>
                      </a:extLst>
                    </a:gridCol>
                    <a:gridCol w="686435">
                      <a:extLst>
                        <a:ext uri="{9D8B030D-6E8A-4147-A177-3AD203B41FA5}">
                          <a16:colId xmlns:a16="http://schemas.microsoft.com/office/drawing/2014/main" val="74116746"/>
                        </a:ext>
                      </a:extLst>
                    </a:gridCol>
                    <a:gridCol w="686435">
                      <a:extLst>
                        <a:ext uri="{9D8B030D-6E8A-4147-A177-3AD203B41FA5}">
                          <a16:colId xmlns:a16="http://schemas.microsoft.com/office/drawing/2014/main" val="2695119623"/>
                        </a:ext>
                      </a:extLst>
                    </a:gridCol>
                    <a:gridCol w="686435">
                      <a:extLst>
                        <a:ext uri="{9D8B030D-6E8A-4147-A177-3AD203B41FA5}">
                          <a16:colId xmlns:a16="http://schemas.microsoft.com/office/drawing/2014/main" val="3225274530"/>
                        </a:ext>
                      </a:extLst>
                    </a:gridCol>
                    <a:gridCol w="561975">
                      <a:extLst>
                        <a:ext uri="{9D8B030D-6E8A-4147-A177-3AD203B41FA5}">
                          <a16:colId xmlns:a16="http://schemas.microsoft.com/office/drawing/2014/main" val="393247365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Station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Accuracy </a:t>
                          </a:r>
                          <a:br>
                            <a:rPr lang="en-US" sz="1100" dirty="0">
                              <a:effectLst/>
                            </a:rPr>
                          </a:br>
                          <a:r>
                            <a:rPr lang="en-US" sz="11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, K)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Precision </a:t>
                          </a:r>
                          <a:br>
                            <a:rPr lang="en-US" sz="1100">
                              <a:effectLst/>
                            </a:rPr>
                          </a:b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, K)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RMSD </a:t>
                          </a:r>
                          <a:endParaRPr lang="pt-PT" sz="1100">
                            <a:effectLst/>
                          </a:endParaRPr>
                        </a:p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(K)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# points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802784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MSG/SEVIRI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AMSR-E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MSG/SEVIRI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AMSR-E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MSG/SEVIRI 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AMSR-E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794802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Evora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1.5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1.1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1.6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2.3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3.3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3.5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429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38136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Kalahari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−0.4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0.9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2.4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2.8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3.7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4.5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449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844210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Gobabeb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0.2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−4.4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1.0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1.8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2.1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5.1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325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387986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C514796-9416-4A68-8256-9B9D896CF0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1387941"/>
                  </p:ext>
                </p:extLst>
              </p:nvPr>
            </p:nvGraphicFramePr>
            <p:xfrm>
              <a:off x="6585393" y="3023822"/>
              <a:ext cx="5259705" cy="1155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1680">
                      <a:extLst>
                        <a:ext uri="{9D8B030D-6E8A-4147-A177-3AD203B41FA5}">
                          <a16:colId xmlns:a16="http://schemas.microsoft.com/office/drawing/2014/main" val="447819492"/>
                        </a:ext>
                      </a:extLst>
                    </a:gridCol>
                    <a:gridCol w="523875">
                      <a:extLst>
                        <a:ext uri="{9D8B030D-6E8A-4147-A177-3AD203B41FA5}">
                          <a16:colId xmlns:a16="http://schemas.microsoft.com/office/drawing/2014/main" val="202659913"/>
                        </a:ext>
                      </a:extLst>
                    </a:gridCol>
                    <a:gridCol w="686435">
                      <a:extLst>
                        <a:ext uri="{9D8B030D-6E8A-4147-A177-3AD203B41FA5}">
                          <a16:colId xmlns:a16="http://schemas.microsoft.com/office/drawing/2014/main" val="1500922667"/>
                        </a:ext>
                      </a:extLst>
                    </a:gridCol>
                    <a:gridCol w="686435">
                      <a:extLst>
                        <a:ext uri="{9D8B030D-6E8A-4147-A177-3AD203B41FA5}">
                          <a16:colId xmlns:a16="http://schemas.microsoft.com/office/drawing/2014/main" val="2648833512"/>
                        </a:ext>
                      </a:extLst>
                    </a:gridCol>
                    <a:gridCol w="686435">
                      <a:extLst>
                        <a:ext uri="{9D8B030D-6E8A-4147-A177-3AD203B41FA5}">
                          <a16:colId xmlns:a16="http://schemas.microsoft.com/office/drawing/2014/main" val="74116746"/>
                        </a:ext>
                      </a:extLst>
                    </a:gridCol>
                    <a:gridCol w="686435">
                      <a:extLst>
                        <a:ext uri="{9D8B030D-6E8A-4147-A177-3AD203B41FA5}">
                          <a16:colId xmlns:a16="http://schemas.microsoft.com/office/drawing/2014/main" val="2695119623"/>
                        </a:ext>
                      </a:extLst>
                    </a:gridCol>
                    <a:gridCol w="686435">
                      <a:extLst>
                        <a:ext uri="{9D8B030D-6E8A-4147-A177-3AD203B41FA5}">
                          <a16:colId xmlns:a16="http://schemas.microsoft.com/office/drawing/2014/main" val="3225274530"/>
                        </a:ext>
                      </a:extLst>
                    </a:gridCol>
                    <a:gridCol w="561975">
                      <a:extLst>
                        <a:ext uri="{9D8B030D-6E8A-4147-A177-3AD203B41FA5}">
                          <a16:colId xmlns:a16="http://schemas.microsoft.com/office/drawing/2014/main" val="3932473656"/>
                        </a:ext>
                      </a:extLst>
                    </a:gridCol>
                  </a:tblGrid>
                  <a:tr h="330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Station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1809" t="-14815" r="-274874" b="-277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43111" t="-14815" r="-143111" b="-277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RMSD </a:t>
                          </a:r>
                          <a:endParaRPr lang="pt-PT" sz="1100">
                            <a:effectLst/>
                          </a:endParaRPr>
                        </a:p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(K)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# points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80278408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MSG/SEVIRI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AMSR-E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MSG/SEVIRI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AMSR-E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MSG/SEVIRI 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AMSR-E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79480206"/>
                      </a:ext>
                    </a:extLst>
                  </a:tr>
                  <a:tr h="1651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Evora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1.5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1.1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1.6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2.3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3.3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3.5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429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3813644"/>
                      </a:ext>
                    </a:extLst>
                  </a:tr>
                  <a:tr h="1651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Kalahari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−0.4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0.9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2.4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2.8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3.7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4.5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449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84421080"/>
                      </a:ext>
                    </a:extLst>
                  </a:tr>
                  <a:tr h="1651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Gobabeb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0.2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−4.4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1.0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1.8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2.1</a:t>
                          </a:r>
                          <a:endParaRPr lang="pt-PT" sz="110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5.1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325</a:t>
                          </a:r>
                          <a:endParaRPr lang="pt-P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387986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95EAE48-1262-4849-8690-7581553A204D}"/>
              </a:ext>
            </a:extLst>
          </p:cNvPr>
          <p:cNvSpPr txBox="1"/>
          <p:nvPr/>
        </p:nvSpPr>
        <p:spPr>
          <a:xfrm>
            <a:off x="9455265" y="4150527"/>
            <a:ext cx="273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From Martins et al, 2019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F916C94-1ED8-4C4F-981D-D96401F63EF0}"/>
              </a:ext>
            </a:extLst>
          </p:cNvPr>
          <p:cNvSpPr txBox="1">
            <a:spLocks/>
          </p:cNvSpPr>
          <p:nvPr/>
        </p:nvSpPr>
        <p:spPr>
          <a:xfrm>
            <a:off x="-80245" y="942157"/>
            <a:ext cx="6324142" cy="6099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1800" dirty="0"/>
              <a:t>Careful selection of SEVIRI pixels used for validation, taking into account in situ measurements representativeness at the pixel level (may still be improved?)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In situ emissivity estimated using ASTER and Landsat high resolution measurements (</a:t>
            </a:r>
            <a:r>
              <a:rPr lang="en-US" sz="1800" dirty="0" err="1"/>
              <a:t>Ermida</a:t>
            </a:r>
            <a:r>
              <a:rPr lang="en-US" sz="1800" dirty="0"/>
              <a:t> et al, 2020)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ERA5-Land chosen as independent all-sky LST product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Problems found</a:t>
            </a:r>
          </a:p>
          <a:p>
            <a:pPr lvl="2">
              <a:spcAft>
                <a:spcPts val="600"/>
              </a:spcAft>
            </a:pPr>
            <a:r>
              <a:rPr lang="en-US" sz="1600" b="1" dirty="0"/>
              <a:t>Diurnal cycle </a:t>
            </a:r>
            <a:r>
              <a:rPr lang="en-US" sz="1600" dirty="0"/>
              <a:t>differences between satellite and in situ</a:t>
            </a:r>
          </a:p>
          <a:p>
            <a:pPr lvl="2">
              <a:spcAft>
                <a:spcPts val="600"/>
              </a:spcAft>
            </a:pPr>
            <a:r>
              <a:rPr lang="en-US" sz="1600" b="1" dirty="0"/>
              <a:t>Lake water temperature </a:t>
            </a:r>
            <a:r>
              <a:rPr lang="en-US" sz="1600" dirty="0"/>
              <a:t>is not well represented</a:t>
            </a:r>
          </a:p>
          <a:p>
            <a:pPr lvl="2">
              <a:spcAft>
                <a:spcPts val="600"/>
              </a:spcAft>
            </a:pPr>
            <a:r>
              <a:rPr lang="en-US" sz="1600" b="1" dirty="0"/>
              <a:t>Temporal inconsistencies </a:t>
            </a:r>
            <a:r>
              <a:rPr lang="en-US" sz="1600" dirty="0"/>
              <a:t>between clear and cloudy cases in the time series</a:t>
            </a:r>
          </a:p>
          <a:p>
            <a:pPr lvl="2">
              <a:spcAft>
                <a:spcPts val="600"/>
              </a:spcAft>
            </a:pPr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station GBB (bare)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shows that daily maximum temperature is overestimated by MLST-AS by about 5 K for cloudy situations, </a:t>
            </a:r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 failing the target accuracy for cloudy situations </a:t>
            </a:r>
            <a:endParaRPr lang="en-US" sz="1600" b="1" dirty="0"/>
          </a:p>
          <a:p>
            <a:pPr lvl="1">
              <a:spcAft>
                <a:spcPts val="600"/>
              </a:spcAft>
            </a:pPr>
            <a:r>
              <a:rPr lang="en-US" sz="1800" dirty="0"/>
              <a:t>In general, the LST-005 product </a:t>
            </a:r>
            <a:r>
              <a:rPr lang="en-US" sz="1800" b="1" dirty="0"/>
              <a:t>complies with requirements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27C79D-C29A-493E-8EFF-44157EEA6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81267"/>
              </p:ext>
            </p:extLst>
          </p:nvPr>
        </p:nvGraphicFramePr>
        <p:xfrm>
          <a:off x="6585393" y="5020830"/>
          <a:ext cx="5259703" cy="131254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62102">
                  <a:extLst>
                    <a:ext uri="{9D8B030D-6E8A-4147-A177-3AD203B41FA5}">
                      <a16:colId xmlns:a16="http://schemas.microsoft.com/office/drawing/2014/main" val="2432026092"/>
                    </a:ext>
                  </a:extLst>
                </a:gridCol>
                <a:gridCol w="644726">
                  <a:extLst>
                    <a:ext uri="{9D8B030D-6E8A-4147-A177-3AD203B41FA5}">
                      <a16:colId xmlns:a16="http://schemas.microsoft.com/office/drawing/2014/main" val="1813125878"/>
                    </a:ext>
                  </a:extLst>
                </a:gridCol>
                <a:gridCol w="729683">
                  <a:extLst>
                    <a:ext uri="{9D8B030D-6E8A-4147-A177-3AD203B41FA5}">
                      <a16:colId xmlns:a16="http://schemas.microsoft.com/office/drawing/2014/main" val="2604073086"/>
                    </a:ext>
                  </a:extLst>
                </a:gridCol>
                <a:gridCol w="655798">
                  <a:extLst>
                    <a:ext uri="{9D8B030D-6E8A-4147-A177-3AD203B41FA5}">
                      <a16:colId xmlns:a16="http://schemas.microsoft.com/office/drawing/2014/main" val="1689485382"/>
                    </a:ext>
                  </a:extLst>
                </a:gridCol>
                <a:gridCol w="655798">
                  <a:extLst>
                    <a:ext uri="{9D8B030D-6E8A-4147-A177-3AD203B41FA5}">
                      <a16:colId xmlns:a16="http://schemas.microsoft.com/office/drawing/2014/main" val="1372264054"/>
                    </a:ext>
                  </a:extLst>
                </a:gridCol>
                <a:gridCol w="655798">
                  <a:extLst>
                    <a:ext uri="{9D8B030D-6E8A-4147-A177-3AD203B41FA5}">
                      <a16:colId xmlns:a16="http://schemas.microsoft.com/office/drawing/2014/main" val="2231344387"/>
                    </a:ext>
                  </a:extLst>
                </a:gridCol>
                <a:gridCol w="655798">
                  <a:extLst>
                    <a:ext uri="{9D8B030D-6E8A-4147-A177-3AD203B41FA5}">
                      <a16:colId xmlns:a16="http://schemas.microsoft.com/office/drawing/2014/main" val="3527389433"/>
                    </a:ext>
                  </a:extLst>
                </a:gridCol>
              </a:tblGrid>
              <a:tr h="241935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LST Product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Coverage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Resolution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Accuracy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020065"/>
                  </a:ext>
                </a:extLst>
              </a:tr>
              <a:tr h="2413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Temporal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Spatial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Threshold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Target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Optimal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34958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MLSTS (LSA-005)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MSG Disk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30 min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MSG pixel resolution</a:t>
                      </a:r>
                      <a:endParaRPr lang="pt-PT" dirty="0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 K 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(clear-sky); 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8 K (cloudy)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 K </a:t>
                      </a:r>
                      <a:endParaRPr lang="pt-PT" sz="11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(clear-sky); </a:t>
                      </a:r>
                      <a:endParaRPr lang="pt-PT" sz="11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 K (cloudy)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 K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578754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1C4838D-4D8A-4689-8C1E-469F19998FBA}"/>
              </a:ext>
            </a:extLst>
          </p:cNvPr>
          <p:cNvSpPr txBox="1"/>
          <p:nvPr/>
        </p:nvSpPr>
        <p:spPr>
          <a:xfrm>
            <a:off x="6585393" y="4651498"/>
            <a:ext cx="273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Product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4672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beach&#10;&#10;Description automatically generated">
            <a:extLst>
              <a:ext uri="{FF2B5EF4-FFF2-40B4-BE49-F238E27FC236}">
                <a16:creationId xmlns:a16="http://schemas.microsoft.com/office/drawing/2014/main" id="{91728B96-1187-41C9-8CD2-AE99D3B73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DDA58-94A8-4CFB-9E9F-B3E6AC748D35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The end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8D44F1C-FB2C-4AA0-85EC-9EB8D5D30E78}"/>
              </a:ext>
            </a:extLst>
          </p:cNvPr>
          <p:cNvSpPr/>
          <p:nvPr/>
        </p:nvSpPr>
        <p:spPr>
          <a:xfrm>
            <a:off x="1541011" y="6426815"/>
            <a:ext cx="10559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/>
              <a:t>Characteristic early‐morning fog of the Namib Desert, on the sand dunes of the central Namib sand sea, within a UNESCO World Heritage Site</a:t>
            </a:r>
            <a:br>
              <a:rPr lang="en-US" sz="1200" dirty="0"/>
            </a:br>
            <a:r>
              <a:rPr lang="pt-PT" sz="1200" dirty="0"/>
              <a:t>Photo: Joh Henschel (taken from Mitchel et al, 2020)</a:t>
            </a:r>
            <a:endParaRPr lang="pt-PT" sz="1200"/>
          </a:p>
        </p:txBody>
      </p:sp>
    </p:spTree>
    <p:extLst>
      <p:ext uri="{BB962C8B-B14F-4D97-AF65-F5344CB8AC3E}">
        <p14:creationId xmlns:p14="http://schemas.microsoft.com/office/powerpoint/2010/main" val="24247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65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6CA48A0-2AB6-4999-A9E0-78DF5731B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056611"/>
              </p:ext>
            </p:extLst>
          </p:nvPr>
        </p:nvGraphicFramePr>
        <p:xfrm>
          <a:off x="192505" y="124791"/>
          <a:ext cx="11670632" cy="6237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093">
                  <a:extLst>
                    <a:ext uri="{9D8B030D-6E8A-4147-A177-3AD203B41FA5}">
                      <a16:colId xmlns:a16="http://schemas.microsoft.com/office/drawing/2014/main" val="4063103585"/>
                    </a:ext>
                  </a:extLst>
                </a:gridCol>
                <a:gridCol w="1830172">
                  <a:extLst>
                    <a:ext uri="{9D8B030D-6E8A-4147-A177-3AD203B41FA5}">
                      <a16:colId xmlns:a16="http://schemas.microsoft.com/office/drawing/2014/main" val="1274226121"/>
                    </a:ext>
                  </a:extLst>
                </a:gridCol>
                <a:gridCol w="1184554">
                  <a:extLst>
                    <a:ext uri="{9D8B030D-6E8A-4147-A177-3AD203B41FA5}">
                      <a16:colId xmlns:a16="http://schemas.microsoft.com/office/drawing/2014/main" val="3400079990"/>
                    </a:ext>
                  </a:extLst>
                </a:gridCol>
                <a:gridCol w="692885">
                  <a:extLst>
                    <a:ext uri="{9D8B030D-6E8A-4147-A177-3AD203B41FA5}">
                      <a16:colId xmlns:a16="http://schemas.microsoft.com/office/drawing/2014/main" val="3502713415"/>
                    </a:ext>
                  </a:extLst>
                </a:gridCol>
                <a:gridCol w="2052536">
                  <a:extLst>
                    <a:ext uri="{9D8B030D-6E8A-4147-A177-3AD203B41FA5}">
                      <a16:colId xmlns:a16="http://schemas.microsoft.com/office/drawing/2014/main" val="602567414"/>
                    </a:ext>
                  </a:extLst>
                </a:gridCol>
                <a:gridCol w="1274323">
                  <a:extLst>
                    <a:ext uri="{9D8B030D-6E8A-4147-A177-3AD203B41FA5}">
                      <a16:colId xmlns:a16="http://schemas.microsoft.com/office/drawing/2014/main" val="208587094"/>
                    </a:ext>
                  </a:extLst>
                </a:gridCol>
                <a:gridCol w="3293069">
                  <a:extLst>
                    <a:ext uri="{9D8B030D-6E8A-4147-A177-3AD203B41FA5}">
                      <a16:colId xmlns:a16="http://schemas.microsoft.com/office/drawing/2014/main" val="1554788226"/>
                    </a:ext>
                  </a:extLst>
                </a:gridCol>
              </a:tblGrid>
              <a:tr h="372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Station ID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Location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Coordinates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Altitude (m)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Climate zone (Köppen)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Landcover Group / ESA CCI code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Period / Comments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/>
                </a:tc>
                <a:extLst>
                  <a:ext uri="{0D108BD9-81ED-4DB2-BD59-A6C34878D82A}">
                    <a16:rowId xmlns:a16="http://schemas.microsoft.com/office/drawing/2014/main" val="726817720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GBB (KIT)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Gobabeb</a:t>
                      </a:r>
                      <a:r>
                        <a:rPr lang="en-GB" sz="900" dirty="0">
                          <a:effectLst/>
                        </a:rPr>
                        <a:t> Namibia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23.551 S, 15.051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406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Desert (arid), cold arid (BWk)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Bare soil (200)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Surface emissivity: 0.944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2432267694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GOB (BSRN)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Gobabeb</a:t>
                      </a:r>
                      <a:r>
                        <a:rPr lang="en-GB" sz="900" dirty="0">
                          <a:effectLst/>
                        </a:rPr>
                        <a:t> Namibia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23.561 S, 15.042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407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Desert (arid), cold arid (BWk)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Bare soil (200)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Feb 2018 – Dec 2018 Very homogeneous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706742445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BELon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Lonzee</a:t>
                      </a:r>
                      <a:r>
                        <a:rPr lang="en-GB" sz="900" dirty="0">
                          <a:effectLst/>
                        </a:rPr>
                        <a:t> Belgium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50.552 N, 4.746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167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warm summer (Cfb)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Crops (10)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Mar 2018 Moderate urban coverage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4023937799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DEGeb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Gebesee</a:t>
                      </a:r>
                      <a:r>
                        <a:rPr lang="en-GB" sz="900" dirty="0">
                          <a:effectLst/>
                        </a:rPr>
                        <a:t> Germany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51.100 N, 10.915 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158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warm summer (Cfb)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Crops (10)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Moderate urban coverage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1278419240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DEKli</a:t>
                      </a:r>
                      <a:r>
                        <a:rPr lang="en-GB" sz="900" dirty="0">
                          <a:effectLst/>
                        </a:rPr>
                        <a:t> (EFDC)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Klingenberg Germany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50.893 N, 13.522 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480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Snowy/humid winter, warm summer (Dfb)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Crops (10)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Mixed landscape; urban coverage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3695948892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ESAbr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Albuera Spain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38.702 N, 6.786 W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280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dry hot summer (Csa)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Crops (30)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2715165064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ESLM1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Majadas</a:t>
                      </a:r>
                      <a:r>
                        <a:rPr lang="en-GB" sz="900" dirty="0">
                          <a:effectLst/>
                        </a:rPr>
                        <a:t> del </a:t>
                      </a:r>
                      <a:r>
                        <a:rPr lang="en-GB" sz="900" dirty="0" err="1">
                          <a:effectLst/>
                        </a:rPr>
                        <a:t>Tietar</a:t>
                      </a:r>
                      <a:r>
                        <a:rPr lang="en-GB" sz="900" dirty="0">
                          <a:effectLst/>
                        </a:rPr>
                        <a:t> North Spain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39.942 N, 5.779 W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265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dry hot summer (Csa)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Crops (10)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Homogeneous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856308929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ESLM2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Majadas</a:t>
                      </a:r>
                      <a:r>
                        <a:rPr lang="en-GB" sz="900" dirty="0">
                          <a:effectLst/>
                        </a:rPr>
                        <a:t> del </a:t>
                      </a:r>
                      <a:r>
                        <a:rPr lang="en-GB" sz="900" dirty="0" err="1">
                          <a:effectLst/>
                        </a:rPr>
                        <a:t>Tietar</a:t>
                      </a:r>
                      <a:r>
                        <a:rPr lang="en-GB" sz="900" dirty="0">
                          <a:effectLst/>
                        </a:rPr>
                        <a:t> South Spain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39.935 N, 5.776 W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271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dry hot summer (Csa)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Crops (30)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Homogeneous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1203968596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EVO (KIT)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Evora Portugal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38.540 N, 8.003 W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225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dry hot summer (Csa)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Crops (10)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Emissivity: 0.978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2707039391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ITLsn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Lison</a:t>
                      </a:r>
                      <a:r>
                        <a:rPr lang="en-GB" sz="900" dirty="0">
                          <a:effectLst/>
                        </a:rPr>
                        <a:t> Italy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45.741 N, 12.750 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Mild temperate, warm summer (</a:t>
                      </a:r>
                      <a:r>
                        <a:rPr lang="en-GB" sz="900" dirty="0" err="1">
                          <a:effectLst/>
                        </a:rPr>
                        <a:t>Cfa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Crops (10)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2641026350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PAY (BSRN)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Payerne</a:t>
                      </a:r>
                      <a:r>
                        <a:rPr lang="en-GB" sz="900" dirty="0">
                          <a:effectLst/>
                        </a:rPr>
                        <a:t> Switzerland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46.815 N, 6.944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491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warm summer (Cfb)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Crops (10)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Moderate urban coverage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3537174536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SNNkr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Niakhar</a:t>
                      </a:r>
                      <a:r>
                        <a:rPr lang="en-GB" sz="900" dirty="0">
                          <a:effectLst/>
                        </a:rPr>
                        <a:t> Senegal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14.496 N, 16.454 W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Steppe (semi-arid), hot arid (BSh)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Crops (10)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Jul 2018 – Dec 2018 Homogeneous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4029256212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CZStn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Stitna</a:t>
                      </a:r>
                      <a:r>
                        <a:rPr lang="en-GB" sz="900" dirty="0">
                          <a:effectLst/>
                        </a:rPr>
                        <a:t> Czech Republic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49.036 N, 17.970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562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warm summer (Cfb)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Deciduous Forest (60)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Jul 2018 Moderate urban coverage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3922136541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DEAkm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Anklam</a:t>
                      </a:r>
                      <a:r>
                        <a:rPr lang="en-GB" sz="900" dirty="0">
                          <a:effectLst/>
                        </a:rPr>
                        <a:t> Germany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53.866 N, 13.683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warm summer (Cfb)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Deciduous Forest (60)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Apr 2018 – Dec 2018 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1750222284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DEHai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Hainich</a:t>
                      </a:r>
                      <a:r>
                        <a:rPr lang="en-GB" sz="900" dirty="0">
                          <a:effectLst/>
                        </a:rPr>
                        <a:t> Germany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51.079 N, 10.452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459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Mild temperate, warm summer (</a:t>
                      </a:r>
                      <a:r>
                        <a:rPr lang="en-GB" sz="900" dirty="0" err="1">
                          <a:effectLst/>
                        </a:rPr>
                        <a:t>Cfb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Deciduous Forest (60)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1994180299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DEHoH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Hohes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dirty="0" err="1">
                          <a:effectLst/>
                        </a:rPr>
                        <a:t>Holz</a:t>
                      </a:r>
                      <a:r>
                        <a:rPr lang="en-GB" sz="900" dirty="0">
                          <a:effectLst/>
                        </a:rPr>
                        <a:t> Germany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52.085 N, 11.219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211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warm summer (Cfb)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Deciduous Forest (60)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2757429876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DKSor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Soroe</a:t>
                      </a:r>
                      <a:r>
                        <a:rPr lang="en-GB" sz="900" dirty="0">
                          <a:effectLst/>
                        </a:rPr>
                        <a:t> Denmark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55.486 N, 11.645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warm summer (Cfb)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Deciduous Forest (60)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Includes a lake within SEVIRI FOV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3276499277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FRHes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Hesse France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48.674 N, 7.065 E 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311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Mild temperate, warm summer (</a:t>
                      </a:r>
                      <a:r>
                        <a:rPr lang="en-GB" sz="900" dirty="0" err="1">
                          <a:effectLst/>
                        </a:rPr>
                        <a:t>Cfb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Deciduous Forest (60)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2555341011"/>
                  </a:ext>
                </a:extLst>
              </a:tr>
              <a:tr h="1855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BEBra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Brasschaat</a:t>
                      </a:r>
                      <a:r>
                        <a:rPr lang="en-GB" sz="900" dirty="0">
                          <a:effectLst/>
                        </a:rPr>
                        <a:t> Belgium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51.308 N, 4.520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Mild temperate, warm summer (</a:t>
                      </a:r>
                      <a:r>
                        <a:rPr lang="en-GB" sz="900" dirty="0" err="1">
                          <a:effectLst/>
                        </a:rPr>
                        <a:t>Cfb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Evergreen Forest (90)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</a:t>
                      </a:r>
                      <a:r>
                        <a:rPr lang="pt-PT" sz="100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Mixed landscape; high urban density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2858092117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BEVie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Vielsalm</a:t>
                      </a:r>
                      <a:r>
                        <a:rPr lang="en-GB" sz="900" dirty="0">
                          <a:effectLst/>
                        </a:rPr>
                        <a:t> Belgium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50.305 N, 5.998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493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warm summer (Cfb)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Evergreen Forest (70)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Apr 2018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2076514407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CZBK1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Bily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dirty="0" err="1">
                          <a:effectLst/>
                        </a:rPr>
                        <a:t>Kriz</a:t>
                      </a:r>
                      <a:r>
                        <a:rPr lang="en-GB" sz="900" dirty="0">
                          <a:effectLst/>
                        </a:rPr>
                        <a:t> Forest Czech Republic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49.502 N, 18.537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881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Mild temperate, warm summer (</a:t>
                      </a:r>
                      <a:r>
                        <a:rPr lang="en-GB" sz="900" dirty="0" err="1">
                          <a:effectLst/>
                        </a:rPr>
                        <a:t>Cfb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Evergreen Forest (70)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3106317144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CZRAJ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Rajec</a:t>
                      </a:r>
                      <a:r>
                        <a:rPr lang="en-GB" sz="900" dirty="0">
                          <a:effectLst/>
                        </a:rPr>
                        <a:t> Czech Republic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49.444 N, 16.697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648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Snowy/humid winter, warm summer (Dfb)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Evergreen Forest (70)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3054666250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DEHzd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Hetzdorf</a:t>
                      </a:r>
                      <a:r>
                        <a:rPr lang="en-GB" sz="900" dirty="0">
                          <a:effectLst/>
                        </a:rPr>
                        <a:t> Germany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50.964 N, 13.490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397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Mild temperate, cool summer (Cfc)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Evergreen Forest (70)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Apr 2018 – Dec 2018 Moderate urban coverage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4195209521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DEObe</a:t>
                      </a:r>
                      <a:r>
                        <a:rPr lang="en-GB" sz="900" dirty="0">
                          <a:effectLst/>
                        </a:rPr>
                        <a:t> (EFDC)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Oberbärenburg</a:t>
                      </a:r>
                      <a:r>
                        <a:rPr lang="en-GB" sz="900" dirty="0">
                          <a:effectLst/>
                        </a:rPr>
                        <a:t> Germany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50.787 N, 13.721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747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Snowy/humid winter, cool summer (Dfc)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Evergreen Forest (70)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561708643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DETha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Tharandt</a:t>
                      </a:r>
                      <a:r>
                        <a:rPr lang="en-GB" sz="900" dirty="0">
                          <a:effectLst/>
                        </a:rPr>
                        <a:t> Germany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50.963 N, 13.565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Snowy/humid winter, cool summer (Dfc)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Evergreen Forest (70)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Moderate urban coverage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1465374361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FRFBn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Font-Blanche France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43.241 N, 5.679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435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dry warm summer (Csb)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Evergreen Forest (70)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Valley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3619008166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FRPue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Puechabon</a:t>
                      </a:r>
                      <a:r>
                        <a:rPr lang="en-GB" sz="900" dirty="0">
                          <a:effectLst/>
                        </a:rPr>
                        <a:t> France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43.741 N, 3.596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271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temperate,dry warm summer (Csb)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Evergreen Forest (70)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Oct 2018 Valley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3260381996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GFGuy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Guyaflux</a:t>
                      </a:r>
                      <a:r>
                        <a:rPr lang="en-GB" sz="900" dirty="0">
                          <a:effectLst/>
                        </a:rPr>
                        <a:t> French Guiana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5.2788 N, 52.925 W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Tropical Monsoon (Am)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Evergreen Forest (50)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Homogeneous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2243271097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CAB (BSRN)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Cabauw</a:t>
                      </a:r>
                      <a:r>
                        <a:rPr lang="en-GB" sz="900" dirty="0">
                          <a:effectLst/>
                        </a:rPr>
                        <a:t> The Netherlands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51.971 N, 4.927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warm summer (Cfb)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Grassland (130)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Very homogeneous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1318514837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DEGri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Grillenburg</a:t>
                      </a:r>
                      <a:r>
                        <a:rPr lang="en-GB" sz="900" dirty="0">
                          <a:effectLst/>
                        </a:rPr>
                        <a:t> Germany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50.950 N, 13.513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376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Snowy/humid winter, cool summer (Dfc)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Grassland (130)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Moderate urban cover; forest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4064427626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KAL (KIT)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Farm Heimat Namibia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22.933 S, 17.992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1380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Hot semi-arid (BSh)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Grassland (130)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3324656906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FRLGt (EFDC)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La </a:t>
                      </a:r>
                      <a:r>
                        <a:rPr lang="en-GB" sz="900" dirty="0" err="1">
                          <a:effectLst/>
                        </a:rPr>
                        <a:t>Guette</a:t>
                      </a:r>
                      <a:r>
                        <a:rPr lang="en-GB" sz="900" dirty="0">
                          <a:effectLst/>
                        </a:rPr>
                        <a:t> France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47.323 N, 2.284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153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Mild temperate, warm summer (Cfb)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Mixed Vegetation (100)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Mixed landscape; urban coverage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220503605"/>
                  </a:ext>
                </a:extLst>
              </a:tr>
              <a:tr h="167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TOR (BSRN)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Toravere</a:t>
                      </a:r>
                      <a:r>
                        <a:rPr lang="en-GB" sz="900" dirty="0">
                          <a:effectLst/>
                        </a:rPr>
                        <a:t> Estonia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58.254 N, 26.462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Snowy/humid winter, cool summer (Dfc)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Mixed Vegetation (100)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Feb 2018 – Dec 2018 High SEVIRI view angle; large pixel 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2905203667"/>
                  </a:ext>
                </a:extLst>
              </a:tr>
              <a:tr h="334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BOD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Lake Constance Switzerland / Germany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47.605 N, 9.444 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396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Cold, no dry season, warm summer (Dfb)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Water (210)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Jan 2018 – Dec 2018  Station mounted on a ferry. Sampling every 3 min.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47" marR="32047" marT="0" marB="0" anchor="ctr"/>
                </a:tc>
                <a:extLst>
                  <a:ext uri="{0D108BD9-81ED-4DB2-BD59-A6C34878D82A}">
                    <a16:rowId xmlns:a16="http://schemas.microsoft.com/office/drawing/2014/main" val="3800889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41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ED9207E-EEF3-415B-8A91-EFCDF88EE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189" y="1014188"/>
                <a:ext cx="5770044" cy="4351338"/>
              </a:xfrm>
            </p:spPr>
            <p:txBody>
              <a:bodyPr/>
              <a:lstStyle/>
              <a:p>
                <a:r>
                  <a:rPr lang="pt-PT" sz="2400" dirty="0"/>
                  <a:t>In situ LST is calculated using up upward and downward pointing radiometers </a:t>
                </a:r>
              </a:p>
              <a:p>
                <a:r>
                  <a:rPr lang="pt-PT" sz="2400" dirty="0"/>
                  <a:t>For narrowband sensors (KIT), inverse Planck function is used to determine LST</a:t>
                </a:r>
              </a:p>
              <a:p>
                <a:endParaRPr lang="pt-PT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PT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PT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pt-PT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d>
                                        <m:dPr>
                                          <m:ctrlPr>
                                            <a:rPr lang="pt-PT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t-PT" sz="1800" dirty="0"/>
              </a:p>
              <a:p>
                <a:r>
                  <a:rPr lang="pt-PT" sz="2400" dirty="0"/>
                  <a:t>For broadband sensors, Stefan-Boltzmann Law was used, and emissivity was determined Malakar et al 2018 parameterization</a:t>
                </a:r>
              </a:p>
              <a:p>
                <a:r>
                  <a:rPr lang="pt-PT" sz="2400" dirty="0"/>
                  <a:t>Channel emissivity was derived from high resolution imagery </a:t>
                </a:r>
              </a:p>
              <a:p>
                <a:pPr lvl="1"/>
                <a:r>
                  <a:rPr lang="pt-PT" sz="2000" dirty="0"/>
                  <a:t>ASTER emissivity – fixed values</a:t>
                </a:r>
              </a:p>
              <a:p>
                <a:pPr lvl="1"/>
                <a:r>
                  <a:rPr lang="pt-PT" sz="2000" dirty="0"/>
                  <a:t>LandSat NDVI – dynamic values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ED9207E-EEF3-415B-8A91-EFCDF88EE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189" y="1014188"/>
                <a:ext cx="5770044" cy="4351338"/>
              </a:xfrm>
              <a:blipFill>
                <a:blip r:embed="rId2"/>
                <a:stretch>
                  <a:fillRect l="-1373" t="-1961" b="-329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087E3FC-537F-45BA-8C33-44BC46F9BD51}"/>
                  </a:ext>
                </a:extLst>
              </p:cNvPr>
              <p:cNvSpPr/>
              <p:nvPr/>
            </p:nvSpPr>
            <p:spPr>
              <a:xfrm>
                <a:off x="7139583" y="763910"/>
                <a:ext cx="245977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PT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p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087E3FC-537F-45BA-8C33-44BC46F9B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583" y="763910"/>
                <a:ext cx="2459776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3860EE-207A-4132-BC10-A117982F1FFF}"/>
                  </a:ext>
                </a:extLst>
              </p:cNvPr>
              <p:cNvSpPr/>
              <p:nvPr/>
            </p:nvSpPr>
            <p:spPr>
              <a:xfrm>
                <a:off x="5759916" y="2380307"/>
                <a:ext cx="72610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PT" sz="1400" i="0">
                          <a:latin typeface="Cambria Math" panose="02040503050406030204" pitchFamily="18" charset="0"/>
                        </a:rPr>
                        <m:t>=0.128+0.014</m:t>
                      </m:r>
                      <m:sSub>
                        <m:sSub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PT" sz="14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PT" sz="1400" i="0">
                          <a:latin typeface="Cambria Math" panose="02040503050406030204" pitchFamily="18" charset="0"/>
                        </a:rPr>
                        <m:t>+0.145</m:t>
                      </m:r>
                      <m:sSub>
                        <m:sSub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PT" sz="1400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i="0">
                          <a:latin typeface="Cambria Math" panose="02040503050406030204" pitchFamily="18" charset="0"/>
                        </a:rPr>
                        <m:t>+0.241</m:t>
                      </m:r>
                      <m:sSub>
                        <m:sSub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PT" sz="140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1400" i="0">
                          <a:latin typeface="Cambria Math" panose="02040503050406030204" pitchFamily="18" charset="0"/>
                        </a:rPr>
                        <m:t>+0.467</m:t>
                      </m:r>
                      <m:sSub>
                        <m:sSub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PT" sz="1400" i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pt-PT" sz="1400" i="0">
                          <a:latin typeface="Cambria Math" panose="02040503050406030204" pitchFamily="18" charset="0"/>
                        </a:rPr>
                        <m:t>+0.004</m:t>
                      </m:r>
                      <m:sSub>
                        <m:sSub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PT" sz="1400" i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3860EE-207A-4132-BC10-A117982F1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916" y="2380307"/>
                <a:ext cx="726103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E68FF3-F211-4749-8982-0125608279C3}"/>
                  </a:ext>
                </a:extLst>
              </p:cNvPr>
              <p:cNvSpPr/>
              <p:nvPr/>
            </p:nvSpPr>
            <p:spPr>
              <a:xfrm>
                <a:off x="7374359" y="3680101"/>
                <a:ext cx="3182602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𝑣𝑒𝑔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𝑏𝑎𝑟𝑒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E68FF3-F211-4749-8982-012560827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359" y="3680101"/>
                <a:ext cx="3182602" cy="391902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F14E58-E4C5-4519-A139-BD1804C34AB4}"/>
                  </a:ext>
                </a:extLst>
              </p:cNvPr>
              <p:cNvSpPr/>
              <p:nvPr/>
            </p:nvSpPr>
            <p:spPr>
              <a:xfrm>
                <a:off x="7139583" y="4429972"/>
                <a:ext cx="365215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𝑏𝑎𝑟𝑒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𝐴𝑆𝑇𝐸𝑅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𝑣𝑒𝑔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𝐿𝑎𝑛𝑑𝑠𝑎𝑡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𝐿𝑎𝑛𝑑𝑠𝑎𝑡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F14E58-E4C5-4519-A139-BD1804C34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583" y="4429972"/>
                <a:ext cx="3652154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E8D4D2-ECD1-4C22-9701-EF7B0EBE9A43}"/>
                  </a:ext>
                </a:extLst>
              </p:cNvPr>
              <p:cNvSpPr/>
              <p:nvPr/>
            </p:nvSpPr>
            <p:spPr>
              <a:xfrm>
                <a:off x="6958348" y="5509742"/>
                <a:ext cx="4014624" cy="657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𝐿𝑎𝑛𝑑𝑠𝑎𝑡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𝑁𝐷𝑉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𝑁𝐷𝑉𝐼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𝑁𝐷𝑉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𝑁𝐷𝑉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E8D4D2-ECD1-4C22-9701-EF7B0EBE9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348" y="5509742"/>
                <a:ext cx="4014624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D9CC317-8783-4F00-B3D9-1302285B44F6}"/>
              </a:ext>
            </a:extLst>
          </p:cNvPr>
          <p:cNvSpPr txBox="1"/>
          <p:nvPr/>
        </p:nvSpPr>
        <p:spPr>
          <a:xfrm>
            <a:off x="838199" y="194554"/>
            <a:ext cx="439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In situ LST determination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0D545F-16D8-4FDD-91EB-8BCD038D1E18}"/>
              </a:ext>
            </a:extLst>
          </p:cNvPr>
          <p:cNvCxnSpPr>
            <a:cxnSpLocks/>
          </p:cNvCxnSpPr>
          <p:nvPr/>
        </p:nvCxnSpPr>
        <p:spPr>
          <a:xfrm flipV="1">
            <a:off x="5547360" y="1492474"/>
            <a:ext cx="1463832" cy="2187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CA621D-F8FE-4083-A4A8-C65E6A86857A}"/>
              </a:ext>
            </a:extLst>
          </p:cNvPr>
          <p:cNvCxnSpPr>
            <a:cxnSpLocks/>
          </p:cNvCxnSpPr>
          <p:nvPr/>
        </p:nvCxnSpPr>
        <p:spPr>
          <a:xfrm flipH="1">
            <a:off x="7374359" y="1703111"/>
            <a:ext cx="1374049" cy="63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1F022D-887F-4D53-BA7E-711E190FB66E}"/>
              </a:ext>
            </a:extLst>
          </p:cNvPr>
          <p:cNvCxnSpPr/>
          <p:nvPr/>
        </p:nvCxnSpPr>
        <p:spPr>
          <a:xfrm flipH="1">
            <a:off x="7694579" y="2688084"/>
            <a:ext cx="637382" cy="992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03F80A-9037-49A2-9E30-0BD3CBCC9205}"/>
              </a:ext>
            </a:extLst>
          </p:cNvPr>
          <p:cNvCxnSpPr/>
          <p:nvPr/>
        </p:nvCxnSpPr>
        <p:spPr>
          <a:xfrm flipV="1">
            <a:off x="8531157" y="3429000"/>
            <a:ext cx="434503" cy="251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933C5C5-9463-47B9-A7B4-54BFA7DD8CAD}"/>
              </a:ext>
            </a:extLst>
          </p:cNvPr>
          <p:cNvSpPr txBox="1"/>
          <p:nvPr/>
        </p:nvSpPr>
        <p:spPr>
          <a:xfrm>
            <a:off x="8924687" y="3165538"/>
            <a:ext cx="1274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accent1"/>
                </a:solidFill>
              </a:rPr>
              <a:t>= 0.99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D7BB80-BD3B-4B93-8566-B931A3E1C269}"/>
              </a:ext>
            </a:extLst>
          </p:cNvPr>
          <p:cNvCxnSpPr>
            <a:cxnSpLocks/>
          </p:cNvCxnSpPr>
          <p:nvPr/>
        </p:nvCxnSpPr>
        <p:spPr>
          <a:xfrm flipH="1">
            <a:off x="7794177" y="4054203"/>
            <a:ext cx="2079397" cy="486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14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2AB0AA-5537-4DB2-938B-DA392A61E670}"/>
              </a:ext>
            </a:extLst>
          </p:cNvPr>
          <p:cNvSpPr txBox="1"/>
          <p:nvPr/>
        </p:nvSpPr>
        <p:spPr>
          <a:xfrm>
            <a:off x="838199" y="194554"/>
            <a:ext cx="67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Comparison to ERA5-Land: clear vs. Cloudy sky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748CC47-91CF-4161-9B6D-9B480678422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9515" y="804583"/>
            <a:ext cx="4887894" cy="3210698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276A4C99-DF64-4102-B01D-B57602FF028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9516" y="3536729"/>
            <a:ext cx="4887891" cy="3210696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FFEF3B80-ACA8-4E5A-B36C-DAF110EFDE8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130296" y="804584"/>
            <a:ext cx="4887894" cy="3210698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37C97B6E-0B24-4A63-9139-EC4AB4F70E9C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130294" y="3536723"/>
            <a:ext cx="4887895" cy="32106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969223-D09F-4443-9CBF-CC4AC655C09F}"/>
              </a:ext>
            </a:extLst>
          </p:cNvPr>
          <p:cNvSpPr txBox="1"/>
          <p:nvPr/>
        </p:nvSpPr>
        <p:spPr>
          <a:xfrm>
            <a:off x="5659493" y="2098454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Clear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E1EBBE-0D88-43F0-8045-6AF2DB8705CB}"/>
              </a:ext>
            </a:extLst>
          </p:cNvPr>
          <p:cNvCxnSpPr/>
          <p:nvPr/>
        </p:nvCxnSpPr>
        <p:spPr>
          <a:xfrm flipH="1">
            <a:off x="5118265" y="2283120"/>
            <a:ext cx="43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EDAAE8-FA08-4852-AC78-9BE927497DF7}"/>
              </a:ext>
            </a:extLst>
          </p:cNvPr>
          <p:cNvCxnSpPr>
            <a:stCxn id="14" idx="3"/>
          </p:cNvCxnSpPr>
          <p:nvPr/>
        </p:nvCxnSpPr>
        <p:spPr>
          <a:xfrm>
            <a:off x="6375773" y="2283120"/>
            <a:ext cx="547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99EABCC-1F7B-4A9E-8EA5-4E1392E3AF67}"/>
              </a:ext>
            </a:extLst>
          </p:cNvPr>
          <p:cNvSpPr txBox="1"/>
          <p:nvPr/>
        </p:nvSpPr>
        <p:spPr>
          <a:xfrm>
            <a:off x="5617027" y="4574880"/>
            <a:ext cx="91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Cloudy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8114B6-D92A-4A05-92F9-87D0A22ED991}"/>
              </a:ext>
            </a:extLst>
          </p:cNvPr>
          <p:cNvCxnSpPr/>
          <p:nvPr/>
        </p:nvCxnSpPr>
        <p:spPr>
          <a:xfrm flipH="1">
            <a:off x="5118265" y="4759546"/>
            <a:ext cx="43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FAC4A6-60C5-4560-A085-9AD03F653F64}"/>
              </a:ext>
            </a:extLst>
          </p:cNvPr>
          <p:cNvCxnSpPr>
            <a:cxnSpLocks/>
          </p:cNvCxnSpPr>
          <p:nvPr/>
        </p:nvCxnSpPr>
        <p:spPr>
          <a:xfrm>
            <a:off x="6489489" y="4759546"/>
            <a:ext cx="445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EEB611-641E-4E4C-9E58-B0B1DACB9087}"/>
              </a:ext>
            </a:extLst>
          </p:cNvPr>
          <p:cNvSpPr txBox="1"/>
          <p:nvPr/>
        </p:nvSpPr>
        <p:spPr>
          <a:xfrm>
            <a:off x="270029" y="167740"/>
            <a:ext cx="637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The LSA SAF All-sky Land Surface Temperature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5A4179-8ED1-4F1E-9891-8D0DADD26C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546" y="3305086"/>
            <a:ext cx="4130300" cy="3358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">
                <a:extLst>
                  <a:ext uri="{FF2B5EF4-FFF2-40B4-BE49-F238E27FC236}">
                    <a16:creationId xmlns:a16="http://schemas.microsoft.com/office/drawing/2014/main" id="{A42E9888-409B-46E6-BCDD-8A627D0DC2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107" y="1002159"/>
                <a:ext cx="5619565" cy="53893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194C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000" b="1" u="sng" dirty="0"/>
                  <a:t>Clear sky LST: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IR retrievals for clear sky (Generalized Split-Windows Algorithm, standard L2 LST for SEVIRI)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000" b="1" u="sng" dirty="0"/>
                  <a:t>Cloudy sky LST: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Skin temperature from a surface energy balance model, forced by LSA-SAF products and ECMWF meteorological data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Inputs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600" dirty="0"/>
                  <a:t>LSA SAF: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P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P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en-US" sz="1600" dirty="0"/>
                  <a:t>, Albedo, LAI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600" dirty="0"/>
                  <a:t>ECMWF: </a:t>
                </a:r>
                <a:r>
                  <a:rPr lang="en-US" sz="1600" dirty="0" err="1"/>
                  <a:t>Tair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qair</a:t>
                </a:r>
                <a:r>
                  <a:rPr lang="en-US" sz="1600" dirty="0"/>
                  <a:t>, u, v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600" dirty="0"/>
                  <a:t>soil moisture (H-SAF combined with LSA SAF IR LST)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Outputs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600" dirty="0"/>
                  <a:t>H, LE (and evapotranspiration) and SKT.</a:t>
                </a:r>
              </a:p>
            </p:txBody>
          </p:sp>
        </mc:Choice>
        <mc:Fallback xmlns="">
          <p:sp>
            <p:nvSpPr>
              <p:cNvPr id="16" name="Content Placeholder 1">
                <a:extLst>
                  <a:ext uri="{FF2B5EF4-FFF2-40B4-BE49-F238E27FC236}">
                    <a16:creationId xmlns:a16="http://schemas.microsoft.com/office/drawing/2014/main" id="{A42E9888-409B-46E6-BCDD-8A627D0DC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7" y="1002159"/>
                <a:ext cx="5619565" cy="5389309"/>
              </a:xfrm>
              <a:prstGeom prst="rect">
                <a:avLst/>
              </a:prstGeom>
              <a:blipFill>
                <a:blip r:embed="rId4"/>
                <a:stretch>
                  <a:fillRect l="-1085" t="-1131" b="-33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D5F17A-5D8A-4FCB-A615-42E5D39780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/>
          <a:stretch/>
        </p:blipFill>
        <p:spPr>
          <a:xfrm>
            <a:off x="5974672" y="629405"/>
            <a:ext cx="4717458" cy="26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FC737-9881-4661-B69A-9A420C8EC37F}"/>
              </a:ext>
            </a:extLst>
          </p:cNvPr>
          <p:cNvSpPr txBox="1"/>
          <p:nvPr/>
        </p:nvSpPr>
        <p:spPr>
          <a:xfrm>
            <a:off x="838199" y="194554"/>
            <a:ext cx="798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Validation procedure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F8D9FA-D4AF-4CBD-8850-FAB56FDC5723}"/>
              </a:ext>
            </a:extLst>
          </p:cNvPr>
          <p:cNvGrpSpPr/>
          <p:nvPr/>
        </p:nvGrpSpPr>
        <p:grpSpPr>
          <a:xfrm>
            <a:off x="248173" y="1130059"/>
            <a:ext cx="3730846" cy="2436101"/>
            <a:chOff x="70869" y="1650031"/>
            <a:chExt cx="5068165" cy="3370147"/>
          </a:xfrm>
        </p:grpSpPr>
        <p:pic>
          <p:nvPicPr>
            <p:cNvPr id="6" name="Picture 5" descr="A close up of a map&#10;&#10;Description automatically generated">
              <a:extLst>
                <a:ext uri="{FF2B5EF4-FFF2-40B4-BE49-F238E27FC236}">
                  <a16:creationId xmlns:a16="http://schemas.microsoft.com/office/drawing/2014/main" id="{D8EC147F-CC83-411B-A7B5-DA02E869CD6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70869" y="1650031"/>
              <a:ext cx="5068165" cy="33701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17422D-9FD8-4164-886A-39A9FAE250AC}"/>
                </a:ext>
              </a:extLst>
            </p:cNvPr>
            <p:cNvSpPr txBox="1"/>
            <p:nvPr/>
          </p:nvSpPr>
          <p:spPr>
            <a:xfrm>
              <a:off x="954847" y="2608305"/>
              <a:ext cx="1449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EFDC (26)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6D081D-F64A-4FFC-9A63-DCF48557A0C1}"/>
              </a:ext>
            </a:extLst>
          </p:cNvPr>
          <p:cNvGrpSpPr/>
          <p:nvPr/>
        </p:nvGrpSpPr>
        <p:grpSpPr>
          <a:xfrm>
            <a:off x="4087348" y="1035461"/>
            <a:ext cx="2474211" cy="2899271"/>
            <a:chOff x="5457642" y="1127141"/>
            <a:chExt cx="3363187" cy="3940970"/>
          </a:xfrm>
        </p:grpSpPr>
        <p:pic>
          <p:nvPicPr>
            <p:cNvPr id="4" name="Picture 3" descr="A close up of a map&#10;&#10;Description automatically generated">
              <a:extLst>
                <a:ext uri="{FF2B5EF4-FFF2-40B4-BE49-F238E27FC236}">
                  <a16:creationId xmlns:a16="http://schemas.microsoft.com/office/drawing/2014/main" id="{C2B53A80-D855-4CA7-A44A-9765377FD805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5457642" y="1127141"/>
              <a:ext cx="3363187" cy="3940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1B01AF-BA12-401B-98E3-9ABEF3340DD5}"/>
                </a:ext>
              </a:extLst>
            </p:cNvPr>
            <p:cNvSpPr txBox="1"/>
            <p:nvPr/>
          </p:nvSpPr>
          <p:spPr>
            <a:xfrm>
              <a:off x="6419999" y="2417570"/>
              <a:ext cx="1034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BSRN (4)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576AA1-80FD-4E04-A3F0-E9694BFCB138}"/>
              </a:ext>
            </a:extLst>
          </p:cNvPr>
          <p:cNvGrpSpPr/>
          <p:nvPr/>
        </p:nvGrpSpPr>
        <p:grpSpPr>
          <a:xfrm>
            <a:off x="4087347" y="3925691"/>
            <a:ext cx="2474211" cy="2899272"/>
            <a:chOff x="8757944" y="1127141"/>
            <a:chExt cx="3363187" cy="3940970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01650B99-2E32-47A7-BE12-B39D72D42B27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757944" y="1127141"/>
              <a:ext cx="3363187" cy="394097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BA28E4-4B38-4402-A7C0-0B4FF93A3384}"/>
                </a:ext>
              </a:extLst>
            </p:cNvPr>
            <p:cNvSpPr txBox="1"/>
            <p:nvPr/>
          </p:nvSpPr>
          <p:spPr>
            <a:xfrm>
              <a:off x="9482667" y="2463736"/>
              <a:ext cx="1454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KIT (3+1)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98211C-B62D-46A7-A340-EEC14AFA007C}"/>
              </a:ext>
            </a:extLst>
          </p:cNvPr>
          <p:cNvSpPr txBox="1"/>
          <p:nvPr/>
        </p:nvSpPr>
        <p:spPr>
          <a:xfrm>
            <a:off x="248173" y="4650848"/>
            <a:ext cx="2894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Bare soil – 2</a:t>
            </a:r>
          </a:p>
          <a:p>
            <a:r>
              <a:rPr lang="pt-PT" dirty="0"/>
              <a:t>Crops – 10</a:t>
            </a:r>
          </a:p>
          <a:p>
            <a:r>
              <a:rPr lang="pt-PT" dirty="0"/>
              <a:t>Deciduous Forest – 6</a:t>
            </a:r>
          </a:p>
          <a:p>
            <a:r>
              <a:rPr lang="pt-PT" dirty="0"/>
              <a:t>Evergreen Forest – 10</a:t>
            </a:r>
          </a:p>
          <a:p>
            <a:r>
              <a:rPr lang="pt-PT" dirty="0"/>
              <a:t>Grassland – 3</a:t>
            </a:r>
          </a:p>
          <a:p>
            <a:r>
              <a:rPr lang="pt-PT" dirty="0"/>
              <a:t>Mixed Vegetation –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2716B5-3569-47D4-832B-C33840CEE396}"/>
              </a:ext>
            </a:extLst>
          </p:cNvPr>
          <p:cNvSpPr/>
          <p:nvPr/>
        </p:nvSpPr>
        <p:spPr>
          <a:xfrm>
            <a:off x="248173" y="3878554"/>
            <a:ext cx="355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00194C"/>
                </a:solidFill>
              </a:rPr>
              <a:t>In situ stations – total of 33 (+ Lake Constance, BOD)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EF4642F-AAF4-4E76-A3FB-4B42B25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756" y="1217060"/>
            <a:ext cx="5323292" cy="469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PT" sz="2000" dirty="0"/>
              <a:t>Comparisons to in situ from Feb 2018 – Dec 2018 </a:t>
            </a:r>
          </a:p>
          <a:p>
            <a:pPr>
              <a:spcBef>
                <a:spcPts val="1200"/>
              </a:spcBef>
            </a:pPr>
            <a:r>
              <a:rPr lang="pt-PT" sz="2000" dirty="0"/>
              <a:t>Comparison to skin temperature from ERA5-Land (9km, every hour)</a:t>
            </a:r>
          </a:p>
          <a:p>
            <a:pPr>
              <a:spcBef>
                <a:spcPts val="1200"/>
              </a:spcBef>
            </a:pPr>
            <a:r>
              <a:rPr lang="pt-PT" sz="2000" dirty="0"/>
              <a:t>For every station: </a:t>
            </a:r>
          </a:p>
          <a:p>
            <a:pPr lvl="1">
              <a:spcBef>
                <a:spcPts val="1200"/>
              </a:spcBef>
            </a:pPr>
            <a:r>
              <a:rPr lang="pt-PT" sz="1600" dirty="0"/>
              <a:t>Station data representativity at the pixel level (selection of the most suitable pixel over a 5x5 window around the station)</a:t>
            </a:r>
          </a:p>
          <a:p>
            <a:pPr lvl="1">
              <a:spcBef>
                <a:spcPts val="1200"/>
              </a:spcBef>
            </a:pPr>
            <a:r>
              <a:rPr lang="pt-PT" sz="1600" dirty="0"/>
              <a:t>Summary statistics (robust)</a:t>
            </a:r>
          </a:p>
          <a:p>
            <a:pPr>
              <a:spcBef>
                <a:spcPts val="1200"/>
              </a:spcBef>
            </a:pPr>
            <a:r>
              <a:rPr lang="pt-PT" sz="2000" dirty="0"/>
              <a:t>For one station per land cover</a:t>
            </a:r>
          </a:p>
          <a:p>
            <a:pPr lvl="1">
              <a:spcBef>
                <a:spcPts val="1200"/>
              </a:spcBef>
            </a:pPr>
            <a:r>
              <a:rPr lang="pt-PT" sz="1600" dirty="0"/>
              <a:t>Time series</a:t>
            </a:r>
          </a:p>
          <a:p>
            <a:pPr lvl="1">
              <a:spcBef>
                <a:spcPts val="1200"/>
              </a:spcBef>
            </a:pPr>
            <a:r>
              <a:rPr lang="pt-PT" sz="1600" dirty="0"/>
              <a:t>Monthly stats</a:t>
            </a:r>
          </a:p>
          <a:p>
            <a:pPr lvl="1">
              <a:spcBef>
                <a:spcPts val="1200"/>
              </a:spcBef>
            </a:pPr>
            <a:r>
              <a:rPr lang="pt-PT" sz="1600" dirty="0"/>
              <a:t>Mean diurnal cycle</a:t>
            </a:r>
          </a:p>
          <a:p>
            <a:pPr lvl="1">
              <a:spcBef>
                <a:spcPts val="1200"/>
              </a:spcBef>
            </a:pPr>
            <a:endParaRPr lang="pt-PT" sz="1600" dirty="0"/>
          </a:p>
          <a:p>
            <a:pPr>
              <a:spcBef>
                <a:spcPts val="1200"/>
              </a:spcBef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00051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D9207E-EEF3-415B-8A91-EFCDF88E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9" y="1014187"/>
            <a:ext cx="5770044" cy="564925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pt-PT" sz="2000" dirty="0"/>
              <a:t>In situ LST is calculated using up upward and downward pointing radiometers </a:t>
            </a:r>
          </a:p>
          <a:p>
            <a:pPr>
              <a:spcBef>
                <a:spcPts val="1800"/>
              </a:spcBef>
            </a:pPr>
            <a:r>
              <a:rPr lang="pt-PT" sz="2000" dirty="0"/>
              <a:t>For narrowband sensors (KIT), inverse Planck function is used to determine LST:</a:t>
            </a:r>
          </a:p>
          <a:p>
            <a:pPr>
              <a:spcBef>
                <a:spcPts val="1800"/>
              </a:spcBef>
            </a:pPr>
            <a:r>
              <a:rPr lang="pt-PT" sz="2000" dirty="0"/>
              <a:t>For broadband sensors (BSRN, EFDC), Stefan-Boltzman Law is used:</a:t>
            </a:r>
          </a:p>
          <a:p>
            <a:pPr>
              <a:spcBef>
                <a:spcPts val="1800"/>
              </a:spcBef>
            </a:pPr>
            <a:r>
              <a:rPr lang="pt-PT" sz="2000" dirty="0"/>
              <a:t>Broadband emissivity (BBE) was determined using the Malakar et al 2018 parameterization. BBE is a function of channel emissivity, derived from high resolution imagery in Google Earth Engine (Ermida et al, 2020):</a:t>
            </a:r>
          </a:p>
          <a:p>
            <a:pPr lvl="1">
              <a:spcBef>
                <a:spcPts val="1800"/>
              </a:spcBef>
            </a:pPr>
            <a:r>
              <a:rPr lang="pt-PT" sz="1800" dirty="0"/>
              <a:t>ASTER emissivity – fixed values</a:t>
            </a:r>
          </a:p>
          <a:p>
            <a:pPr lvl="1">
              <a:spcBef>
                <a:spcPts val="1800"/>
              </a:spcBef>
            </a:pPr>
            <a:r>
              <a:rPr lang="pt-PT" sz="1800" dirty="0"/>
              <a:t>LandSat NDVI – dynamic values (vegetation correction)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087E3FC-537F-45BA-8C33-44BC46F9BD51}"/>
                  </a:ext>
                </a:extLst>
              </p:cNvPr>
              <p:cNvSpPr/>
              <p:nvPr/>
            </p:nvSpPr>
            <p:spPr>
              <a:xfrm>
                <a:off x="6759147" y="2808431"/>
                <a:ext cx="245977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PT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p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087E3FC-537F-45BA-8C33-44BC46F9B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47" y="2808431"/>
                <a:ext cx="2459776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536FA66-97EA-44BD-866D-A37147E566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42" y="3719130"/>
            <a:ext cx="5409869" cy="2704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9CC317-8783-4F00-B3D9-1302285B44F6}"/>
              </a:ext>
            </a:extLst>
          </p:cNvPr>
          <p:cNvSpPr txBox="1"/>
          <p:nvPr/>
        </p:nvSpPr>
        <p:spPr>
          <a:xfrm>
            <a:off x="838199" y="194554"/>
            <a:ext cx="439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In situ LST determination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0D545F-16D8-4FDD-91EB-8BCD038D1E18}"/>
              </a:ext>
            </a:extLst>
          </p:cNvPr>
          <p:cNvCxnSpPr>
            <a:cxnSpLocks/>
          </p:cNvCxnSpPr>
          <p:nvPr/>
        </p:nvCxnSpPr>
        <p:spPr>
          <a:xfrm>
            <a:off x="5858320" y="1996464"/>
            <a:ext cx="852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10594-76BA-4FAD-889C-EBB34FE253BE}"/>
                  </a:ext>
                </a:extLst>
              </p:cNvPr>
              <p:cNvSpPr/>
              <p:nvPr/>
            </p:nvSpPr>
            <p:spPr>
              <a:xfrm>
                <a:off x="6759147" y="1633443"/>
                <a:ext cx="2736134" cy="969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10594-76BA-4FAD-889C-EBB34FE25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47" y="1633443"/>
                <a:ext cx="2736134" cy="9698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A4EB77F-D559-4B3E-B232-B25A1CCF4B4E}"/>
                  </a:ext>
                </a:extLst>
              </p:cNvPr>
              <p:cNvSpPr/>
              <p:nvPr/>
            </p:nvSpPr>
            <p:spPr>
              <a:xfrm>
                <a:off x="6759147" y="1076047"/>
                <a:ext cx="3703065" cy="406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p>
                      <m:r>
                        <a:rPr lang="pt-P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PT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𝜖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A4EB77F-D559-4B3E-B232-B25A1CCF4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47" y="1076047"/>
                <a:ext cx="3703065" cy="406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09C9EA-0E70-4DAA-B48F-CC0960B877E5}"/>
              </a:ext>
            </a:extLst>
          </p:cNvPr>
          <p:cNvCxnSpPr>
            <a:cxnSpLocks/>
          </p:cNvCxnSpPr>
          <p:nvPr/>
        </p:nvCxnSpPr>
        <p:spPr>
          <a:xfrm>
            <a:off x="5858320" y="1279051"/>
            <a:ext cx="852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185A62-2CFA-4F8D-8CA5-6E671F0466CE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5233480" y="3001717"/>
            <a:ext cx="1525667" cy="26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53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0E8A239-3683-422A-8022-AB315587ECEC}"/>
              </a:ext>
            </a:extLst>
          </p:cNvPr>
          <p:cNvGrpSpPr/>
          <p:nvPr/>
        </p:nvGrpSpPr>
        <p:grpSpPr bwMode="auto">
          <a:xfrm>
            <a:off x="3109554" y="1102996"/>
            <a:ext cx="8940682" cy="5205090"/>
            <a:chOff x="1" y="3485"/>
            <a:chExt cx="7476490" cy="4352934"/>
          </a:xfrm>
        </p:grpSpPr>
        <p:pic>
          <p:nvPicPr>
            <p:cNvPr id="4" name="Imagem 5">
              <a:extLst>
                <a:ext uri="{FF2B5EF4-FFF2-40B4-BE49-F238E27FC236}">
                  <a16:creationId xmlns:a16="http://schemas.microsoft.com/office/drawing/2014/main" id="{758B765A-CBFB-4B69-AA44-40D9173AF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5158597" y="642514"/>
              <a:ext cx="2317894" cy="3079764"/>
            </a:xfrm>
            <a:prstGeom prst="rect">
              <a:avLst/>
            </a:prstGeom>
          </p:spPr>
        </p:pic>
        <p:pic>
          <p:nvPicPr>
            <p:cNvPr id="5" name="Imagem 3">
              <a:extLst>
                <a:ext uri="{FF2B5EF4-FFF2-40B4-BE49-F238E27FC236}">
                  <a16:creationId xmlns:a16="http://schemas.microsoft.com/office/drawing/2014/main" id="{0CFD4B98-4B7A-4E45-8618-996BF4120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1" y="3485"/>
              <a:ext cx="4925689" cy="435293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1A1FBDE-B306-438B-8B42-58800CAD11E2}"/>
              </a:ext>
            </a:extLst>
          </p:cNvPr>
          <p:cNvSpPr txBox="1"/>
          <p:nvPr/>
        </p:nvSpPr>
        <p:spPr>
          <a:xfrm>
            <a:off x="838199" y="194554"/>
            <a:ext cx="67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Most representative pixel selection procedure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FEA9836-DF2E-45D9-8FDD-534263BD6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" y="954033"/>
            <a:ext cx="3207026" cy="4351338"/>
          </a:xfrm>
        </p:spPr>
        <p:txBody>
          <a:bodyPr/>
          <a:lstStyle/>
          <a:p>
            <a:r>
              <a:rPr lang="en-US" sz="1600" dirty="0"/>
              <a:t>Top row: </a:t>
            </a:r>
          </a:p>
          <a:p>
            <a:pPr lvl="1"/>
            <a:r>
              <a:rPr lang="en-US" sz="1400" dirty="0"/>
              <a:t>median difference,</a:t>
            </a:r>
          </a:p>
          <a:p>
            <a:pPr lvl="1"/>
            <a:r>
              <a:rPr lang="en-US" sz="1400" dirty="0"/>
              <a:t>median absolute deviation </a:t>
            </a:r>
          </a:p>
          <a:p>
            <a:pPr lvl="1"/>
            <a:r>
              <a:rPr lang="en-US" sz="1400" dirty="0"/>
              <a:t>RMSD</a:t>
            </a:r>
          </a:p>
          <a:p>
            <a:r>
              <a:rPr lang="en-US" sz="1600" dirty="0"/>
              <a:t>Medium row: </a:t>
            </a:r>
          </a:p>
          <a:p>
            <a:pPr lvl="1"/>
            <a:r>
              <a:rPr lang="en-US" sz="1400" dirty="0"/>
              <a:t>Dominant land cover of each pixel and respective coverage</a:t>
            </a:r>
          </a:p>
          <a:p>
            <a:pPr lvl="1"/>
            <a:r>
              <a:rPr lang="en-US" sz="1400" dirty="0"/>
              <a:t>Pixel percentage of the dominant land cover (at station FOV level ~30 m buffer)</a:t>
            </a:r>
          </a:p>
          <a:p>
            <a:pPr lvl="1"/>
            <a:r>
              <a:rPr lang="en-US" sz="1400" dirty="0"/>
              <a:t>Difference in Enhanced Vegetation Index (EVI) to the station FOV</a:t>
            </a:r>
          </a:p>
          <a:p>
            <a:r>
              <a:rPr lang="en-US" sz="1600" dirty="0"/>
              <a:t>Bottom row:</a:t>
            </a:r>
          </a:p>
          <a:p>
            <a:pPr lvl="1"/>
            <a:r>
              <a:rPr lang="en-US" sz="1400" dirty="0"/>
              <a:t>Pixel percentage of Urban areas</a:t>
            </a:r>
          </a:p>
          <a:p>
            <a:pPr lvl="1"/>
            <a:r>
              <a:rPr lang="en-US" sz="1400" dirty="0"/>
              <a:t>Pixel percentage of water bodies</a:t>
            </a:r>
          </a:p>
          <a:p>
            <a:pPr lvl="1"/>
            <a:r>
              <a:rPr lang="en-US" sz="1400" dirty="0"/>
              <a:t>Height difference between pixel and station</a:t>
            </a:r>
          </a:p>
          <a:p>
            <a:r>
              <a:rPr lang="en-US" sz="1600" dirty="0"/>
              <a:t>Right Side:</a:t>
            </a:r>
          </a:p>
          <a:p>
            <a:pPr lvl="1"/>
            <a:r>
              <a:rPr lang="en-US" sz="1400" dirty="0"/>
              <a:t>SEVIRI pixels overlaid over Google Earth visual imagery. Station location is marked with the green pin</a:t>
            </a:r>
          </a:p>
          <a:p>
            <a:pPr lvl="1">
              <a:spcAft>
                <a:spcPts val="600"/>
              </a:spcAft>
            </a:pPr>
            <a:endParaRPr lang="en-US" sz="1050" dirty="0"/>
          </a:p>
          <a:p>
            <a:pPr lvl="1">
              <a:spcAft>
                <a:spcPts val="600"/>
              </a:spcAft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9562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277D92-603B-428A-84FC-E4BCBB1F81FC}"/>
              </a:ext>
            </a:extLst>
          </p:cNvPr>
          <p:cNvSpPr txBox="1"/>
          <p:nvPr/>
        </p:nvSpPr>
        <p:spPr>
          <a:xfrm>
            <a:off x="838199" y="194554"/>
            <a:ext cx="67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Validation – GBB (bare)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CBC00E4-F176-49FF-9FFC-D1E09B7D119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66440" y="1379855"/>
            <a:ext cx="5400040" cy="1967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5778F0-DEA8-4B48-B783-BA2E3F06B58D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6324624" y="944187"/>
            <a:ext cx="5400040" cy="285242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2DDE43-6624-4EB1-9452-C62652E880C7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266440" y="3789005"/>
            <a:ext cx="5400040" cy="2778125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FE342C39-0D1C-45EE-A490-F80F2BCE2928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906244" y="4084575"/>
            <a:ext cx="6236800" cy="21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9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277D92-603B-428A-84FC-E4BCBB1F81FC}"/>
              </a:ext>
            </a:extLst>
          </p:cNvPr>
          <p:cNvSpPr txBox="1"/>
          <p:nvPr/>
        </p:nvSpPr>
        <p:spPr>
          <a:xfrm>
            <a:off x="838199" y="194554"/>
            <a:ext cx="67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Validation – PAY (crops)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920F76E9-CB69-4F11-B2A0-71E0F673C2D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26836" y="1004178"/>
            <a:ext cx="6168065" cy="2247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EB81B8-72C2-40FF-957E-5BB0E9089E2C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6565124" y="930404"/>
            <a:ext cx="5400040" cy="2852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7B768E-A3C3-483F-8EBF-4EDDB843DADC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381847" y="3719989"/>
            <a:ext cx="5400040" cy="2778125"/>
          </a:xfrm>
          <a:prstGeom prst="rect">
            <a:avLst/>
          </a:prstGeom>
        </p:spPr>
      </p:pic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24563E89-A028-4A7A-80A8-2AEA9CC878DA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0"/>
          <a:stretch/>
        </p:blipFill>
        <p:spPr bwMode="auto">
          <a:xfrm>
            <a:off x="6096000" y="4085530"/>
            <a:ext cx="5869164" cy="2112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50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277D92-603B-428A-84FC-E4BCBB1F81FC}"/>
              </a:ext>
            </a:extLst>
          </p:cNvPr>
          <p:cNvSpPr txBox="1"/>
          <p:nvPr/>
        </p:nvSpPr>
        <p:spPr>
          <a:xfrm>
            <a:off x="838199" y="194554"/>
            <a:ext cx="67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Validation – DEGeb (crops)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03399-6B58-4E83-9C82-75CE35DC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10" y="1185311"/>
            <a:ext cx="7927276" cy="514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40351-ACA1-4A58-BBEE-762D29E0E979}"/>
              </a:ext>
            </a:extLst>
          </p:cNvPr>
          <p:cNvSpPr txBox="1"/>
          <p:nvPr/>
        </p:nvSpPr>
        <p:spPr>
          <a:xfrm>
            <a:off x="360946" y="1564105"/>
            <a:ext cx="36291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Some crops station are problematic... Should we even use these for LST validation?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Landsat 8 LST (Ermida et al, 2020)</a:t>
            </a:r>
          </a:p>
          <a:p>
            <a:endParaRPr lang="pt-PT" dirty="0"/>
          </a:p>
          <a:p>
            <a:r>
              <a:rPr lang="pt-PT" dirty="0"/>
              <a:t>2018-07-14T</a:t>
            </a:r>
            <a:r>
              <a:rPr lang="pt-PT" b="1" dirty="0"/>
              <a:t>10:08</a:t>
            </a:r>
            <a:r>
              <a:rPr lang="pt-PT" dirty="0"/>
              <a:t>:17</a:t>
            </a:r>
          </a:p>
          <a:p>
            <a:endParaRPr lang="pt-PT" dirty="0"/>
          </a:p>
          <a:p>
            <a:r>
              <a:rPr lang="pt-PT" dirty="0"/>
              <a:t>Station LST (30 m buffer): </a:t>
            </a:r>
            <a:r>
              <a:rPr lang="pt-PT" dirty="0">
                <a:solidFill>
                  <a:srgbClr val="FF0000"/>
                </a:solidFill>
              </a:rPr>
              <a:t>301.4 K</a:t>
            </a:r>
          </a:p>
          <a:p>
            <a:r>
              <a:rPr lang="pt-PT" dirty="0"/>
              <a:t>Pixel LST: </a:t>
            </a:r>
            <a:r>
              <a:rPr lang="pt-PT" dirty="0">
                <a:solidFill>
                  <a:srgbClr val="FF0000"/>
                </a:solidFill>
              </a:rPr>
              <a:t>304.4 K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/>
              <a:t>Irrigation? Harvesting?</a:t>
            </a:r>
          </a:p>
        </p:txBody>
      </p:sp>
    </p:spTree>
    <p:extLst>
      <p:ext uri="{BB962C8B-B14F-4D97-AF65-F5344CB8AC3E}">
        <p14:creationId xmlns:p14="http://schemas.microsoft.com/office/powerpoint/2010/main" val="247390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277D92-603B-428A-84FC-E4BCBB1F81FC}"/>
              </a:ext>
            </a:extLst>
          </p:cNvPr>
          <p:cNvSpPr txBox="1"/>
          <p:nvPr/>
        </p:nvSpPr>
        <p:spPr>
          <a:xfrm>
            <a:off x="838199" y="194554"/>
            <a:ext cx="67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194C"/>
                </a:solidFill>
              </a:rPr>
              <a:t>Validation – CZBK1 (evergreen forest)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D3A7F-0142-4349-9603-0EEB0B23E2E7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636490" y="910600"/>
            <a:ext cx="5150485" cy="2720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ED46EA-38A6-4B00-A4C8-F13297B3C09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91761" y="1150556"/>
            <a:ext cx="5751640" cy="2095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91D910-5D64-47FF-AA29-2A2D24638808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367878" y="3611881"/>
            <a:ext cx="5399405" cy="27774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DC79EF-0393-46C7-800D-7837628189B2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11712" y="4030642"/>
            <a:ext cx="5400040" cy="18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4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537BDB418FC2142AB789C40300F5E97" ma:contentTypeVersion="10" ma:contentTypeDescription="Criar um novo documento." ma:contentTypeScope="" ma:versionID="86ac507bed507e83d2f2fbd1e52ade0f">
  <xsd:schema xmlns:xsd="http://www.w3.org/2001/XMLSchema" xmlns:xs="http://www.w3.org/2001/XMLSchema" xmlns:p="http://schemas.microsoft.com/office/2006/metadata/properties" xmlns:ns3="a652a8c6-7faa-4fcb-a887-7d862a73d013" targetNamespace="http://schemas.microsoft.com/office/2006/metadata/properties" ma:root="true" ma:fieldsID="54f7ddfe328f5c2ca853a4333aa0bd1c" ns3:_="">
    <xsd:import namespace="a652a8c6-7faa-4fcb-a887-7d862a73d0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2a8c6-7faa-4fcb-a887-7d862a73d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86A07F-5A0A-4729-8717-59460DBC20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015905-064E-4817-AFAB-AA4C693CA3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F2E54-EC31-4E8C-A0FD-0FE33D6DD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2a8c6-7faa-4fcb-a887-7d862a73d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2589</Words>
  <Application>Microsoft Office PowerPoint</Application>
  <PresentationFormat>Widescreen</PresentationFormat>
  <Paragraphs>701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Palatino Linotype</vt:lpstr>
      <vt:lpstr>Tema do Office</vt:lpstr>
      <vt:lpstr>Validation of the All-Sky Land Surface Temperature product based on MSG/SEVIRI observations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the All-Sky Land Surface Temperature product based on MSG/SEVIRI observations</dc:title>
  <dc:creator>João Paulo Afonso Martins</dc:creator>
  <cp:lastModifiedBy>João Paulo Afonso Martins</cp:lastModifiedBy>
  <cp:revision>1</cp:revision>
  <dcterms:created xsi:type="dcterms:W3CDTF">2020-06-22T03:31:20Z</dcterms:created>
  <dcterms:modified xsi:type="dcterms:W3CDTF">2020-06-22T03:41:31Z</dcterms:modified>
</cp:coreProperties>
</file>