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5"/>
  </p:sldMasterIdLst>
  <p:notesMasterIdLst>
    <p:notesMasterId r:id="rId7"/>
  </p:notesMasterIdLst>
  <p:handoutMasterIdLst>
    <p:handoutMasterId r:id="rId8"/>
  </p:handoutMasterIdLst>
  <p:sldIdLst>
    <p:sldId id="264"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dred, Freya" initials="AF" lastIdx="1" clrIdx="0">
    <p:extLst>
      <p:ext uri="{19B8F6BF-5375-455C-9EA6-DF929625EA0E}">
        <p15:presenceInfo xmlns:p15="http://schemas.microsoft.com/office/powerpoint/2012/main" userId="S-1-5-21-2128879824-1264389938-942999124-879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7EB0"/>
    <a:srgbClr val="041E5D"/>
    <a:srgbClr val="DE03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22FABE-9CCF-4F5E-A60E-D07C473D5A87}" v="1" dt="2020-06-23T16:48:25.3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06" d="100"/>
          <a:sy n="106" d="100"/>
        </p:scale>
        <p:origin x="1686" y="108"/>
      </p:cViewPr>
      <p:guideLst>
        <p:guide orient="horz" pos="2160"/>
        <p:guide pos="2880"/>
      </p:guideLst>
    </p:cSldViewPr>
  </p:slideViewPr>
  <p:notesTextViewPr>
    <p:cViewPr>
      <p:scale>
        <a:sx n="1" d="1"/>
        <a:sy n="1" d="1"/>
      </p:scale>
      <p:origin x="0" y="0"/>
    </p:cViewPr>
  </p:notesTextViewPr>
  <p:notesViewPr>
    <p:cSldViewPr>
      <p:cViewPr varScale="1">
        <p:scale>
          <a:sx n="85" d="100"/>
          <a:sy n="85" d="100"/>
        </p:scale>
        <p:origin x="-3822"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od, Elizabeth" userId="6781c18b-e49e-4918-96ed-f7dc03545375" providerId="ADAL" clId="{E4BC1FBC-A9DD-414B-8F50-C2558EB2647C}"/>
    <pc:docChg chg="custSel modSld">
      <pc:chgData name="Good, Elizabeth" userId="6781c18b-e49e-4918-96ed-f7dc03545375" providerId="ADAL" clId="{E4BC1FBC-A9DD-414B-8F50-C2558EB2647C}" dt="2020-06-23T16:48:33.383" v="18" actId="12"/>
      <pc:docMkLst>
        <pc:docMk/>
      </pc:docMkLst>
      <pc:sldChg chg="modSp">
        <pc:chgData name="Good, Elizabeth" userId="6781c18b-e49e-4918-96ed-f7dc03545375" providerId="ADAL" clId="{E4BC1FBC-A9DD-414B-8F50-C2558EB2647C}" dt="2020-06-23T16:48:33.383" v="18" actId="12"/>
        <pc:sldMkLst>
          <pc:docMk/>
          <pc:sldMk cId="2955716861" sldId="264"/>
        </pc:sldMkLst>
        <pc:spChg chg="mod">
          <ac:chgData name="Good, Elizabeth" userId="6781c18b-e49e-4918-96ed-f7dc03545375" providerId="ADAL" clId="{E4BC1FBC-A9DD-414B-8F50-C2558EB2647C}" dt="2020-06-23T16:48:05.679" v="13" actId="20577"/>
          <ac:spMkLst>
            <pc:docMk/>
            <pc:sldMk cId="2955716861" sldId="264"/>
            <ac:spMk id="2" creationId="{20CE0ADE-848D-4B81-8E49-2F3CEFE0F310}"/>
          </ac:spMkLst>
        </pc:spChg>
        <pc:spChg chg="mod">
          <ac:chgData name="Good, Elizabeth" userId="6781c18b-e49e-4918-96ed-f7dc03545375" providerId="ADAL" clId="{E4BC1FBC-A9DD-414B-8F50-C2558EB2647C}" dt="2020-06-23T16:48:33.383" v="18" actId="12"/>
          <ac:spMkLst>
            <pc:docMk/>
            <pc:sldMk cId="2955716861" sldId="264"/>
            <ac:spMk id="3" creationId="{EE5BD66A-2761-4EE5-ABEB-11D92648FE7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AB993B-B9CF-48BD-AA44-58A5248C0632}" type="datetimeFigureOut">
              <a:rPr lang="en-US" smtClean="0"/>
              <a:t>6/23/2020</a:t>
            </a:fld>
            <a:endParaRPr lang="en-US"/>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8E9A67-51B4-4BA6-B161-1D27D4317D50}" type="slidenum">
              <a:rPr lang="en-US" smtClean="0"/>
              <a:t>‹#›</a:t>
            </a:fld>
            <a:endParaRPr lang="en-US"/>
          </a:p>
        </p:txBody>
      </p:sp>
    </p:spTree>
    <p:extLst>
      <p:ext uri="{BB962C8B-B14F-4D97-AF65-F5344CB8AC3E}">
        <p14:creationId xmlns:p14="http://schemas.microsoft.com/office/powerpoint/2010/main" val="4180843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CBD406-257A-4D0E-8B85-EBE391377205}" type="datetimeFigureOut">
              <a:rPr lang="en-US" smtClean="0"/>
              <a:t>6/23/2020</a:t>
            </a:fld>
            <a:endParaRPr lang="en-US"/>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6DE44-2E36-41E9-B661-2866AF1853B4}" type="slidenum">
              <a:rPr lang="en-US" smtClean="0"/>
              <a:t>‹#›</a:t>
            </a:fld>
            <a:endParaRPr lang="en-US"/>
          </a:p>
        </p:txBody>
      </p:sp>
    </p:spTree>
    <p:extLst>
      <p:ext uri="{BB962C8B-B14F-4D97-AF65-F5344CB8AC3E}">
        <p14:creationId xmlns:p14="http://schemas.microsoft.com/office/powerpoint/2010/main" val="3798959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1484785"/>
            <a:ext cx="7772400" cy="1656183"/>
          </a:xfrm>
        </p:spPr>
        <p:txBody>
          <a:bodyPr anchor="ctr">
            <a:noAutofit/>
          </a:bodyPr>
          <a:lstStyle>
            <a:lvl1pPr algn="ctr">
              <a:lnSpc>
                <a:spcPct val="100000"/>
              </a:lnSpc>
              <a:defRPr sz="3200" spc="-80" baseline="0">
                <a:solidFill>
                  <a:srgbClr val="041E5D"/>
                </a:solidFill>
              </a:defRPr>
            </a:lvl1pPr>
          </a:lstStyle>
          <a:p>
            <a:r>
              <a:rPr lang="fr-FR" dirty="0" err="1"/>
              <a:t>Presentation</a:t>
            </a:r>
            <a:r>
              <a:rPr lang="fr-FR" dirty="0"/>
              <a:t> </a:t>
            </a:r>
            <a:r>
              <a:rPr lang="fr-FR" dirty="0" err="1"/>
              <a:t>Title</a:t>
            </a:r>
            <a:endParaRPr lang="en-US" dirty="0"/>
          </a:p>
        </p:txBody>
      </p:sp>
      <p:sp>
        <p:nvSpPr>
          <p:cNvPr id="3" name="Subtitle 2"/>
          <p:cNvSpPr>
            <a:spLocks noGrp="1"/>
          </p:cNvSpPr>
          <p:nvPr>
            <p:ph type="subTitle" idx="1" hasCustomPrompt="1"/>
          </p:nvPr>
        </p:nvSpPr>
        <p:spPr>
          <a:xfrm>
            <a:off x="457200" y="3306688"/>
            <a:ext cx="7787208" cy="914400"/>
          </a:xfrm>
        </p:spPr>
        <p:txBody>
          <a:bodyPr>
            <a:normAutofit/>
          </a:bodyPr>
          <a:lstStyle>
            <a:lvl1pPr marL="0" indent="0" algn="ctr">
              <a:buNone/>
              <a:defRPr sz="2000" b="1" cap="all" spc="120" baseline="0">
                <a:solidFill>
                  <a:srgbClr val="00B0F0"/>
                </a:solidFill>
                <a:latin typeface="Calibri" panose="020F050202020403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err="1"/>
              <a:t>Sub-Title</a:t>
            </a:r>
            <a:r>
              <a:rPr lang="fr-FR" dirty="0"/>
              <a:t> (</a:t>
            </a:r>
            <a:r>
              <a:rPr lang="fr-FR" dirty="0" err="1"/>
              <a:t>eg</a:t>
            </a:r>
            <a:r>
              <a:rPr lang="fr-FR" dirty="0"/>
              <a:t> </a:t>
            </a:r>
            <a:r>
              <a:rPr lang="fr-FR" dirty="0" err="1"/>
              <a:t>author</a:t>
            </a:r>
            <a:r>
              <a:rPr lang="fr-FR" dirty="0"/>
              <a:t>, affiliation, etc.)</a:t>
            </a:r>
            <a:endParaRPr lang="en-US" dirty="0"/>
          </a:p>
        </p:txBody>
      </p:sp>
      <p:pic>
        <p:nvPicPr>
          <p:cNvPr id="4" name="Imag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72000" y="11807"/>
            <a:ext cx="3600000" cy="1340825"/>
          </a:xfrm>
          <a:prstGeom prst="rect">
            <a:avLst/>
          </a:prstGeom>
        </p:spPr>
      </p:pic>
      <p:pic>
        <p:nvPicPr>
          <p:cNvPr id="1026" name="Picture 2" descr="R:\Projets\UOL-924\1650-CCI-LST\Management\Logos\LST-CCI_all-logos.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1999" y="4518000"/>
            <a:ext cx="4680002" cy="2340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251520" y="980728"/>
            <a:ext cx="4068000" cy="5120035"/>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Content Placeholder 3"/>
          <p:cNvSpPr>
            <a:spLocks noGrp="1"/>
          </p:cNvSpPr>
          <p:nvPr>
            <p:ph sz="half" idx="2"/>
          </p:nvPr>
        </p:nvSpPr>
        <p:spPr>
          <a:xfrm>
            <a:off x="4536448" y="980728"/>
            <a:ext cx="4068000" cy="5120035"/>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ZoneTexte 4"/>
          <p:cNvSpPr txBox="1"/>
          <p:nvPr userDrawn="1"/>
        </p:nvSpPr>
        <p:spPr>
          <a:xfrm>
            <a:off x="247308" y="6381328"/>
            <a:ext cx="8357140" cy="276999"/>
          </a:xfrm>
          <a:prstGeom prst="rect">
            <a:avLst/>
          </a:prstGeom>
          <a:noFill/>
        </p:spPr>
        <p:txBody>
          <a:bodyPr wrap="square" lIns="0" rIns="0" rtlCol="0">
            <a:spAutoFit/>
          </a:bodyPr>
          <a:lstStyle/>
          <a:p>
            <a:pPr>
              <a:tabLst>
                <a:tab pos="8343900" algn="r"/>
              </a:tabLst>
            </a:pPr>
            <a:r>
              <a:rPr lang="en-US" sz="1200" dirty="0">
                <a:solidFill>
                  <a:srgbClr val="067EB0"/>
                </a:solidFill>
                <a:latin typeface="Calibri" panose="020F0502020204030204" pitchFamily="34" charset="0"/>
              </a:rPr>
              <a:t>LST_cci User Workshop 2020</a:t>
            </a:r>
            <a:r>
              <a:rPr lang="en-US" sz="1200" baseline="0" dirty="0">
                <a:solidFill>
                  <a:srgbClr val="067EB0"/>
                </a:solidFill>
                <a:latin typeface="Calibri" panose="020F0502020204030204" pitchFamily="34" charset="0"/>
              </a:rPr>
              <a:t>	</a:t>
            </a:r>
            <a:r>
              <a:rPr lang="en-US" sz="1200" b="1" baseline="0" dirty="0">
                <a:solidFill>
                  <a:srgbClr val="067EB0"/>
                </a:solidFill>
                <a:latin typeface="Calibri" panose="020F0502020204030204" pitchFamily="34" charset="0"/>
              </a:rPr>
              <a:t>CCI+ LST</a:t>
            </a:r>
            <a:endParaRPr lang="en-US" sz="1200" b="1" dirty="0">
              <a:solidFill>
                <a:srgbClr val="067EB0"/>
              </a:solidFill>
              <a:latin typeface="Calibri" panose="020F0502020204030204" pitchFamily="34" charset="0"/>
            </a:endParaRPr>
          </a:p>
        </p:txBody>
      </p:sp>
      <p:sp>
        <p:nvSpPr>
          <p:cNvPr id="3" name="Text Placeholder 2"/>
          <p:cNvSpPr>
            <a:spLocks noGrp="1"/>
          </p:cNvSpPr>
          <p:nvPr>
            <p:ph type="body" idx="1"/>
          </p:nvPr>
        </p:nvSpPr>
        <p:spPr>
          <a:xfrm>
            <a:off x="251520" y="908720"/>
            <a:ext cx="8352928" cy="5217443"/>
          </a:xfrm>
          <a:prstGeom prst="rect">
            <a:avLst/>
          </a:prstGeom>
        </p:spPr>
        <p:txBody>
          <a:bodyPr vert="horz" lIns="91440" tIns="45720" rIns="91440" bIns="45720" rtlCol="0">
            <a:normAutofit/>
          </a:bodyPr>
          <a:lstStyle/>
          <a:p>
            <a:pPr lvl="0"/>
            <a:r>
              <a:rPr lang="fr-FR" dirty="0"/>
              <a:t>Modifiez les styles du texte du masque</a:t>
            </a:r>
          </a:p>
          <a:p>
            <a:pPr lvl="1"/>
            <a:r>
              <a:rPr lang="fr-FR" dirty="0"/>
              <a:t>Second </a:t>
            </a:r>
            <a:r>
              <a:rPr lang="fr-FR" dirty="0" err="1"/>
              <a:t>level</a:t>
            </a:r>
            <a:endParaRPr lang="fr-FR" dirty="0"/>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endParaRPr lang="fr-FR" dirty="0"/>
          </a:p>
          <a:p>
            <a:pPr lvl="4"/>
            <a:r>
              <a:rPr lang="fr-FR" dirty="0" err="1"/>
              <a:t>Fifth</a:t>
            </a:r>
            <a:r>
              <a:rPr lang="fr-FR" dirty="0"/>
              <a:t> </a:t>
            </a:r>
            <a:r>
              <a:rPr lang="fr-FR" dirty="0" err="1"/>
              <a:t>level</a:t>
            </a:r>
            <a:endParaRPr lang="en-US" dirty="0"/>
          </a:p>
        </p:txBody>
      </p:sp>
      <p:cxnSp>
        <p:nvCxnSpPr>
          <p:cNvPr id="12" name="Connecteur droit 11"/>
          <p:cNvCxnSpPr/>
          <p:nvPr/>
        </p:nvCxnSpPr>
        <p:spPr>
          <a:xfrm>
            <a:off x="251520" y="6381328"/>
            <a:ext cx="8352928" cy="0"/>
          </a:xfrm>
          <a:prstGeom prst="line">
            <a:avLst/>
          </a:prstGeom>
          <a:ln>
            <a:solidFill>
              <a:srgbClr val="067EB0"/>
            </a:solidFill>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a:off x="3563888" y="6611779"/>
            <a:ext cx="1696298" cy="246221"/>
          </a:xfrm>
          <a:prstGeom prst="rect">
            <a:avLst/>
          </a:prstGeom>
          <a:noFill/>
        </p:spPr>
        <p:txBody>
          <a:bodyPr wrap="none" rtlCol="0">
            <a:spAutoFit/>
          </a:bodyPr>
          <a:lstStyle/>
          <a:p>
            <a:r>
              <a:rPr lang="en-US" sz="1000" i="1" dirty="0">
                <a:solidFill>
                  <a:schemeClr val="bg1">
                    <a:lumMod val="50000"/>
                  </a:schemeClr>
                </a:solidFill>
                <a:latin typeface="Calibri" panose="020F0502020204030204" pitchFamily="34" charset="0"/>
              </a:rPr>
              <a:t>© ESA – CCI+ LST </a:t>
            </a:r>
            <a:r>
              <a:rPr lang="en-US" sz="1000" i="1" baseline="0" dirty="0">
                <a:solidFill>
                  <a:schemeClr val="bg1">
                    <a:lumMod val="50000"/>
                  </a:schemeClr>
                </a:solidFill>
                <a:latin typeface="Calibri" panose="020F0502020204030204" pitchFamily="34" charset="0"/>
              </a:rPr>
              <a:t>Consortium</a:t>
            </a:r>
            <a:endParaRPr lang="en-US" sz="1000" i="1" dirty="0">
              <a:solidFill>
                <a:schemeClr val="bg1">
                  <a:lumMod val="50000"/>
                </a:schemeClr>
              </a:solidFill>
              <a:latin typeface="Calibri" panose="020F0502020204030204" pitchFamily="34" charset="0"/>
            </a:endParaRPr>
          </a:p>
        </p:txBody>
      </p:sp>
      <p:sp>
        <p:nvSpPr>
          <p:cNvPr id="6" name="ZoneTexte 5"/>
          <p:cNvSpPr txBox="1"/>
          <p:nvPr userDrawn="1"/>
        </p:nvSpPr>
        <p:spPr>
          <a:xfrm>
            <a:off x="8748464" y="6669360"/>
            <a:ext cx="237244" cy="169277"/>
          </a:xfrm>
          <a:prstGeom prst="rect">
            <a:avLst/>
          </a:prstGeom>
          <a:noFill/>
        </p:spPr>
        <p:txBody>
          <a:bodyPr wrap="none" lIns="0" tIns="0" rIns="0" bIns="0" rtlCol="0">
            <a:spAutoFit/>
          </a:bodyPr>
          <a:lstStyle/>
          <a:p>
            <a:pPr algn="ctr"/>
            <a:fld id="{2C129BBD-FD7C-4B99-A230-6BE5E473BDAB}" type="slidenum">
              <a:rPr lang="en-US" sz="1100" b="1" smtClean="0">
                <a:solidFill>
                  <a:srgbClr val="041E5D"/>
                </a:solidFill>
                <a:latin typeface="Calibri" panose="020F0502020204030204" pitchFamily="34" charset="0"/>
              </a:rPr>
              <a:pPr algn="ctr"/>
              <a:t>‹#›</a:t>
            </a:fld>
            <a:endParaRPr lang="en-US" b="1" dirty="0">
              <a:solidFill>
                <a:srgbClr val="041E5D"/>
              </a:solidFill>
              <a:latin typeface="Calibri" panose="020F0502020204030204" pitchFamily="34" charset="0"/>
            </a:endParaRPr>
          </a:p>
        </p:txBody>
      </p:sp>
      <p:pic>
        <p:nvPicPr>
          <p:cNvPr id="15" name="Image 14"/>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72" y="-2551"/>
            <a:ext cx="1440000" cy="536333"/>
          </a:xfrm>
          <a:prstGeom prst="rect">
            <a:avLst/>
          </a:prstGeom>
        </p:spPr>
      </p:pic>
      <p:pic>
        <p:nvPicPr>
          <p:cNvPr id="10" name="Content Placeholder 3">
            <a:extLst>
              <a:ext uri="{FF2B5EF4-FFF2-40B4-BE49-F238E27FC236}">
                <a16:creationId xmlns:a16="http://schemas.microsoft.com/office/drawing/2014/main" id="{43D5B329-09AA-445F-A5F0-D7B9722DFC9D}"/>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457798" y="33590"/>
            <a:ext cx="1674042" cy="515090"/>
          </a:xfrm>
          <a:prstGeom prst="rect">
            <a:avLst/>
          </a:prstGeom>
        </p:spPr>
      </p:pic>
      <p:pic>
        <p:nvPicPr>
          <p:cNvPr id="8" name="Picture 7" descr="A picture containing drawing&#10;&#10;Description automatically generated">
            <a:extLst>
              <a:ext uri="{FF2B5EF4-FFF2-40B4-BE49-F238E27FC236}">
                <a16:creationId xmlns:a16="http://schemas.microsoft.com/office/drawing/2014/main" id="{521AE01B-4902-4DCA-8335-78E52A0CD127}"/>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12180" r="12793"/>
          <a:stretch/>
        </p:blipFill>
        <p:spPr>
          <a:xfrm>
            <a:off x="7956376" y="7528"/>
            <a:ext cx="1080120" cy="713723"/>
          </a:xfrm>
          <a:prstGeom prst="rect">
            <a:avLst/>
          </a:prstGeom>
        </p:spPr>
      </p:pic>
      <p:sp>
        <p:nvSpPr>
          <p:cNvPr id="2" name="Title Placeholder 1"/>
          <p:cNvSpPr>
            <a:spLocks noGrp="1"/>
          </p:cNvSpPr>
          <p:nvPr>
            <p:ph type="title"/>
          </p:nvPr>
        </p:nvSpPr>
        <p:spPr>
          <a:xfrm>
            <a:off x="3203848" y="44624"/>
            <a:ext cx="4680520" cy="611986"/>
          </a:xfrm>
          <a:prstGeom prst="rect">
            <a:avLst/>
          </a:prstGeom>
        </p:spPr>
        <p:txBody>
          <a:bodyPr vert="horz" lIns="91440" tIns="45720" rIns="91440" bIns="45720" rtlCol="0" anchor="ctr" anchorCtr="0">
            <a:normAutofit/>
          </a:bodyPr>
          <a:lstStyle/>
          <a:p>
            <a:r>
              <a:rPr lang="fr-FR" dirty="0" err="1"/>
              <a:t>Title</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700" r:id="rId3"/>
    <p:sldLayoutId id="2147483702" r:id="rId4"/>
    <p:sldLayoutId id="2147483703" r:id="rId5"/>
  </p:sldLayoutIdLst>
  <p:txStyles>
    <p:titleStyle>
      <a:lvl1pPr algn="r" defTabSz="914400" rtl="0" eaLnBrk="1" latinLnBrk="0" hangingPunct="1">
        <a:spcBef>
          <a:spcPct val="0"/>
        </a:spcBef>
        <a:buNone/>
        <a:defRPr lang="en-US" sz="2400" b="1" kern="1200" cap="small" spc="-60" baseline="0" dirty="0">
          <a:solidFill>
            <a:srgbClr val="067EB0"/>
          </a:solidFill>
          <a:latin typeface="Calibri" panose="020F0502020204030204" pitchFamily="34" charset="0"/>
          <a:ea typeface="+mj-ea"/>
          <a:cs typeface="+mj-cs"/>
        </a:defRPr>
      </a:lvl1pPr>
    </p:titleStyle>
    <p:bodyStyle>
      <a:lvl1pPr marL="0" indent="0" algn="l" defTabSz="914400" rtl="0" eaLnBrk="1" latinLnBrk="0" hangingPunct="1">
        <a:spcBef>
          <a:spcPts val="1200"/>
        </a:spcBef>
        <a:spcAft>
          <a:spcPts val="600"/>
        </a:spcAft>
        <a:buFont typeface="Arial" pitchFamily="34" charset="0"/>
        <a:buNone/>
        <a:defRPr sz="2200" b="1" kern="1200">
          <a:solidFill>
            <a:srgbClr val="041E5D"/>
          </a:solidFill>
          <a:latin typeface="Calibri" panose="020F0502020204030204" pitchFamily="34" charset="0"/>
          <a:ea typeface="+mn-ea"/>
          <a:cs typeface="+mn-cs"/>
        </a:defRPr>
      </a:lvl1pPr>
      <a:lvl2pPr marL="271463" indent="-182563" algn="l" defTabSz="914400" rtl="0" eaLnBrk="1" latinLnBrk="0" hangingPunct="1">
        <a:spcBef>
          <a:spcPct val="20000"/>
        </a:spcBef>
        <a:buClr>
          <a:srgbClr val="067EB0"/>
        </a:buClr>
        <a:buSzPct val="100000"/>
        <a:buFont typeface="Wingdings" panose="05000000000000000000" pitchFamily="2" charset="2"/>
        <a:buChar char="§"/>
        <a:defRPr sz="2000" kern="1200">
          <a:solidFill>
            <a:srgbClr val="041E5D"/>
          </a:solidFill>
          <a:latin typeface="Calibri" panose="020F0502020204030204" pitchFamily="34" charset="0"/>
          <a:ea typeface="+mn-ea"/>
          <a:cs typeface="+mn-cs"/>
        </a:defRPr>
      </a:lvl2pPr>
      <a:lvl3pPr marL="538163" indent="-228600" algn="l" defTabSz="914400" rtl="0" eaLnBrk="1" latinLnBrk="0" hangingPunct="1">
        <a:spcBef>
          <a:spcPct val="20000"/>
        </a:spcBef>
        <a:buClr>
          <a:srgbClr val="B03806"/>
        </a:buClr>
        <a:buSzPct val="80000"/>
        <a:buFont typeface="Wingdings" panose="05000000000000000000" pitchFamily="2" charset="2"/>
        <a:buChar char="v"/>
        <a:defRPr sz="1800" kern="1200">
          <a:solidFill>
            <a:srgbClr val="041E5D"/>
          </a:solidFill>
          <a:latin typeface="Calibri" panose="020F0502020204030204" pitchFamily="34" charset="0"/>
          <a:ea typeface="+mn-ea"/>
          <a:cs typeface="+mn-cs"/>
        </a:defRPr>
      </a:lvl3pPr>
      <a:lvl4pPr marL="895350" indent="-228600" algn="l" defTabSz="914400" rtl="0" eaLnBrk="1" latinLnBrk="0" hangingPunct="1">
        <a:spcBef>
          <a:spcPct val="20000"/>
        </a:spcBef>
        <a:buClr>
          <a:srgbClr val="067EB0"/>
        </a:buClr>
        <a:buFont typeface="Wingdings" panose="05000000000000000000" pitchFamily="2" charset="2"/>
        <a:buChar char="Ø"/>
        <a:defRPr sz="1800" kern="1200" baseline="0">
          <a:solidFill>
            <a:srgbClr val="041E5D"/>
          </a:solidFill>
          <a:latin typeface="Calibri" panose="020F0502020204030204" pitchFamily="34" charset="0"/>
          <a:ea typeface="+mn-ea"/>
          <a:cs typeface="+mn-cs"/>
        </a:defRPr>
      </a:lvl4pPr>
      <a:lvl5pPr marL="1260475" indent="-228600" algn="l" defTabSz="914400" rtl="0" eaLnBrk="1" latinLnBrk="0" hangingPunct="1">
        <a:spcBef>
          <a:spcPct val="20000"/>
        </a:spcBef>
        <a:buClr>
          <a:srgbClr val="B03806"/>
        </a:buClr>
        <a:buFont typeface="Wingdings" panose="05000000000000000000" pitchFamily="2" charset="2"/>
        <a:buChar char="ü"/>
        <a:defRPr sz="1800" kern="1200" baseline="0">
          <a:solidFill>
            <a:srgbClr val="041E5D"/>
          </a:solidFill>
          <a:latin typeface="Calibri" panose="020F0502020204030204" pitchFamily="34" charset="0"/>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E0ADE-848D-4B81-8E49-2F3CEFE0F310}"/>
              </a:ext>
            </a:extLst>
          </p:cNvPr>
          <p:cNvSpPr>
            <a:spLocks noGrp="1"/>
          </p:cNvSpPr>
          <p:nvPr>
            <p:ph type="title"/>
          </p:nvPr>
        </p:nvSpPr>
        <p:spPr/>
        <p:txBody>
          <a:bodyPr/>
          <a:lstStyle/>
          <a:p>
            <a:r>
              <a:rPr lang="en-GB" dirty="0"/>
              <a:t>Uncertainty Discussion Points</a:t>
            </a:r>
          </a:p>
        </p:txBody>
      </p:sp>
      <p:sp>
        <p:nvSpPr>
          <p:cNvPr id="3" name="Content Placeholder 2">
            <a:extLst>
              <a:ext uri="{FF2B5EF4-FFF2-40B4-BE49-F238E27FC236}">
                <a16:creationId xmlns:a16="http://schemas.microsoft.com/office/drawing/2014/main" id="{EE5BD66A-2761-4EE5-ABEB-11D92648FE7E}"/>
              </a:ext>
            </a:extLst>
          </p:cNvPr>
          <p:cNvSpPr>
            <a:spLocks noGrp="1"/>
          </p:cNvSpPr>
          <p:nvPr>
            <p:ph idx="1"/>
          </p:nvPr>
        </p:nvSpPr>
        <p:spPr>
          <a:xfrm>
            <a:off x="251520" y="908720"/>
            <a:ext cx="8352928" cy="5400600"/>
          </a:xfrm>
        </p:spPr>
        <p:txBody>
          <a:bodyPr>
            <a:normAutofit fontScale="92500" lnSpcReduction="20000"/>
          </a:bodyPr>
          <a:lstStyle/>
          <a:p>
            <a:pPr marL="342900" lvl="0" indent="-342900">
              <a:buFont typeface="Arial" panose="020B0604020202020204" pitchFamily="34" charset="0"/>
              <a:buChar char="•"/>
            </a:pPr>
            <a:r>
              <a:rPr lang="en-GB" dirty="0"/>
              <a:t>Are you currently or have you in the past used uncertainty information provided with LST products?  If so are these LST CCI products (and which ones?) or products from other data providers?</a:t>
            </a:r>
          </a:p>
          <a:p>
            <a:pPr marL="342900" lvl="0" indent="-342900">
              <a:buFont typeface="Arial" panose="020B0604020202020204" pitchFamily="34" charset="0"/>
              <a:buChar char="•"/>
            </a:pPr>
            <a:r>
              <a:rPr lang="en-GB" dirty="0"/>
              <a:t>If you use uncertainty information, do you use the total uncertainty or the breakdown of uncertainty components (or both)?  How do you use this information? </a:t>
            </a:r>
            <a:r>
              <a:rPr lang="en-GB" dirty="0" err="1"/>
              <a:t>Eg.</a:t>
            </a:r>
            <a:r>
              <a:rPr lang="en-GB" dirty="0"/>
              <a:t> for data selection, to explain scientific findings, to propagate uncertainties or combine products, for data assimilation or for model evaluation?</a:t>
            </a:r>
          </a:p>
          <a:p>
            <a:pPr marL="342900" lvl="0" indent="-342900">
              <a:buFont typeface="Arial" panose="020B0604020202020204" pitchFamily="34" charset="0"/>
              <a:buChar char="•"/>
            </a:pPr>
            <a:r>
              <a:rPr lang="en-GB" dirty="0"/>
              <a:t>If you don’t use uncertainty information what is the reason for this?  Is there anything that data producers could do to help you use this information?  </a:t>
            </a:r>
          </a:p>
          <a:p>
            <a:pPr marL="342900" lvl="0" indent="-342900">
              <a:buFont typeface="Arial" panose="020B0604020202020204" pitchFamily="34" charset="0"/>
              <a:buChar char="•"/>
            </a:pPr>
            <a:r>
              <a:rPr lang="en-GB" dirty="0"/>
              <a:t>Have you found the available documentation on uncertainties useful?  Do you know where to find it?  Is there anything missing or unavailable at present that would be helpful?</a:t>
            </a:r>
          </a:p>
          <a:p>
            <a:pPr marL="342900" lvl="0" indent="-342900">
              <a:buFont typeface="Arial" panose="020B0604020202020204" pitchFamily="34" charset="0"/>
              <a:buChar char="•"/>
            </a:pPr>
            <a:r>
              <a:rPr lang="en-GB" dirty="0"/>
              <a:t>How aware are you of how uncertainties are calculated? Is it important for you to understand what is included in the uncertainty budget for your application?</a:t>
            </a:r>
          </a:p>
          <a:p>
            <a:pPr marL="342900" indent="-342900">
              <a:buFont typeface="Arial" panose="020B0604020202020204" pitchFamily="34" charset="0"/>
              <a:buChar char="•"/>
            </a:pPr>
            <a:endParaRPr lang="en-GB" dirty="0"/>
          </a:p>
        </p:txBody>
      </p:sp>
    </p:spTree>
    <p:extLst>
      <p:ext uri="{BB962C8B-B14F-4D97-AF65-F5344CB8AC3E}">
        <p14:creationId xmlns:p14="http://schemas.microsoft.com/office/powerpoint/2010/main" val="2955716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lobTemp_slides_template">
  <a:themeElements>
    <a:clrScheme name="Essenti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b1bb55a9-a1b5-4196-b12d-1833970ed366" ContentTypeId="0x01010008EC4BDFB4C3D542892399C37F0B505F" PreviousValue="false"/>
</file>

<file path=customXml/item2.xml><?xml version="1.0" encoding="utf-8"?>
<ct:contentTypeSchema xmlns:ct="http://schemas.microsoft.com/office/2006/metadata/contentType" xmlns:ma="http://schemas.microsoft.com/office/2006/metadata/properties/metaAttributes" ct:_="" ma:_="" ma:contentTypeName="Met Office Document" ma:contentTypeID="0x01010008EC4BDFB4C3D542892399C37F0B505F00A5E4FF33B30EA542B63537776E4159E2" ma:contentTypeVersion="4" ma:contentTypeDescription="" ma:contentTypeScope="" ma:versionID="ef0c021ba8a3ed05082e5b0c25e127e9">
  <xsd:schema xmlns:xsd="http://www.w3.org/2001/XMLSchema" xmlns:xs="http://www.w3.org/2001/XMLSchema" xmlns:p="http://schemas.microsoft.com/office/2006/metadata/properties" xmlns:ns2="95a6d21c-7db0-4b7e-981f-b4f22b02b9d8" targetNamespace="http://schemas.microsoft.com/office/2006/metadata/properties" ma:root="true" ma:fieldsID="099ec9996e1d0a28311705357285bc0e" ns2:_="">
    <xsd:import namespace="95a6d21c-7db0-4b7e-981f-b4f22b02b9d8"/>
    <xsd:element name="properties">
      <xsd:complexType>
        <xsd:sequence>
          <xsd:element name="documentManagement">
            <xsd:complexType>
              <xsd:all>
                <xsd:element ref="ns2:TNA" minOccurs="0"/>
                <xsd:element ref="ns2:Review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a6d21c-7db0-4b7e-981f-b4f22b02b9d8" elementFormDefault="qualified">
    <xsd:import namespace="http://schemas.microsoft.com/office/2006/documentManagement/types"/>
    <xsd:import namespace="http://schemas.microsoft.com/office/infopath/2007/PartnerControls"/>
    <xsd:element name="TNA" ma:index="1" nillable="true" ma:displayName="TNA" ma:default="Not of potential interest" ma:format="Dropdown" ma:internalName="TNA">
      <xsd:simpleType>
        <xsd:restriction base="dms:Choice">
          <xsd:enumeration value="Not of potential interest"/>
          <xsd:enumeration value="Potential TNA Record"/>
          <xsd:enumeration value="Flagged for TNA"/>
          <xsd:enumeration value="List to TNA"/>
          <xsd:enumeration value="Not listed to TNA"/>
          <xsd:enumeration value="Transferred to TNA"/>
          <xsd:enumeration value="Published by TNA"/>
        </xsd:restriction>
      </xsd:simpleType>
    </xsd:element>
    <xsd:element name="ReviewDate" ma:index="2" nillable="true" ma:displayName="Review Date" ma:format="DateOnly" ma:internalName="Review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NA xmlns="95a6d21c-7db0-4b7e-981f-b4f22b02b9d8">Not of potential interest</TNA>
    <ReviewDate xmlns="95a6d21c-7db0-4b7e-981f-b4f22b02b9d8"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CF951C-2281-4032-BDB0-F100F8745B22}">
  <ds:schemaRefs>
    <ds:schemaRef ds:uri="Microsoft.SharePoint.Taxonomy.ContentTypeSync"/>
  </ds:schemaRefs>
</ds:datastoreItem>
</file>

<file path=customXml/itemProps2.xml><?xml version="1.0" encoding="utf-8"?>
<ds:datastoreItem xmlns:ds="http://schemas.openxmlformats.org/officeDocument/2006/customXml" ds:itemID="{E9A17743-19F8-49CB-A9CB-495ED31EA4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a6d21c-7db0-4b7e-981f-b4f22b02b9d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5290E7-D4F0-4DB8-A62D-BF128A9861E1}">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95a6d21c-7db0-4b7e-981f-b4f22b02b9d8"/>
    <ds:schemaRef ds:uri="http://www.w3.org/XML/1998/namespace"/>
    <ds:schemaRef ds:uri="http://purl.org/dc/dcmitype/"/>
  </ds:schemaRefs>
</ds:datastoreItem>
</file>

<file path=customXml/itemProps4.xml><?xml version="1.0" encoding="utf-8"?>
<ds:datastoreItem xmlns:ds="http://schemas.openxmlformats.org/officeDocument/2006/customXml" ds:itemID="{8F98CC8C-AD33-4315-ADD5-A07649E0366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176</TotalTime>
  <Words>181</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GlobTemp_slides_template</vt:lpstr>
      <vt:lpstr>Uncertainty Discussion Points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Findings from the LST_cci User Requirements Assessment</dc:title>
  <dc:creator>Good, Elizabeth</dc:creator>
  <cp:lastModifiedBy>Good, Elizabeth</cp:lastModifiedBy>
  <cp:revision>40</cp:revision>
  <dcterms:created xsi:type="dcterms:W3CDTF">2020-06-18T14:43:18Z</dcterms:created>
  <dcterms:modified xsi:type="dcterms:W3CDTF">2020-06-23T16:48:34Z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0x01010008EC4BDFB4C3D542892399C37F0B505F00A5E4FF33B30EA542B63537776E4159E2</vt:lpwstr>
  </property>
</Properties>
</file>