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43" r:id="rId5"/>
    <p:sldMasterId id="2147483953" r:id="rId6"/>
  </p:sldMasterIdLst>
  <p:notesMasterIdLst>
    <p:notesMasterId r:id="rId26"/>
  </p:notesMasterIdLst>
  <p:handoutMasterIdLst>
    <p:handoutMasterId r:id="rId27"/>
  </p:handoutMasterIdLst>
  <p:sldIdLst>
    <p:sldId id="326" r:id="rId7"/>
    <p:sldId id="685" r:id="rId8"/>
    <p:sldId id="282" r:id="rId9"/>
    <p:sldId id="835" r:id="rId10"/>
    <p:sldId id="257" r:id="rId11"/>
    <p:sldId id="396" r:id="rId12"/>
    <p:sldId id="829" r:id="rId13"/>
    <p:sldId id="259" r:id="rId14"/>
    <p:sldId id="988" r:id="rId15"/>
    <p:sldId id="1067" r:id="rId16"/>
    <p:sldId id="2742" r:id="rId17"/>
    <p:sldId id="1079" r:id="rId18"/>
    <p:sldId id="2744" r:id="rId19"/>
    <p:sldId id="1051" r:id="rId20"/>
    <p:sldId id="993" r:id="rId21"/>
    <p:sldId id="2743" r:id="rId22"/>
    <p:sldId id="2741" r:id="rId23"/>
    <p:sldId id="271" r:id="rId24"/>
    <p:sldId id="281" r:id="rId25"/>
  </p:sldIdLst>
  <p:sldSz cx="9144000" cy="5143500" type="screen16x9"/>
  <p:notesSz cx="6797675" cy="9926638"/>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145" algn="l" rtl="0" fontAlgn="base">
      <a:spcBef>
        <a:spcPct val="0"/>
      </a:spcBef>
      <a:spcAft>
        <a:spcPct val="0"/>
      </a:spcAft>
      <a:defRPr kern="1200">
        <a:solidFill>
          <a:schemeClr val="tx1"/>
        </a:solidFill>
        <a:latin typeface="Verdana" pitchFamily="34" charset="0"/>
        <a:ea typeface="+mn-ea"/>
        <a:cs typeface="+mn-cs"/>
      </a:defRPr>
    </a:lvl2pPr>
    <a:lvl3pPr marL="914285" algn="l" rtl="0" fontAlgn="base">
      <a:spcBef>
        <a:spcPct val="0"/>
      </a:spcBef>
      <a:spcAft>
        <a:spcPct val="0"/>
      </a:spcAft>
      <a:defRPr kern="1200">
        <a:solidFill>
          <a:schemeClr val="tx1"/>
        </a:solidFill>
        <a:latin typeface="Verdana" pitchFamily="34" charset="0"/>
        <a:ea typeface="+mn-ea"/>
        <a:cs typeface="+mn-cs"/>
      </a:defRPr>
    </a:lvl3pPr>
    <a:lvl4pPr marL="1371430" algn="l" rtl="0" fontAlgn="base">
      <a:spcBef>
        <a:spcPct val="0"/>
      </a:spcBef>
      <a:spcAft>
        <a:spcPct val="0"/>
      </a:spcAft>
      <a:defRPr kern="1200">
        <a:solidFill>
          <a:schemeClr val="tx1"/>
        </a:solidFill>
        <a:latin typeface="Verdana" pitchFamily="34" charset="0"/>
        <a:ea typeface="+mn-ea"/>
        <a:cs typeface="+mn-cs"/>
      </a:defRPr>
    </a:lvl4pPr>
    <a:lvl5pPr marL="1828570" algn="l" rtl="0" fontAlgn="base">
      <a:spcBef>
        <a:spcPct val="0"/>
      </a:spcBef>
      <a:spcAft>
        <a:spcPct val="0"/>
      </a:spcAft>
      <a:defRPr kern="1200">
        <a:solidFill>
          <a:schemeClr val="tx1"/>
        </a:solidFill>
        <a:latin typeface="Verdana" pitchFamily="34" charset="0"/>
        <a:ea typeface="+mn-ea"/>
        <a:cs typeface="+mn-cs"/>
      </a:defRPr>
    </a:lvl5pPr>
    <a:lvl6pPr marL="2285715" algn="l" defTabSz="914285" rtl="0" eaLnBrk="1" latinLnBrk="0" hangingPunct="1">
      <a:defRPr kern="1200">
        <a:solidFill>
          <a:schemeClr val="tx1"/>
        </a:solidFill>
        <a:latin typeface="Verdana" pitchFamily="34" charset="0"/>
        <a:ea typeface="+mn-ea"/>
        <a:cs typeface="+mn-cs"/>
      </a:defRPr>
    </a:lvl6pPr>
    <a:lvl7pPr marL="2742855" algn="l" defTabSz="914285" rtl="0" eaLnBrk="1" latinLnBrk="0" hangingPunct="1">
      <a:defRPr kern="1200">
        <a:solidFill>
          <a:schemeClr val="tx1"/>
        </a:solidFill>
        <a:latin typeface="Verdana" pitchFamily="34" charset="0"/>
        <a:ea typeface="+mn-ea"/>
        <a:cs typeface="+mn-cs"/>
      </a:defRPr>
    </a:lvl7pPr>
    <a:lvl8pPr marL="3200000" algn="l" defTabSz="914285" rtl="0" eaLnBrk="1" latinLnBrk="0" hangingPunct="1">
      <a:defRPr kern="1200">
        <a:solidFill>
          <a:schemeClr val="tx1"/>
        </a:solidFill>
        <a:latin typeface="Verdana" pitchFamily="34" charset="0"/>
        <a:ea typeface="+mn-ea"/>
        <a:cs typeface="+mn-cs"/>
      </a:defRPr>
    </a:lvl8pPr>
    <a:lvl9pPr marL="3657144" algn="l" defTabSz="914285"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Drinkwater" initials="MRD" lastIdx="1" clrIdx="0"/>
  <p:cmAuthor id="1" name="M. Kern" initials="MK"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31" autoAdjust="0"/>
    <p:restoredTop sz="74499" autoAdjust="0"/>
  </p:normalViewPr>
  <p:slideViewPr>
    <p:cSldViewPr snapToGrid="0">
      <p:cViewPr varScale="1">
        <p:scale>
          <a:sx n="198" d="100"/>
          <a:sy n="198" d="100"/>
        </p:scale>
        <p:origin x="1824" y="184"/>
      </p:cViewPr>
      <p:guideLst>
        <p:guide orient="horz" pos="1620"/>
        <p:guide pos="2880"/>
      </p:guideLst>
    </p:cSldViewPr>
  </p:slideViewPr>
  <p:notesTextViewPr>
    <p:cViewPr>
      <p:scale>
        <a:sx n="100" d="100"/>
        <a:sy n="100" d="100"/>
      </p:scale>
      <p:origin x="0" y="0"/>
    </p:cViewPr>
  </p:notesTextViewPr>
  <p:sorterViewPr>
    <p:cViewPr>
      <p:scale>
        <a:sx n="111" d="100"/>
        <a:sy n="111"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2" y="0"/>
            <a:ext cx="2945557" cy="495994"/>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3" y="0"/>
            <a:ext cx="2945557" cy="495994"/>
          </a:xfrm>
          <a:prstGeom prst="rect">
            <a:avLst/>
          </a:prstGeom>
          <a:noFill/>
          <a:ln w="9525">
            <a:noFill/>
            <a:miter lim="800000"/>
            <a:headEnd/>
            <a:tailEnd/>
          </a:ln>
        </p:spPr>
        <p:txBody>
          <a:bodyPr vert="horz" wrap="square" lIns="91554" tIns="45777" rIns="91554" bIns="45777" numCol="1" anchor="t" anchorCtr="0" compatLnSpc="1">
            <a:prstTxWarp prst="textNoShape">
              <a:avLst/>
            </a:prstTxWarp>
          </a:bodyPr>
          <a:lstStyle>
            <a:lvl1pPr algn="r" defTabSz="913630">
              <a:defRPr sz="12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2" y="9428952"/>
            <a:ext cx="2945557" cy="495994"/>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defTabSz="913630">
              <a:defRPr sz="12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3" y="9428952"/>
            <a:ext cx="2945557" cy="495994"/>
          </a:xfrm>
          <a:prstGeom prst="rect">
            <a:avLst/>
          </a:prstGeom>
          <a:noFill/>
          <a:ln w="9525">
            <a:noFill/>
            <a:miter lim="800000"/>
            <a:headEnd/>
            <a:tailEnd/>
          </a:ln>
        </p:spPr>
        <p:txBody>
          <a:bodyPr vert="horz" wrap="square" lIns="91554" tIns="45777" rIns="91554" bIns="45777" numCol="1" anchor="b" anchorCtr="0" compatLnSpc="1">
            <a:prstTxWarp prst="textNoShape">
              <a:avLst/>
            </a:prstTxWarp>
          </a:bodyPr>
          <a:lstStyle>
            <a:lvl1pPr algn="r" defTabSz="913630">
              <a:defRPr sz="12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1"/>
            <a:ext cx="2917900" cy="518000"/>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defTabSz="882743">
              <a:defRPr sz="1200" smtClean="0"/>
            </a:lvl1pPr>
          </a:lstStyle>
          <a:p>
            <a:pPr>
              <a:defRPr/>
            </a:pPr>
            <a:endParaRPr lang="en-US" dirty="0"/>
          </a:p>
        </p:txBody>
      </p:sp>
      <p:sp>
        <p:nvSpPr>
          <p:cNvPr id="58371" name="Rectangle 3"/>
          <p:cNvSpPr>
            <a:spLocks noGrp="1" noChangeArrowheads="1"/>
          </p:cNvSpPr>
          <p:nvPr>
            <p:ph type="dt" idx="1"/>
          </p:nvPr>
        </p:nvSpPr>
        <p:spPr bwMode="auto">
          <a:xfrm>
            <a:off x="3867485" y="1"/>
            <a:ext cx="2917899" cy="518000"/>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lvl1pPr algn="r" defTabSz="882743">
              <a:defRPr sz="1200" smtClean="0"/>
            </a:lvl1pPr>
          </a:lstStyle>
          <a:p>
            <a:pPr>
              <a:defRPr/>
            </a:pPr>
            <a:fld id="{A6888345-B3D3-4351-A7A9-F936F5935E41}" type="datetimeFigureOut">
              <a:rPr lang="en-US"/>
              <a:pPr>
                <a:defRPr/>
              </a:pPr>
              <a:t>6/19/20</a:t>
            </a:fld>
            <a:endParaRPr lang="en-US" dirty="0"/>
          </a:p>
        </p:txBody>
      </p:sp>
      <p:sp>
        <p:nvSpPr>
          <p:cNvPr id="1126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875831" y="4729711"/>
            <a:ext cx="5033722" cy="4435163"/>
          </a:xfrm>
          <a:prstGeom prst="rect">
            <a:avLst/>
          </a:prstGeom>
          <a:noFill/>
          <a:ln w="9525">
            <a:noFill/>
            <a:miter lim="800000"/>
            <a:headEnd/>
            <a:tailEnd/>
          </a:ln>
          <a:effectLst/>
        </p:spPr>
        <p:txBody>
          <a:bodyPr vert="horz" wrap="square" lIns="88227" tIns="44113" rIns="88227" bIns="44113"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9459424"/>
            <a:ext cx="2917900" cy="443516"/>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defTabSz="882743">
              <a:defRPr sz="1200" smtClean="0"/>
            </a:lvl1pPr>
          </a:lstStyle>
          <a:p>
            <a:pPr>
              <a:defRPr/>
            </a:pPr>
            <a:endParaRPr lang="en-US" dirty="0"/>
          </a:p>
        </p:txBody>
      </p:sp>
      <p:sp>
        <p:nvSpPr>
          <p:cNvPr id="58375" name="Rectangle 7"/>
          <p:cNvSpPr>
            <a:spLocks noGrp="1" noChangeArrowheads="1"/>
          </p:cNvSpPr>
          <p:nvPr>
            <p:ph type="sldNum" sz="quarter" idx="5"/>
          </p:nvPr>
        </p:nvSpPr>
        <p:spPr bwMode="auto">
          <a:xfrm>
            <a:off x="3867485" y="9459424"/>
            <a:ext cx="2917899" cy="443516"/>
          </a:xfrm>
          <a:prstGeom prst="rect">
            <a:avLst/>
          </a:prstGeom>
          <a:noFill/>
          <a:ln w="9525">
            <a:noFill/>
            <a:miter lim="800000"/>
            <a:headEnd/>
            <a:tailEnd/>
          </a:ln>
          <a:effectLst/>
        </p:spPr>
        <p:txBody>
          <a:bodyPr vert="horz" wrap="square" lIns="88227" tIns="44113" rIns="88227" bIns="44113" numCol="1" anchor="b" anchorCtr="0" compatLnSpc="1">
            <a:prstTxWarp prst="textNoShape">
              <a:avLst/>
            </a:prstTxWarp>
          </a:bodyPr>
          <a:lstStyle>
            <a:lvl1pPr algn="r" defTabSz="882743">
              <a:defRPr sz="12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145" algn="l" rtl="0" fontAlgn="base">
      <a:spcBef>
        <a:spcPct val="30000"/>
      </a:spcBef>
      <a:spcAft>
        <a:spcPct val="0"/>
      </a:spcAft>
      <a:defRPr sz="1200" kern="1200">
        <a:solidFill>
          <a:schemeClr val="tx1"/>
        </a:solidFill>
        <a:latin typeface="Calibri" pitchFamily="34" charset="0"/>
        <a:ea typeface="+mn-ea"/>
        <a:cs typeface="+mn-cs"/>
      </a:defRPr>
    </a:lvl2pPr>
    <a:lvl3pPr marL="914285" algn="l" rtl="0" fontAlgn="base">
      <a:spcBef>
        <a:spcPct val="30000"/>
      </a:spcBef>
      <a:spcAft>
        <a:spcPct val="0"/>
      </a:spcAft>
      <a:defRPr sz="1200" kern="1200">
        <a:solidFill>
          <a:schemeClr val="tx1"/>
        </a:solidFill>
        <a:latin typeface="Calibri" pitchFamily="34" charset="0"/>
        <a:ea typeface="+mn-ea"/>
        <a:cs typeface="+mn-cs"/>
      </a:defRPr>
    </a:lvl3pPr>
    <a:lvl4pPr marL="1371430" algn="l" rtl="0" fontAlgn="base">
      <a:spcBef>
        <a:spcPct val="30000"/>
      </a:spcBef>
      <a:spcAft>
        <a:spcPct val="0"/>
      </a:spcAft>
      <a:defRPr sz="1200" kern="1200">
        <a:solidFill>
          <a:schemeClr val="tx1"/>
        </a:solidFill>
        <a:latin typeface="Calibri" pitchFamily="34" charset="0"/>
        <a:ea typeface="+mn-ea"/>
        <a:cs typeface="+mn-cs"/>
      </a:defRPr>
    </a:lvl4pPr>
    <a:lvl5pPr marL="1828570" algn="l" rtl="0" fontAlgn="base">
      <a:spcBef>
        <a:spcPct val="30000"/>
      </a:spcBef>
      <a:spcAft>
        <a:spcPct val="0"/>
      </a:spcAft>
      <a:defRPr sz="1200" kern="1200">
        <a:solidFill>
          <a:schemeClr val="tx1"/>
        </a:solidFill>
        <a:latin typeface="Calibri" pitchFamily="34" charset="0"/>
        <a:ea typeface="+mn-ea"/>
        <a:cs typeface="+mn-cs"/>
      </a:defRPr>
    </a:lvl5pPr>
    <a:lvl6pPr marL="2285715" algn="l" defTabSz="914285" rtl="0" eaLnBrk="1" latinLnBrk="0" hangingPunct="1">
      <a:defRPr sz="1200" kern="1200">
        <a:solidFill>
          <a:schemeClr val="tx1"/>
        </a:solidFill>
        <a:latin typeface="+mn-lt"/>
        <a:ea typeface="+mn-ea"/>
        <a:cs typeface="+mn-cs"/>
      </a:defRPr>
    </a:lvl6pPr>
    <a:lvl7pPr marL="2742855" algn="l" defTabSz="914285" rtl="0" eaLnBrk="1" latinLnBrk="0" hangingPunct="1">
      <a:defRPr sz="1200" kern="1200">
        <a:solidFill>
          <a:schemeClr val="tx1"/>
        </a:solidFill>
        <a:latin typeface="+mn-lt"/>
        <a:ea typeface="+mn-ea"/>
        <a:cs typeface="+mn-cs"/>
      </a:defRPr>
    </a:lvl7pPr>
    <a:lvl8pPr marL="3200000" algn="l" defTabSz="914285" rtl="0" eaLnBrk="1" latinLnBrk="0" hangingPunct="1">
      <a:defRPr sz="1200" kern="1200">
        <a:solidFill>
          <a:schemeClr val="tx1"/>
        </a:solidFill>
        <a:latin typeface="+mn-lt"/>
        <a:ea typeface="+mn-ea"/>
        <a:cs typeface="+mn-cs"/>
      </a:defRPr>
    </a:lvl8pPr>
    <a:lvl9pPr marL="3657144" algn="l" defTabSz="91428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175/BAMS-D-13-00047.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411377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Calibri" pitchFamily="34" charset="0"/>
                <a:ea typeface="+mn-ea"/>
                <a:cs typeface="+mn-cs"/>
              </a:rPr>
              <a:t>Small Fires Database</a:t>
            </a:r>
          </a:p>
          <a:p>
            <a:endParaRPr lang="en-GB" sz="1200" kern="1200" dirty="0">
              <a:solidFill>
                <a:schemeClr val="tx1"/>
              </a:solidFill>
              <a:effectLst/>
              <a:latin typeface="Calibri" pitchFamily="34" charset="0"/>
              <a:ea typeface="+mn-ea"/>
              <a:cs typeface="+mn-cs"/>
            </a:endParaRPr>
          </a:p>
          <a:p>
            <a:r>
              <a:rPr lang="en-GB" sz="1200" kern="1200" dirty="0">
                <a:solidFill>
                  <a:schemeClr val="tx1"/>
                </a:solidFill>
                <a:effectLst/>
                <a:latin typeface="Calibri" pitchFamily="34" charset="0"/>
                <a:ea typeface="+mn-ea"/>
                <a:cs typeface="+mn-cs"/>
              </a:rPr>
              <a:t>Small-fires database</a:t>
            </a:r>
          </a:p>
          <a:p>
            <a:r>
              <a:rPr lang="en-GB" sz="1200" kern="1200" dirty="0">
                <a:solidFill>
                  <a:schemeClr val="tx1"/>
                </a:solidFill>
                <a:effectLst/>
                <a:latin typeface="Calibri" pitchFamily="34" charset="0"/>
                <a:ea typeface="+mn-ea"/>
                <a:cs typeface="+mn-cs"/>
              </a:rPr>
              <a:t>- Sentinel-2A and B over Africa (2018 only)</a:t>
            </a:r>
          </a:p>
          <a:p>
            <a:r>
              <a:rPr lang="en-GB" sz="1200" kern="1200" dirty="0">
                <a:solidFill>
                  <a:schemeClr val="tx1"/>
                </a:solidFill>
                <a:effectLst/>
                <a:latin typeface="Calibri" pitchFamily="34" charset="0"/>
                <a:ea typeface="+mn-ea"/>
                <a:cs typeface="+mn-cs"/>
              </a:rPr>
              <a:t>- Sentinel-1 + Sentinel-2 over three African 500x500km test sites </a:t>
            </a:r>
          </a:p>
          <a:p>
            <a:endParaRPr lang="en-GB" sz="1200" kern="1200" dirty="0">
              <a:solidFill>
                <a:schemeClr val="tx1"/>
              </a:solidFill>
              <a:effectLst/>
              <a:latin typeface="Calibri" pitchFamily="34" charset="0"/>
              <a:ea typeface="+mn-ea"/>
              <a:cs typeface="+mn-cs"/>
            </a:endParaRPr>
          </a:p>
          <a:p>
            <a:r>
              <a:rPr lang="en-GB" sz="1200" kern="1200" dirty="0">
                <a:solidFill>
                  <a:schemeClr val="tx1"/>
                </a:solidFill>
                <a:effectLst/>
                <a:latin typeface="Calibri" pitchFamily="34" charset="0"/>
                <a:ea typeface="+mn-ea"/>
                <a:cs typeface="+mn-cs"/>
              </a:rPr>
              <a:t>Uses 11,000 Sentinel-2 images and active fires from MODIS</a:t>
            </a:r>
          </a:p>
          <a:p>
            <a:r>
              <a:rPr lang="en-GB" sz="1200" kern="1200" dirty="0">
                <a:solidFill>
                  <a:schemeClr val="tx1"/>
                </a:solidFill>
                <a:effectLst/>
                <a:latin typeface="Calibri" pitchFamily="34" charset="0"/>
                <a:ea typeface="+mn-ea"/>
                <a:cs typeface="+mn-cs"/>
              </a:rPr>
              <a:t>All sub-Saharan Africa at 20m, Jan-Dec 2016</a:t>
            </a:r>
          </a:p>
          <a:p>
            <a:endParaRPr lang="en-GB" sz="1200" kern="1200" dirty="0">
              <a:solidFill>
                <a:schemeClr val="tx1"/>
              </a:solidFill>
              <a:effectLst/>
              <a:latin typeface="Calibri" pitchFamily="34"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a:solidFill>
                  <a:schemeClr val="tx1"/>
                </a:solidFill>
                <a:effectLst/>
                <a:latin typeface="Calibri" pitchFamily="34" charset="0"/>
                <a:ea typeface="+mn-ea"/>
                <a:cs typeface="+mn-cs"/>
              </a:rPr>
              <a:t>Roteta et al. 2019: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a:solidFill>
                  <a:schemeClr val="tx1"/>
                </a:solidFill>
                <a:effectLst/>
                <a:latin typeface="Calibri" pitchFamily="34" charset="0"/>
                <a:ea typeface="+mn-ea"/>
                <a:cs typeface="+mn-cs"/>
              </a:rPr>
              <a:t>- Total BA estimated from our product was 4.9 M km2, around 80% larger area than what the NASA BA product (MCD64A1 c6) detected in the same period (2.7 M km2). </a:t>
            </a:r>
            <a:endParaRPr lang="en-GB"/>
          </a:p>
          <a:p>
            <a:r>
              <a:rPr lang="en-GB" sz="1200" kern="1200" dirty="0">
                <a:solidFill>
                  <a:schemeClr val="tx1"/>
                </a:solidFill>
                <a:effectLst/>
                <a:latin typeface="Calibri" pitchFamily="34" charset="0"/>
                <a:ea typeface="+mn-ea"/>
                <a:cs typeface="+mn-cs"/>
              </a:rPr>
              <a:t>- On the negative side, Sentinel-2 based products have lower temporal resolution and consequently are more affected by cloud/cloud shadows and have less temporal reporting accuracy than global BA products. </a:t>
            </a:r>
          </a:p>
          <a:p>
            <a:r>
              <a:rPr lang="en-GB" sz="1200" kern="1200" dirty="0">
                <a:solidFill>
                  <a:schemeClr val="tx1"/>
                </a:solidFill>
                <a:effectLst/>
                <a:latin typeface="Calibri" pitchFamily="34" charset="0"/>
                <a:ea typeface="+mn-ea"/>
                <a:cs typeface="+mn-cs"/>
              </a:rPr>
              <a:t>- The product derived from S2 imagery would greatly contribute to better understanding the impacts of small fires in global fire regimes, particularly in tro- pical regions, where such fires are frequent </a:t>
            </a:r>
          </a:p>
          <a:p>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12</a:t>
            </a:fld>
            <a:endParaRPr lang="en-US"/>
          </a:p>
        </p:txBody>
      </p:sp>
    </p:spTree>
    <p:extLst>
      <p:ext uri="{BB962C8B-B14F-4D97-AF65-F5344CB8AC3E}">
        <p14:creationId xmlns:p14="http://schemas.microsoft.com/office/powerpoint/2010/main" val="167354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Global MR Land Cover maps</a:t>
            </a:r>
          </a:p>
          <a:p>
            <a:r>
              <a:rPr lang="en-US"/>
              <a:t>300m - 1km 1992-2015</a:t>
            </a:r>
          </a:p>
          <a:p>
            <a:r>
              <a:rPr lang="en-US"/>
              <a:t>2016, 2017 and 2018 were processed and released by Copernicus C3S in Oct 2019</a:t>
            </a:r>
          </a:p>
          <a:p>
            <a:r>
              <a:rPr lang="en-US"/>
              <a:t>UN Land Cover Classification System (22 classes)</a:t>
            </a:r>
          </a:p>
          <a:p>
            <a:endParaRPr lang="en-US"/>
          </a:p>
          <a:p>
            <a:r>
              <a:rPr lang="en-US" b="1"/>
              <a:t>Sentinel-2 Prototype HR Land Cover maps</a:t>
            </a:r>
          </a:p>
          <a:p>
            <a:r>
              <a:rPr lang="en-US"/>
              <a:t>Africa 2016 at 20m</a:t>
            </a:r>
          </a:p>
          <a:p>
            <a:r>
              <a:rPr lang="en-US"/>
              <a:t>Mexico &amp; Central America 2017 at 10m</a:t>
            </a:r>
          </a:p>
          <a:p>
            <a:r>
              <a:rPr lang="en-US"/>
              <a:t>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13</a:t>
            </a:fld>
            <a:endParaRPr lang="en-US" dirty="0"/>
          </a:p>
        </p:txBody>
      </p:sp>
    </p:spTree>
    <p:extLst>
      <p:ext uri="{BB962C8B-B14F-4D97-AF65-F5344CB8AC3E}">
        <p14:creationId xmlns:p14="http://schemas.microsoft.com/office/powerpoint/2010/main" val="3342918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Biomass is both a source and a sink of CO2: i.e.  growth vs deforestation or forest degradation.</a:t>
            </a:r>
          </a:p>
          <a:p>
            <a:pPr marL="171450" indent="-171450">
              <a:buFont typeface="Arial" panose="020B0604020202020204" pitchFamily="34" charset="0"/>
              <a:buChar char="•"/>
            </a:pPr>
            <a:endPar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en-GB" sz="1200" b="0" i="0" kern="1200">
                <a:solidFill>
                  <a:schemeClr val="tx1"/>
                </a:solidFill>
                <a:effectLst/>
                <a:latin typeface="Calibri" pitchFamily="34" charset="0"/>
                <a:ea typeface="+mn-ea"/>
                <a:cs typeface="+mn-cs"/>
              </a:rPr>
              <a:t>The primary science objective ESA’s Climate Change Initiative Biomass project (Biomass_cci) is to provide global maps of above-ground biomass (Mg ha</a:t>
            </a:r>
            <a:r>
              <a:rPr lang="en-GB" sz="1200" b="0" i="0" kern="1200" baseline="30000">
                <a:solidFill>
                  <a:schemeClr val="tx1"/>
                </a:solidFill>
                <a:effectLst/>
                <a:latin typeface="Calibri" pitchFamily="34" charset="0"/>
                <a:ea typeface="+mn-ea"/>
                <a:cs typeface="+mn-cs"/>
              </a:rPr>
              <a:t>-1</a:t>
            </a:r>
            <a:r>
              <a:rPr lang="en-GB" sz="1200" b="0" i="0" kern="1200">
                <a:solidFill>
                  <a:schemeClr val="tx1"/>
                </a:solidFill>
                <a:effectLst/>
                <a:latin typeface="Calibri" pitchFamily="34" charset="0"/>
                <a:ea typeface="+mn-ea"/>
                <a:cs typeface="+mn-cs"/>
              </a:rPr>
              <a:t>) for four epochs (mid 1990s, 2010, 2017 and 2018), with these being capable of supporting quantification of biomass change.</a:t>
            </a:r>
            <a:endPar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endPar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en-GB" sz="1200" b="0" i="0" kern="1200">
                <a:solidFill>
                  <a:schemeClr val="tx1"/>
                </a:solidFill>
                <a:effectLst/>
                <a:latin typeface="Calibri" pitchFamily="34" charset="0"/>
                <a:ea typeface="+mn-ea"/>
                <a:cs typeface="+mn-cs"/>
              </a:rPr>
              <a:t>The mapping aims to achieve 500 m to 1 km spatial resolution with a relative error of less than 20 % where AGB exceeds 50 Mg ha</a:t>
            </a:r>
            <a:r>
              <a:rPr lang="en-GB" sz="1200" b="0" i="0" kern="1200" baseline="30000">
                <a:solidFill>
                  <a:schemeClr val="tx1"/>
                </a:solidFill>
                <a:effectLst/>
                <a:latin typeface="Calibri" pitchFamily="34" charset="0"/>
                <a:ea typeface="+mn-ea"/>
                <a:cs typeface="+mn-cs"/>
              </a:rPr>
              <a:t>-1</a:t>
            </a:r>
            <a:endPar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r>
              <a:rPr lang="en-GB" sz="1200" b="0" i="0" kern="1200">
                <a:solidFill>
                  <a:schemeClr val="tx1"/>
                </a:solidFill>
                <a:effectLst/>
                <a:latin typeface="Calibri" pitchFamily="34" charset="0"/>
                <a:ea typeface="+mn-ea"/>
                <a:cs typeface="+mn-cs"/>
              </a:rPr>
              <a:t>Earth observation (EO) missions:</a:t>
            </a:r>
          </a:p>
          <a:p>
            <a:pPr marL="171450" indent="-171450">
              <a:buFont typeface="Arial" panose="020B0604020202020204" pitchFamily="34" charset="0"/>
              <a:buChar char="•"/>
            </a:pPr>
            <a:r>
              <a:rPr lang="en-GB" sz="1200" b="0" i="0" kern="1200">
                <a:solidFill>
                  <a:schemeClr val="tx1"/>
                </a:solidFill>
                <a:effectLst/>
                <a:latin typeface="Calibri" pitchFamily="34" charset="0"/>
                <a:ea typeface="+mn-ea"/>
                <a:cs typeface="+mn-cs"/>
              </a:rPr>
              <a:t>optical sensors (e.g., Sentinel 2A/B), </a:t>
            </a:r>
          </a:p>
          <a:p>
            <a:pPr marL="171450" indent="-171450">
              <a:buFont typeface="Arial" panose="020B0604020202020204" pitchFamily="34" charset="0"/>
              <a:buChar char="•"/>
            </a:pPr>
            <a:r>
              <a:rPr lang="en-GB" sz="1200" b="0" i="0" kern="1200">
                <a:solidFill>
                  <a:schemeClr val="tx1"/>
                </a:solidFill>
                <a:effectLst/>
                <a:latin typeface="Calibri" pitchFamily="34" charset="0"/>
                <a:ea typeface="+mn-ea"/>
                <a:cs typeface="+mn-cs"/>
              </a:rPr>
              <a:t>SAR C-band (Sentinel 1A &amp; B)</a:t>
            </a:r>
          </a:p>
          <a:p>
            <a:pPr marL="171450" indent="-171450">
              <a:buFont typeface="Arial" panose="020B0604020202020204" pitchFamily="34" charset="0"/>
              <a:buChar char="•"/>
            </a:pPr>
            <a:r>
              <a:rPr lang="en-GB" sz="1200" b="0" i="0" kern="1200">
                <a:solidFill>
                  <a:schemeClr val="tx1"/>
                </a:solidFill>
                <a:effectLst/>
                <a:latin typeface="Calibri" pitchFamily="34" charset="0"/>
                <a:ea typeface="+mn-ea"/>
                <a:cs typeface="+mn-cs"/>
              </a:rPr>
              <a:t>SAR L-band (ALOS-2 PALSAR-2)</a:t>
            </a:r>
          </a:p>
          <a:p>
            <a:pPr marL="171450" indent="-171450">
              <a:buFont typeface="Arial" panose="020B0604020202020204" pitchFamily="34" charset="0"/>
              <a:buChar char="•"/>
            </a:pPr>
            <a:r>
              <a:rPr lang="en-GB" sz="1200" b="0" i="0" kern="1200">
                <a:solidFill>
                  <a:schemeClr val="tx1"/>
                </a:solidFill>
                <a:effectLst/>
                <a:latin typeface="Calibri" pitchFamily="34" charset="0"/>
                <a:ea typeface="+mn-ea"/>
                <a:cs typeface="+mn-cs"/>
              </a:rPr>
              <a:t>spaceborne LIDAR (e.g. NASA's Global Ecosystem Dynamics Investigation Lidar [GEDI])</a:t>
            </a:r>
            <a:endPar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At COP-25 in Madrid (Dec 2019), Biomass CCI released a new dataset for 2017:  </a:t>
            </a:r>
            <a:r>
              <a:rPr lang="en-US" sz="1200" b="0" dirty="0">
                <a:solidFill>
                  <a:schemeClr val="bg1"/>
                </a:solidFill>
                <a:latin typeface="Verdana" panose="020B0604030504040204" pitchFamily="34" charset="0"/>
                <a:ea typeface="Verdana" panose="020B0604030504040204" pitchFamily="34" charset="0"/>
                <a:cs typeface="Verdana" panose="020B0604030504040204" pitchFamily="34" charset="0"/>
              </a:rPr>
              <a:t>this</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has combined the widest possible range of satellite data - radar, optical and lidar - to construct an unprecedented high (1 hectare) resolution product. </a:t>
            </a:r>
          </a:p>
          <a:p>
            <a:pPr marL="171450" indent="-171450">
              <a:buFont typeface="Arial" panose="020B0604020202020204" pitchFamily="34" charset="0"/>
              <a:buChar char="•"/>
            </a:pPr>
            <a:r>
              <a:rPr lang="en-US" sz="1200" dirty="0">
                <a:solidFill>
                  <a:schemeClr val="bg2"/>
                </a:solidFill>
                <a:ea typeface="Verdana" panose="020B0604030504040204" pitchFamily="34" charset="0"/>
                <a:cs typeface="Verdana" panose="020B0604030504040204" pitchFamily="34" charset="0"/>
              </a:rPr>
              <a:t>New global product uses 2017 data and combines the widest range of satellite data - </a:t>
            </a:r>
            <a:r>
              <a:rPr lang="en-US" sz="1200" b="1" dirty="0">
                <a:solidFill>
                  <a:schemeClr val="bg2"/>
                </a:solidFill>
                <a:ea typeface="Verdana" panose="020B0604030504040204" pitchFamily="34" charset="0"/>
                <a:cs typeface="Verdana" panose="020B0604030504040204" pitchFamily="34" charset="0"/>
              </a:rPr>
              <a:t>radar, optical and lidar </a:t>
            </a:r>
            <a:r>
              <a:rPr lang="en-US" sz="1200" dirty="0">
                <a:solidFill>
                  <a:schemeClr val="bg2"/>
                </a:solidFill>
                <a:ea typeface="Verdana" panose="020B0604030504040204" pitchFamily="34" charset="0"/>
                <a:cs typeface="Verdana" panose="020B0604030504040204" pitchFamily="34" charset="0"/>
              </a:rPr>
              <a:t>- to construct a high (1 hectare) resolution product</a:t>
            </a:r>
          </a:p>
          <a:p>
            <a:pPr marL="171450" indent="-171450">
              <a:buFont typeface="Arial" panose="020B0604020202020204" pitchFamily="34" charset="0"/>
              <a:buChar char="•"/>
            </a:pPr>
            <a:r>
              <a:rPr lang="en-US" sz="1200" dirty="0">
                <a:solidFill>
                  <a:schemeClr val="bg2"/>
                </a:solidFill>
                <a:ea typeface="Verdana" panose="020B0604030504040204" pitchFamily="34" charset="0"/>
                <a:cs typeface="Verdana" panose="020B0604030504040204" pitchFamily="34" charset="0"/>
              </a:rPr>
              <a:t>The first in a </a:t>
            </a:r>
            <a:r>
              <a:rPr lang="en-US" sz="1200" b="1" dirty="0">
                <a:solidFill>
                  <a:schemeClr val="bg2"/>
                </a:solidFill>
                <a:ea typeface="Verdana" panose="020B0604030504040204" pitchFamily="34" charset="0"/>
                <a:cs typeface="Verdana" panose="020B0604030504040204" pitchFamily="34" charset="0"/>
              </a:rPr>
              <a:t>series of maps to quantify the change in forest biomass </a:t>
            </a:r>
            <a:r>
              <a:rPr lang="en-US" sz="1200" dirty="0">
                <a:solidFill>
                  <a:schemeClr val="bg2"/>
                </a:solidFill>
                <a:ea typeface="Verdana" panose="020B0604030504040204" pitchFamily="34" charset="0"/>
                <a:cs typeface="Verdana" panose="020B0604030504040204" pitchFamily="34" charset="0"/>
              </a:rPr>
              <a:t>over time</a:t>
            </a:r>
          </a:p>
          <a:p>
            <a:pPr marL="171450" indent="-171450">
              <a:buFont typeface="Arial" panose="020B0604020202020204" pitchFamily="34" charset="0"/>
              <a:buChar char="•"/>
            </a:pPr>
            <a:r>
              <a:rPr lang="en-US" sz="1200" dirty="0">
                <a:solidFill>
                  <a:schemeClr val="bg2"/>
                </a:solidFill>
                <a:ea typeface="Verdana" panose="020B0604030504040204" pitchFamily="34" charset="0"/>
                <a:cs typeface="Verdana" panose="020B0604030504040204" pitchFamily="34" charset="0"/>
              </a:rPr>
              <a:t>Data to</a:t>
            </a:r>
            <a:r>
              <a:rPr lang="en-GB" sz="1200" dirty="0">
                <a:solidFill>
                  <a:schemeClr val="bg2"/>
                </a:solidFill>
                <a:ea typeface="Verdana" panose="020B0604030504040204" pitchFamily="34" charset="0"/>
                <a:cs typeface="Verdana" panose="020B0604030504040204" pitchFamily="34" charset="0"/>
              </a:rPr>
              <a:t> </a:t>
            </a:r>
            <a:r>
              <a:rPr lang="en-US" sz="1200" dirty="0">
                <a:solidFill>
                  <a:schemeClr val="bg2"/>
                </a:solidFill>
                <a:ea typeface="Verdana" panose="020B0604030504040204" pitchFamily="34" charset="0"/>
                <a:cs typeface="Verdana" panose="020B0604030504040204" pitchFamily="34" charset="0"/>
              </a:rPr>
              <a:t>inform the Global </a:t>
            </a:r>
            <a:r>
              <a:rPr lang="en-US" sz="1200" dirty="0" err="1">
                <a:solidFill>
                  <a:schemeClr val="bg2"/>
                </a:solidFill>
                <a:ea typeface="Verdana" panose="020B0604030504040204" pitchFamily="34" charset="0"/>
                <a:cs typeface="Verdana" panose="020B0604030504040204" pitchFamily="34" charset="0"/>
              </a:rPr>
              <a:t>Stocktake</a:t>
            </a:r>
            <a:r>
              <a:rPr lang="en-US" sz="1200" dirty="0">
                <a:solidFill>
                  <a:schemeClr val="bg2"/>
                </a:solidFill>
                <a:ea typeface="Verdana" panose="020B0604030504040204" pitchFamily="34" charset="0"/>
                <a:cs typeface="Verdana" panose="020B0604030504040204" pitchFamily="34" charset="0"/>
              </a:rPr>
              <a:t> for the Paris Agreement commitments and REDD+ </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en-US" sz="1200"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st</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in a series of maps to track change in global land based biomass</a:t>
            </a:r>
          </a:p>
          <a:p>
            <a:pPr marL="171450" indent="-171450">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Changes in global biomass will impact on the amount of CO2 in the atmosphere (or sequestered in forests)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Quantifies vegetation biomass on land and so is relevant to mitigating climate change and informing the Global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Stocktake</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for the Paris Agreement commitments and REDD+.  (UN </a:t>
            </a:r>
            <a:r>
              <a:rPr lang="en-US" sz="1200" dirty="0" err="1">
                <a:solidFill>
                  <a:schemeClr val="bg1"/>
                </a:solidFill>
                <a:latin typeface="Verdana" panose="020B0604030504040204" pitchFamily="34" charset="0"/>
                <a:ea typeface="Verdana" panose="020B0604030504040204" pitchFamily="34" charset="0"/>
                <a:cs typeface="Verdana" panose="020B0604030504040204" pitchFamily="34" charset="0"/>
              </a:rPr>
              <a:t>programme</a:t>
            </a:r>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 to </a:t>
            </a:r>
            <a:r>
              <a:rPr lang="en-GB" sz="1200" b="0" i="0" u="none" strike="noStrike" kern="1200" dirty="0">
                <a:solidFill>
                  <a:schemeClr val="tx1"/>
                </a:solidFill>
                <a:effectLst/>
                <a:latin typeface="Calibri" pitchFamily="34" charset="0"/>
                <a:ea typeface="+mn-ea"/>
                <a:cs typeface="+mn-cs"/>
              </a:rPr>
              <a:t>Reduce Emissions from Deforestation and forest Degradation)</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br>
              <a:rPr lang="en-GB" sz="1200" dirty="0">
                <a:solidFill>
                  <a:schemeClr val="bg1"/>
                </a:solidFill>
                <a:latin typeface="Verdana" panose="020B0604030504040204" pitchFamily="34" charset="0"/>
                <a:ea typeface="Verdana" panose="020B0604030504040204" pitchFamily="34" charset="0"/>
                <a:cs typeface="Verdana" panose="020B0604030504040204" pitchFamily="34" charset="0"/>
              </a:rPr>
            </a:br>
            <a:endParaRPr lang="en-US"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14</a:t>
            </a:fld>
            <a:endParaRPr lang="en-US"/>
          </a:p>
        </p:txBody>
      </p:sp>
    </p:spTree>
    <p:extLst>
      <p:ext uri="{BB962C8B-B14F-4D97-AF65-F5344CB8AC3E}">
        <p14:creationId xmlns:p14="http://schemas.microsoft.com/office/powerpoint/2010/main" val="972432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B013AB9-F3A5-F14B-A313-BF7C558B534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9F92175-B21A-CC4E-A774-AC630E5A8205}"/>
              </a:ext>
            </a:extLst>
          </p:cNvPr>
          <p:cNvSpPr>
            <a:spLocks noGrp="1"/>
          </p:cNvSpPr>
          <p:nvPr>
            <p:ph type="body" idx="1"/>
          </p:nvPr>
        </p:nvSpPr>
        <p:spPr/>
        <p:txBody>
          <a:bodyPr/>
          <a:lstStyle/>
          <a:p>
            <a:pPr>
              <a:defRPr/>
            </a:pPr>
            <a:endParaRPr lang="en-US" dirty="0"/>
          </a:p>
        </p:txBody>
      </p:sp>
      <p:sp>
        <p:nvSpPr>
          <p:cNvPr id="20484" name="Slide Number Placeholder 3">
            <a:extLst>
              <a:ext uri="{FF2B5EF4-FFF2-40B4-BE49-F238E27FC236}">
                <a16:creationId xmlns:a16="http://schemas.microsoft.com/office/drawing/2014/main" id="{B11FBC34-B49C-5345-BBAE-1D5FAFCF71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panose="020B0604030504040204" pitchFamily="34" charset="0"/>
                <a:ea typeface="MS PGothic" panose="020B0600070205080204" pitchFamily="34" charset="-128"/>
              </a:defRPr>
            </a:lvl1pPr>
            <a:lvl2pPr marL="742950" indent="-285750" defTabSz="862013">
              <a:defRPr sz="2400">
                <a:solidFill>
                  <a:schemeClr val="tx1"/>
                </a:solidFill>
                <a:latin typeface="Verdana" panose="020B0604030504040204" pitchFamily="34" charset="0"/>
                <a:ea typeface="MS PGothic" panose="020B0600070205080204" pitchFamily="34" charset="-128"/>
              </a:defRPr>
            </a:lvl2pPr>
            <a:lvl3pPr marL="1143000" indent="-228600" defTabSz="862013">
              <a:defRPr sz="2400">
                <a:solidFill>
                  <a:schemeClr val="tx1"/>
                </a:solidFill>
                <a:latin typeface="Verdana" panose="020B0604030504040204" pitchFamily="34" charset="0"/>
                <a:ea typeface="MS PGothic" panose="020B0600070205080204" pitchFamily="34" charset="-128"/>
              </a:defRPr>
            </a:lvl3pPr>
            <a:lvl4pPr marL="1600200" indent="-228600" defTabSz="862013">
              <a:defRPr sz="2400">
                <a:solidFill>
                  <a:schemeClr val="tx1"/>
                </a:solidFill>
                <a:latin typeface="Verdana" panose="020B0604030504040204" pitchFamily="34" charset="0"/>
                <a:ea typeface="MS PGothic" panose="020B0600070205080204" pitchFamily="34" charset="-128"/>
              </a:defRPr>
            </a:lvl4pPr>
            <a:lvl5pPr marL="2057400" indent="-228600" defTabSz="862013">
              <a:defRPr sz="2400">
                <a:solidFill>
                  <a:schemeClr val="tx1"/>
                </a:solidFill>
                <a:latin typeface="Verdana" panose="020B0604030504040204" pitchFamily="34" charset="0"/>
                <a:ea typeface="MS PGothic" panose="020B0600070205080204" pitchFamily="34" charset="-128"/>
              </a:defRPr>
            </a:lvl5pPr>
            <a:lvl6pPr marL="25146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5AC28A1A-45FC-BA4A-A941-36790E66229B}" type="slidenum">
              <a:rPr lang="en-US" altLang="en-US" sz="1100" smtClean="0">
                <a:latin typeface="Arial" panose="020B0604020202020204" pitchFamily="34" charset="0"/>
              </a:rPr>
              <a:pPr/>
              <a:t>15</a:t>
            </a:fld>
            <a:endParaRPr lang="en-US" altLang="en-US" sz="1100">
              <a:latin typeface="Arial" panose="020B0604020202020204" pitchFamily="34" charset="0"/>
            </a:endParaRPr>
          </a:p>
        </p:txBody>
      </p:sp>
    </p:spTree>
    <p:extLst>
      <p:ext uri="{BB962C8B-B14F-4D97-AF65-F5344CB8AC3E}">
        <p14:creationId xmlns:p14="http://schemas.microsoft.com/office/powerpoint/2010/main" val="3121707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EB013AB9-F3A5-F14B-A313-BF7C558B534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9F92175-B21A-CC4E-A774-AC630E5A8205}"/>
              </a:ext>
            </a:extLst>
          </p:cNvPr>
          <p:cNvSpPr>
            <a:spLocks noGrp="1"/>
          </p:cNvSpPr>
          <p:nvPr>
            <p:ph type="body" idx="1"/>
          </p:nvPr>
        </p:nvSpPr>
        <p:spPr/>
        <p:txBody>
          <a:bodyPr/>
          <a:lstStyle/>
          <a:p>
            <a:pPr>
              <a:defRPr/>
            </a:pPr>
            <a:endParaRPr lang="en-US" dirty="0"/>
          </a:p>
        </p:txBody>
      </p:sp>
      <p:sp>
        <p:nvSpPr>
          <p:cNvPr id="20484" name="Slide Number Placeholder 3">
            <a:extLst>
              <a:ext uri="{FF2B5EF4-FFF2-40B4-BE49-F238E27FC236}">
                <a16:creationId xmlns:a16="http://schemas.microsoft.com/office/drawing/2014/main" id="{B11FBC34-B49C-5345-BBAE-1D5FAFCF71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panose="020B0604030504040204" pitchFamily="34" charset="0"/>
                <a:ea typeface="MS PGothic" panose="020B0600070205080204" pitchFamily="34" charset="-128"/>
              </a:defRPr>
            </a:lvl1pPr>
            <a:lvl2pPr marL="742950" indent="-285750" defTabSz="862013">
              <a:defRPr sz="2400">
                <a:solidFill>
                  <a:schemeClr val="tx1"/>
                </a:solidFill>
                <a:latin typeface="Verdana" panose="020B0604030504040204" pitchFamily="34" charset="0"/>
                <a:ea typeface="MS PGothic" panose="020B0600070205080204" pitchFamily="34" charset="-128"/>
              </a:defRPr>
            </a:lvl2pPr>
            <a:lvl3pPr marL="1143000" indent="-228600" defTabSz="862013">
              <a:defRPr sz="2400">
                <a:solidFill>
                  <a:schemeClr val="tx1"/>
                </a:solidFill>
                <a:latin typeface="Verdana" panose="020B0604030504040204" pitchFamily="34" charset="0"/>
                <a:ea typeface="MS PGothic" panose="020B0600070205080204" pitchFamily="34" charset="-128"/>
              </a:defRPr>
            </a:lvl3pPr>
            <a:lvl4pPr marL="1600200" indent="-228600" defTabSz="862013">
              <a:defRPr sz="2400">
                <a:solidFill>
                  <a:schemeClr val="tx1"/>
                </a:solidFill>
                <a:latin typeface="Verdana" panose="020B0604030504040204" pitchFamily="34" charset="0"/>
                <a:ea typeface="MS PGothic" panose="020B0600070205080204" pitchFamily="34" charset="-128"/>
              </a:defRPr>
            </a:lvl4pPr>
            <a:lvl5pPr marL="2057400" indent="-228600" defTabSz="862013">
              <a:defRPr sz="2400">
                <a:solidFill>
                  <a:schemeClr val="tx1"/>
                </a:solidFill>
                <a:latin typeface="Verdana" panose="020B0604030504040204" pitchFamily="34" charset="0"/>
                <a:ea typeface="MS PGothic" panose="020B0600070205080204" pitchFamily="34" charset="-128"/>
              </a:defRPr>
            </a:lvl5pPr>
            <a:lvl6pPr marL="25146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862013"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5AC28A1A-45FC-BA4A-A941-36790E66229B}" type="slidenum">
              <a:rPr lang="en-US" altLang="en-US" sz="1100" smtClean="0">
                <a:latin typeface="Arial" panose="020B0604020202020204" pitchFamily="34" charset="0"/>
              </a:rPr>
              <a:pPr/>
              <a:t>16</a:t>
            </a:fld>
            <a:endParaRPr lang="en-US" altLang="en-US" sz="1100">
              <a:latin typeface="Arial" panose="020B0604020202020204" pitchFamily="34" charset="0"/>
            </a:endParaRPr>
          </a:p>
        </p:txBody>
      </p:sp>
    </p:spTree>
    <p:extLst>
      <p:ext uri="{BB962C8B-B14F-4D97-AF65-F5344CB8AC3E}">
        <p14:creationId xmlns:p14="http://schemas.microsoft.com/office/powerpoint/2010/main" val="210603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sz="1200" kern="1200" dirty="0" err="1">
                <a:solidFill>
                  <a:schemeClr val="tx1"/>
                </a:solidFill>
                <a:effectLst/>
                <a:latin typeface="Calibri" pitchFamily="34" charset="0"/>
                <a:ea typeface="+mn-ea"/>
                <a:cs typeface="+mn-cs"/>
              </a:rPr>
              <a:t>This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animation</a:t>
            </a:r>
            <a:r>
              <a:rPr lang="it-IT" sz="1200" kern="1200" dirty="0">
                <a:solidFill>
                  <a:schemeClr val="tx1"/>
                </a:solidFill>
                <a:effectLst/>
                <a:latin typeface="Calibri" pitchFamily="34" charset="0"/>
                <a:ea typeface="+mn-ea"/>
                <a:cs typeface="+mn-cs"/>
              </a:rPr>
              <a:t> shows the permafrost </a:t>
            </a:r>
            <a:r>
              <a:rPr lang="it-IT" sz="1200" kern="1200" dirty="0" err="1">
                <a:solidFill>
                  <a:schemeClr val="tx1"/>
                </a:solidFill>
                <a:effectLst/>
                <a:latin typeface="Calibri" pitchFamily="34" charset="0"/>
                <a:ea typeface="+mn-ea"/>
                <a:cs typeface="+mn-cs"/>
              </a:rPr>
              <a:t>extent</a:t>
            </a:r>
            <a:r>
              <a:rPr lang="it-IT" sz="1200" kern="1200" dirty="0">
                <a:solidFill>
                  <a:schemeClr val="tx1"/>
                </a:solidFill>
                <a:effectLst/>
                <a:latin typeface="Calibri" pitchFamily="34" charset="0"/>
                <a:ea typeface="+mn-ea"/>
                <a:cs typeface="+mn-cs"/>
              </a:rPr>
              <a:t> in the </a:t>
            </a:r>
            <a:r>
              <a:rPr lang="it-IT" sz="1200" kern="1200" dirty="0" err="1">
                <a:solidFill>
                  <a:schemeClr val="tx1"/>
                </a:solidFill>
                <a:effectLst/>
                <a:latin typeface="Calibri" pitchFamily="34" charset="0"/>
                <a:ea typeface="+mn-ea"/>
                <a:cs typeface="+mn-cs"/>
              </a:rPr>
              <a:t>Northern</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Hemisphere</a:t>
            </a:r>
            <a:r>
              <a:rPr lang="it-IT" sz="1200" kern="1200" dirty="0">
                <a:solidFill>
                  <a:schemeClr val="tx1"/>
                </a:solidFill>
                <a:effectLst/>
                <a:latin typeface="Calibri" pitchFamily="34" charset="0"/>
                <a:ea typeface="+mn-ea"/>
                <a:cs typeface="+mn-cs"/>
              </a:rPr>
              <a:t> from 2003 to 2017.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sz="1200" kern="1200" dirty="0">
                <a:solidFill>
                  <a:schemeClr val="tx1"/>
                </a:solidFill>
                <a:effectLst/>
                <a:latin typeface="Calibri" pitchFamily="34" charset="0"/>
                <a:ea typeface="+mn-ea"/>
                <a:cs typeface="+mn-cs"/>
              </a:rPr>
              <a:t>The </a:t>
            </a:r>
            <a:r>
              <a:rPr lang="it-IT" sz="1200" kern="1200" dirty="0" err="1">
                <a:solidFill>
                  <a:schemeClr val="tx1"/>
                </a:solidFill>
                <a:effectLst/>
                <a:latin typeface="Calibri" pitchFamily="34" charset="0"/>
                <a:ea typeface="+mn-ea"/>
                <a:cs typeface="+mn-cs"/>
              </a:rPr>
              <a:t>maps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produced</a:t>
            </a:r>
            <a:r>
              <a:rPr lang="it-IT" sz="1200" kern="1200" dirty="0">
                <a:solidFill>
                  <a:schemeClr val="tx1"/>
                </a:solidFill>
                <a:effectLst/>
                <a:latin typeface="Calibri" pitchFamily="34" charset="0"/>
                <a:ea typeface="+mn-ea"/>
                <a:cs typeface="+mn-cs"/>
              </a:rPr>
              <a:t> by </a:t>
            </a:r>
            <a:r>
              <a:rPr lang="it-IT" sz="1200" kern="1200" dirty="0" err="1">
                <a:solidFill>
                  <a:schemeClr val="tx1"/>
                </a:solidFill>
                <a:effectLst/>
                <a:latin typeface="Calibri" pitchFamily="34" charset="0"/>
                <a:ea typeface="+mn-ea"/>
                <a:cs typeface="+mn-cs"/>
              </a:rPr>
              <a:t>ESA’s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Climate</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Change</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Initiative</a:t>
            </a:r>
            <a:r>
              <a:rPr lang="it-IT" sz="1200" kern="1200" dirty="0">
                <a:solidFill>
                  <a:schemeClr val="tx1"/>
                </a:solidFill>
                <a:effectLst/>
                <a:latin typeface="Calibri" pitchFamily="34" charset="0"/>
                <a:ea typeface="+mn-ea"/>
                <a:cs typeface="+mn-cs"/>
              </a:rPr>
              <a:t>, are </a:t>
            </a:r>
            <a:r>
              <a:rPr lang="it-IT" sz="1200" kern="1200" dirty="0" err="1">
                <a:solidFill>
                  <a:schemeClr val="tx1"/>
                </a:solidFill>
                <a:effectLst/>
                <a:latin typeface="Calibri" pitchFamily="34" charset="0"/>
                <a:ea typeface="+mn-ea"/>
                <a:cs typeface="+mn-cs"/>
              </a:rPr>
              <a:t>providing</a:t>
            </a:r>
            <a:r>
              <a:rPr lang="it-IT" sz="1200" kern="1200" dirty="0">
                <a:solidFill>
                  <a:schemeClr val="tx1"/>
                </a:solidFill>
                <a:effectLst/>
                <a:latin typeface="Calibri" pitchFamily="34" charset="0"/>
                <a:ea typeface="+mn-ea"/>
                <a:cs typeface="+mn-cs"/>
              </a:rPr>
              <a:t> new </a:t>
            </a:r>
            <a:r>
              <a:rPr lang="it-IT" sz="1200" kern="1200" dirty="0" err="1">
                <a:solidFill>
                  <a:schemeClr val="tx1"/>
                </a:solidFill>
                <a:effectLst/>
                <a:latin typeface="Calibri" pitchFamily="34" charset="0"/>
                <a:ea typeface="+mn-ea"/>
                <a:cs typeface="+mn-cs"/>
              </a:rPr>
              <a:t>insights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into</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thawing</a:t>
            </a:r>
            <a:r>
              <a:rPr lang="it-IT" sz="1200" kern="1200" dirty="0">
                <a:solidFill>
                  <a:schemeClr val="tx1"/>
                </a:solidFill>
                <a:effectLst/>
                <a:latin typeface="Calibri" pitchFamily="34" charset="0"/>
                <a:ea typeface="+mn-ea"/>
                <a:cs typeface="+mn-cs"/>
              </a:rPr>
              <a:t> permafrost in the </a:t>
            </a:r>
            <a:r>
              <a:rPr lang="it-IT" sz="1200" kern="1200" dirty="0" err="1">
                <a:solidFill>
                  <a:schemeClr val="tx1"/>
                </a:solidFill>
                <a:effectLst/>
                <a:latin typeface="Calibri" pitchFamily="34" charset="0"/>
                <a:ea typeface="+mn-ea"/>
                <a:cs typeface="+mn-cs"/>
              </a:rPr>
              <a:t>Arctic</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Continuous</a:t>
            </a:r>
            <a:r>
              <a:rPr lang="it-IT" sz="1200" kern="1200" dirty="0">
                <a:solidFill>
                  <a:schemeClr val="tx1"/>
                </a:solidFill>
                <a:effectLst/>
                <a:latin typeface="Calibri" pitchFamily="34" charset="0"/>
                <a:ea typeface="+mn-ea"/>
                <a:cs typeface="+mn-cs"/>
              </a:rPr>
              <a:t> permafrost </a:t>
            </a:r>
            <a:r>
              <a:rPr lang="it-IT" sz="1200" kern="1200" dirty="0" err="1">
                <a:solidFill>
                  <a:schemeClr val="tx1"/>
                </a:solidFill>
                <a:effectLst/>
                <a:latin typeface="Calibri" pitchFamily="34" charset="0"/>
                <a:ea typeface="+mn-ea"/>
                <a:cs typeface="+mn-cs"/>
              </a:rPr>
              <a:t>is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defined</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as</a:t>
            </a:r>
            <a:r>
              <a:rPr lang="it-IT" sz="1200" kern="1200" dirty="0">
                <a:solidFill>
                  <a:schemeClr val="tx1"/>
                </a:solidFill>
                <a:effectLst/>
                <a:latin typeface="Calibri" pitchFamily="34" charset="0"/>
                <a:ea typeface="+mn-ea"/>
                <a:cs typeface="+mn-cs"/>
              </a:rPr>
              <a:t> a </a:t>
            </a:r>
            <a:r>
              <a:rPr lang="it-IT" sz="1200" kern="1200" dirty="0" err="1">
                <a:solidFill>
                  <a:schemeClr val="tx1"/>
                </a:solidFill>
                <a:effectLst/>
                <a:latin typeface="Calibri" pitchFamily="34" charset="0"/>
                <a:ea typeface="+mn-ea"/>
                <a:cs typeface="+mn-cs"/>
              </a:rPr>
              <a:t>continuous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sheet</a:t>
            </a:r>
            <a:r>
              <a:rPr lang="it-IT" sz="1200" kern="1200" dirty="0">
                <a:solidFill>
                  <a:schemeClr val="tx1"/>
                </a:solidFill>
                <a:effectLst/>
                <a:latin typeface="Calibri" pitchFamily="34" charset="0"/>
                <a:ea typeface="+mn-ea"/>
                <a:cs typeface="+mn-cs"/>
              </a:rPr>
              <a:t> of </a:t>
            </a:r>
            <a:r>
              <a:rPr lang="it-IT" sz="1200" kern="1200" dirty="0" err="1">
                <a:solidFill>
                  <a:schemeClr val="tx1"/>
                </a:solidFill>
                <a:effectLst/>
                <a:latin typeface="Calibri" pitchFamily="34" charset="0"/>
                <a:ea typeface="+mn-ea"/>
                <a:cs typeface="+mn-cs"/>
              </a:rPr>
              <a:t>frozen</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material</a:t>
            </a:r>
            <a:r>
              <a:rPr lang="it-IT" sz="1200" kern="1200" dirty="0">
                <a:solidFill>
                  <a:schemeClr val="tx1"/>
                </a:solidFill>
                <a:effectLst/>
                <a:latin typeface="Calibri" pitchFamily="34" charset="0"/>
                <a:ea typeface="+mn-ea"/>
                <a:cs typeface="+mn-cs"/>
              </a:rPr>
              <a:t> and </a:t>
            </a:r>
            <a:r>
              <a:rPr lang="it-IT" sz="1200" kern="1200" dirty="0" err="1">
                <a:solidFill>
                  <a:schemeClr val="tx1"/>
                </a:solidFill>
                <a:effectLst/>
                <a:latin typeface="Calibri" pitchFamily="34" charset="0"/>
                <a:ea typeface="+mn-ea"/>
                <a:cs typeface="+mn-cs"/>
              </a:rPr>
              <a:t>extends</a:t>
            </a:r>
            <a:r>
              <a:rPr lang="it-IT" sz="1200" kern="1200" dirty="0">
                <a:solidFill>
                  <a:schemeClr val="tx1"/>
                </a:solidFill>
                <a:effectLst/>
                <a:latin typeface="Calibri" pitchFamily="34" charset="0"/>
                <a:ea typeface="+mn-ea"/>
                <a:cs typeface="+mn-cs"/>
              </a:rPr>
              <a:t> under </a:t>
            </a:r>
            <a:r>
              <a:rPr lang="it-IT" sz="1200" kern="1200" dirty="0" err="1">
                <a:solidFill>
                  <a:schemeClr val="tx1"/>
                </a:solidFill>
                <a:effectLst/>
                <a:latin typeface="Calibri" pitchFamily="34" charset="0"/>
                <a:ea typeface="+mn-ea"/>
                <a:cs typeface="+mn-cs"/>
              </a:rPr>
              <a:t>all</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surfaces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except</a:t>
            </a:r>
            <a:r>
              <a:rPr lang="it-IT" sz="1200" kern="1200" dirty="0">
                <a:solidFill>
                  <a:schemeClr val="tx1"/>
                </a:solidFill>
                <a:effectLst/>
                <a:latin typeface="Calibri" pitchFamily="34" charset="0"/>
                <a:ea typeface="+mn-ea"/>
                <a:cs typeface="+mn-cs"/>
              </a:rPr>
              <a:t> for large </a:t>
            </a:r>
            <a:r>
              <a:rPr lang="it-IT" sz="1200" kern="1200" dirty="0" err="1">
                <a:solidFill>
                  <a:schemeClr val="tx1"/>
                </a:solidFill>
                <a:effectLst/>
                <a:latin typeface="Calibri" pitchFamily="34" charset="0"/>
                <a:ea typeface="+mn-ea"/>
                <a:cs typeface="+mn-cs"/>
              </a:rPr>
              <a:t>bodies</a:t>
            </a:r>
            <a:r>
              <a:rPr lang="it-IT" sz="1200" kern="1200" dirty="0">
                <a:solidFill>
                  <a:schemeClr val="tx1"/>
                </a:solidFill>
                <a:effectLst/>
                <a:latin typeface="Calibri" pitchFamily="34" charset="0"/>
                <a:ea typeface="+mn-ea"/>
                <a:cs typeface="+mn-cs"/>
              </a:rPr>
              <a:t> of water.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sz="1200" kern="1200" dirty="0" err="1">
                <a:solidFill>
                  <a:schemeClr val="tx1"/>
                </a:solidFill>
                <a:effectLst/>
                <a:latin typeface="Calibri" pitchFamily="34" charset="0"/>
                <a:ea typeface="+mn-ea"/>
                <a:cs typeface="+mn-cs"/>
              </a:rPr>
              <a:t>Discontinuous</a:t>
            </a:r>
            <a:r>
              <a:rPr lang="it-IT" sz="1200" kern="1200" dirty="0">
                <a:solidFill>
                  <a:schemeClr val="tx1"/>
                </a:solidFill>
                <a:effectLst/>
                <a:latin typeface="Calibri" pitchFamily="34" charset="0"/>
                <a:ea typeface="+mn-ea"/>
                <a:cs typeface="+mn-cs"/>
              </a:rPr>
              <a:t> permafrost </a:t>
            </a:r>
            <a:r>
              <a:rPr lang="it-IT" sz="1200" kern="1200" dirty="0" err="1">
                <a:solidFill>
                  <a:schemeClr val="tx1"/>
                </a:solidFill>
                <a:effectLst/>
                <a:latin typeface="Calibri" pitchFamily="34" charset="0"/>
                <a:ea typeface="+mn-ea"/>
                <a:cs typeface="+mn-cs"/>
              </a:rPr>
              <a:t>is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broken</a:t>
            </a:r>
            <a:r>
              <a:rPr lang="it-IT" sz="1200" kern="1200" dirty="0">
                <a:solidFill>
                  <a:schemeClr val="tx1"/>
                </a:solidFill>
                <a:effectLst/>
                <a:latin typeface="Calibri" pitchFamily="34" charset="0"/>
                <a:ea typeface="+mn-ea"/>
                <a:cs typeface="+mn-cs"/>
              </a:rPr>
              <a:t> up </a:t>
            </a:r>
            <a:r>
              <a:rPr lang="it-IT" sz="1200" kern="1200" dirty="0" err="1">
                <a:solidFill>
                  <a:schemeClr val="tx1"/>
                </a:solidFill>
                <a:effectLst/>
                <a:latin typeface="Calibri" pitchFamily="34" charset="0"/>
                <a:ea typeface="+mn-ea"/>
                <a:cs typeface="+mn-cs"/>
              </a:rPr>
              <a:t>into</a:t>
            </a:r>
            <a:r>
              <a:rPr lang="it-IT" sz="1200" kern="1200" dirty="0">
                <a:solidFill>
                  <a:schemeClr val="tx1"/>
                </a:solidFill>
                <a:effectLst/>
                <a:latin typeface="Calibri" pitchFamily="34" charset="0"/>
                <a:ea typeface="+mn-ea"/>
                <a:cs typeface="+mn-cs"/>
              </a:rPr>
              <a:t> separate </a:t>
            </a:r>
            <a:r>
              <a:rPr lang="it-IT" sz="1200" kern="1200" dirty="0" err="1">
                <a:solidFill>
                  <a:schemeClr val="tx1"/>
                </a:solidFill>
                <a:effectLst/>
                <a:latin typeface="Calibri" pitchFamily="34" charset="0"/>
                <a:ea typeface="+mn-ea"/>
                <a:cs typeface="+mn-cs"/>
              </a:rPr>
              <a:t>areas</a:t>
            </a:r>
            <a:r>
              <a:rPr lang="it-IT" sz="1200" kern="1200" dirty="0">
                <a:solidFill>
                  <a:schemeClr val="tx1"/>
                </a:solidFill>
                <a:effectLst/>
                <a:latin typeface="Calibri" pitchFamily="34" charset="0"/>
                <a:ea typeface="+mn-ea"/>
                <a:cs typeface="+mn-cs"/>
              </a:rPr>
              <a:t> and can </a:t>
            </a:r>
            <a:r>
              <a:rPr lang="it-IT" sz="1200" kern="1200" dirty="0" err="1">
                <a:solidFill>
                  <a:schemeClr val="tx1"/>
                </a:solidFill>
                <a:effectLst/>
                <a:latin typeface="Calibri" pitchFamily="34" charset="0"/>
                <a:ea typeface="+mn-ea"/>
                <a:cs typeface="+mn-cs"/>
              </a:rPr>
              <a:t>either</a:t>
            </a:r>
            <a:r>
              <a:rPr lang="it-IT" sz="1200" kern="1200" dirty="0">
                <a:solidFill>
                  <a:schemeClr val="tx1"/>
                </a:solidFill>
                <a:effectLst/>
                <a:latin typeface="Calibri" pitchFamily="34" charset="0"/>
                <a:ea typeface="+mn-ea"/>
                <a:cs typeface="+mn-cs"/>
              </a:rPr>
              <a:t> be </a:t>
            </a:r>
            <a:r>
              <a:rPr lang="it-IT" sz="1200" kern="1200" dirty="0" err="1">
                <a:solidFill>
                  <a:schemeClr val="tx1"/>
                </a:solidFill>
                <a:effectLst/>
                <a:latin typeface="Calibri" pitchFamily="34" charset="0"/>
                <a:ea typeface="+mn-ea"/>
                <a:cs typeface="+mn-cs"/>
              </a:rPr>
              <a:t>isolated</a:t>
            </a:r>
            <a:r>
              <a:rPr lang="it-IT" sz="1200" kern="1200" dirty="0">
                <a:solidFill>
                  <a:schemeClr val="tx1"/>
                </a:solidFill>
                <a:effectLst/>
                <a:latin typeface="Calibri" pitchFamily="34" charset="0"/>
                <a:ea typeface="+mn-ea"/>
                <a:cs typeface="+mn-cs"/>
              </a:rPr>
              <a:t> or </a:t>
            </a:r>
            <a:r>
              <a:rPr lang="it-IT" sz="1200" kern="1200" dirty="0" err="1">
                <a:solidFill>
                  <a:schemeClr val="tx1"/>
                </a:solidFill>
                <a:effectLst/>
                <a:latin typeface="Calibri" pitchFamily="34" charset="0"/>
                <a:ea typeface="+mn-ea"/>
                <a:cs typeface="+mn-cs"/>
              </a:rPr>
              <a:t>sporadic</a:t>
            </a:r>
            <a:r>
              <a:rPr lang="it-IT" sz="1200" kern="1200" dirty="0">
                <a:solidFill>
                  <a:schemeClr val="tx1"/>
                </a:solidFill>
                <a:effectLst/>
                <a:latin typeface="Calibri" pitchFamily="34" charset="0"/>
                <a:ea typeface="+mn-ea"/>
                <a:cs typeface="+mn-cs"/>
              </a:rPr>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it-IT" sz="1200" kern="1200" dirty="0" err="1">
                <a:solidFill>
                  <a:schemeClr val="tx1"/>
                </a:solidFill>
                <a:effectLst/>
                <a:latin typeface="Calibri" pitchFamily="34" charset="0"/>
                <a:ea typeface="+mn-ea"/>
                <a:cs typeface="+mn-cs"/>
              </a:rPr>
              <a:t>It</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is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considered</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isolated</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if</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less</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than</a:t>
            </a:r>
            <a:r>
              <a:rPr lang="it-IT" sz="1200" kern="1200" dirty="0">
                <a:solidFill>
                  <a:schemeClr val="tx1"/>
                </a:solidFill>
                <a:effectLst/>
                <a:latin typeface="Calibri" pitchFamily="34" charset="0"/>
                <a:ea typeface="+mn-ea"/>
                <a:cs typeface="+mn-cs"/>
              </a:rPr>
              <a:t> 10% of the </a:t>
            </a:r>
            <a:r>
              <a:rPr lang="it-IT" sz="1200" kern="1200" dirty="0" err="1">
                <a:solidFill>
                  <a:schemeClr val="tx1"/>
                </a:solidFill>
                <a:effectLst/>
                <a:latin typeface="Calibri" pitchFamily="34" charset="0"/>
                <a:ea typeface="+mn-ea"/>
                <a:cs typeface="+mn-cs"/>
              </a:rPr>
              <a:t>surface</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has</a:t>
            </a:r>
            <a:r>
              <a:rPr lang="it-IT" sz="1200" kern="1200" dirty="0">
                <a:solidFill>
                  <a:schemeClr val="tx1"/>
                </a:solidFill>
                <a:effectLst/>
                <a:latin typeface="Calibri" pitchFamily="34" charset="0"/>
                <a:ea typeface="+mn-ea"/>
                <a:cs typeface="+mn-cs"/>
              </a:rPr>
              <a:t> permafrost under </a:t>
            </a:r>
            <a:r>
              <a:rPr lang="it-IT" sz="1200" kern="1200" dirty="0" err="1">
                <a:solidFill>
                  <a:schemeClr val="tx1"/>
                </a:solidFill>
                <a:effectLst/>
                <a:latin typeface="Calibri" pitchFamily="34" charset="0"/>
                <a:ea typeface="+mn-ea"/>
                <a:cs typeface="+mn-cs"/>
              </a:rPr>
              <a:t>it</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while</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sporadic</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means</a:t>
            </a:r>
            <a:r>
              <a:rPr lang="it-IT" sz="1200" kern="1200" dirty="0">
                <a:solidFill>
                  <a:schemeClr val="tx1"/>
                </a:solidFill>
                <a:effectLst/>
                <a:latin typeface="Calibri" pitchFamily="34" charset="0"/>
                <a:ea typeface="+mn-ea"/>
                <a:cs typeface="+mn-cs"/>
              </a:rPr>
              <a:t> 10% to 50% of the </a:t>
            </a:r>
            <a:r>
              <a:rPr lang="it-IT" sz="1200" kern="1200" dirty="0" err="1">
                <a:solidFill>
                  <a:schemeClr val="tx1"/>
                </a:solidFill>
                <a:effectLst/>
                <a:latin typeface="Calibri" pitchFamily="34" charset="0"/>
                <a:ea typeface="+mn-ea"/>
                <a:cs typeface="+mn-cs"/>
              </a:rPr>
              <a:t>surface</a:t>
            </a:r>
            <a:r>
              <a:rPr lang="it-IT" sz="1200" kern="1200" dirty="0">
                <a:solidFill>
                  <a:schemeClr val="tx1"/>
                </a:solidFill>
                <a:effectLst/>
                <a:latin typeface="Calibri" pitchFamily="34" charset="0"/>
                <a:ea typeface="+mn-ea"/>
                <a:cs typeface="+mn-cs"/>
              </a:rPr>
              <a:t> </a:t>
            </a:r>
            <a:r>
              <a:rPr lang="it-IT" sz="1200" kern="1200" dirty="0" err="1">
                <a:solidFill>
                  <a:schemeClr val="tx1"/>
                </a:solidFill>
                <a:effectLst/>
                <a:latin typeface="Calibri" pitchFamily="34" charset="0"/>
                <a:ea typeface="+mn-ea"/>
                <a:cs typeface="+mn-cs"/>
              </a:rPr>
              <a:t>has</a:t>
            </a:r>
            <a:r>
              <a:rPr lang="it-IT" sz="1200" kern="1200" dirty="0">
                <a:solidFill>
                  <a:schemeClr val="tx1"/>
                </a:solidFill>
                <a:effectLst/>
                <a:latin typeface="Calibri" pitchFamily="34" charset="0"/>
                <a:ea typeface="+mn-ea"/>
                <a:cs typeface="+mn-cs"/>
              </a:rPr>
              <a:t> permafrost under </a:t>
            </a:r>
            <a:r>
              <a:rPr lang="it-IT" sz="1200" kern="1200" dirty="0" err="1">
                <a:solidFill>
                  <a:schemeClr val="tx1"/>
                </a:solidFill>
                <a:effectLst/>
                <a:latin typeface="Calibri" pitchFamily="34" charset="0"/>
                <a:ea typeface="+mn-ea"/>
                <a:cs typeface="+mn-cs"/>
              </a:rPr>
              <a:t>it</a:t>
            </a:r>
            <a:r>
              <a:rPr lang="it-IT" sz="1200" kern="1200" dirty="0">
                <a:solidFill>
                  <a:schemeClr val="tx1"/>
                </a:solidFill>
                <a:effectLst/>
                <a:latin typeface="Calibri" pitchFamily="34" charset="0"/>
                <a:ea typeface="+mn-ea"/>
                <a:cs typeface="+mn-cs"/>
              </a:rPr>
              <a:t>. </a:t>
            </a:r>
          </a:p>
          <a:p>
            <a:endParaRPr lang="en-GB"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17</a:t>
            </a:fld>
            <a:endParaRPr lang="en-US"/>
          </a:p>
        </p:txBody>
      </p:sp>
    </p:spTree>
    <p:extLst>
      <p:ext uri="{BB962C8B-B14F-4D97-AF65-F5344CB8AC3E}">
        <p14:creationId xmlns:p14="http://schemas.microsoft.com/office/powerpoint/2010/main" val="921217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charset="0"/>
              <a:buChar char="•"/>
              <a:tabLst/>
              <a:defRPr/>
            </a:pPr>
            <a:endParaRPr lang="en-US" sz="1200" kern="1200" dirty="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18</a:t>
            </a:fld>
            <a:endParaRPr lang="en-US" dirty="0"/>
          </a:p>
        </p:txBody>
      </p:sp>
    </p:spTree>
    <p:extLst>
      <p:ext uri="{BB962C8B-B14F-4D97-AF65-F5344CB8AC3E}">
        <p14:creationId xmlns:p14="http://schemas.microsoft.com/office/powerpoint/2010/main" val="60289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The </a:t>
            </a:r>
            <a:r>
              <a:rPr lang="en-US" sz="1200" kern="1200" dirty="0" err="1">
                <a:solidFill>
                  <a:schemeClr val="tx1"/>
                </a:solidFill>
                <a:effectLst/>
                <a:latin typeface="Calibri" pitchFamily="34" charset="0"/>
                <a:ea typeface="+mn-ea"/>
                <a:cs typeface="+mn-cs"/>
              </a:rPr>
              <a:t>programme</a:t>
            </a:r>
            <a:r>
              <a:rPr lang="en-US" sz="1200" kern="1200" dirty="0">
                <a:solidFill>
                  <a:schemeClr val="tx1"/>
                </a:solidFill>
                <a:effectLst/>
                <a:latin typeface="Calibri" pitchFamily="34" charset="0"/>
                <a:ea typeface="+mn-ea"/>
                <a:cs typeface="+mn-cs"/>
              </a:rPr>
              <a:t> directly responds to requirements for the satellite-observed ECVs defined by GCOS on behalf of UNFCCC, within a coordinated international context. </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1" i="0" kern="1200">
                <a:solidFill>
                  <a:schemeClr val="tx1"/>
                </a:solidFill>
                <a:effectLst/>
                <a:latin typeface="Calibri" pitchFamily="34" charset="0"/>
                <a:ea typeface="+mn-ea"/>
                <a:cs typeface="+mn-cs"/>
              </a:rPr>
              <a:t>The Concept of Essential Climate Variables in Support of Climate Research, Applications, and Policy</a:t>
            </a:r>
          </a:p>
          <a:p>
            <a:r>
              <a:rPr lang="en-GB" sz="1200" b="1" i="0" u="sng" kern="1200">
                <a:solidFill>
                  <a:schemeClr val="tx1"/>
                </a:solidFill>
                <a:effectLst/>
                <a:latin typeface="Calibri" pitchFamily="34" charset="0"/>
                <a:ea typeface="+mn-ea"/>
                <a:cs typeface="+mn-cs"/>
                <a:hlinkClick r:id="rId3"/>
              </a:rPr>
              <a:t>https://doi.org/10.1175/BAMS-D-13-00047.1</a:t>
            </a:r>
            <a:endParaRPr lang="en-US" dirty="0">
              <a:sym typeface="Wingdings" pitchFamily="2" charset="2"/>
            </a:endParaRPr>
          </a:p>
          <a:p>
            <a:r>
              <a:rPr lang="en-US" dirty="0">
                <a:sym typeface="Wingdings" pitchFamily="2" charset="2"/>
              </a:rPr>
              <a:t>Stefan Bojinski et al. 2014 </a:t>
            </a:r>
          </a:p>
          <a:p>
            <a:endParaRPr lang="en-US" dirty="0"/>
          </a:p>
          <a:p>
            <a:pPr marL="171450" indent="-171450">
              <a:buFont typeface="Arial" panose="020B0604020202020204" pitchFamily="34" charset="0"/>
              <a:buChar char="•"/>
            </a:pPr>
            <a:r>
              <a:rPr lang="en-GB"/>
              <a:t>An ECV is a physical, chemical, or biological variable or a group of linked variables that critically contributes to the characterization of Earth’s climate. ECV datasets provide the empirical evidence needed to understand and predict the evolution of climate, to guide mitigation and adaptation measures, to assess risks and enable attribution of climatic events to underlying causes, and to underpin climate services.</a:t>
            </a: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3976983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Requirements:  UNFCCC </a:t>
            </a:r>
            <a:r>
              <a:rPr lang="en-US" dirty="0">
                <a:sym typeface="Wingdings" pitchFamily="2" charset="2"/>
              </a:rPr>
              <a:t> SBSTA  GCOS</a:t>
            </a:r>
          </a:p>
          <a:p>
            <a:endParaRPr lang="en-US" dirty="0">
              <a:sym typeface="Wingdings" pitchFamily="2" charset="2"/>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pitchFamily="34" charset="0"/>
                <a:ea typeface="+mn-ea"/>
                <a:cs typeface="+mn-cs"/>
              </a:rPr>
              <a:t>Of the 54 ECVs GCOS have specified over half rely on satellites to deliver them..</a:t>
            </a:r>
            <a:endParaRPr lang="en-US" dirty="0"/>
          </a:p>
          <a:p>
            <a:endParaRPr lang="en-US" dirty="0">
              <a:sym typeface="Wingdings" pitchFamily="2" charset="2"/>
            </a:endParaRP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278966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a:t>D/EOP has three</a:t>
            </a:r>
            <a:r>
              <a:rPr lang="en-GB" sz="1200" b="0" baseline="0" dirty="0"/>
              <a:t> main lines of activities: Earth Science, Copernicus and Meteorology</a:t>
            </a:r>
            <a:endParaRPr lang="en-GB" sz="1200" b="0" dirty="0"/>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0" dirty="0"/>
              <a:t>Since</a:t>
            </a:r>
            <a:r>
              <a:rPr lang="en-GB" sz="1200" b="0" baseline="0" dirty="0"/>
              <a:t> the latest launch of Aeolus on 22 Aug. 2017, we have </a:t>
            </a:r>
            <a:r>
              <a:rPr lang="en-GB" sz="1200" b="0" dirty="0"/>
              <a:t>25 satellites in development</a:t>
            </a:r>
            <a:r>
              <a:rPr lang="en-GB" sz="1200" b="0" baseline="0" dirty="0"/>
              <a:t> and </a:t>
            </a:r>
            <a:r>
              <a:rPr lang="en-GB" sz="1200" b="0" dirty="0"/>
              <a:t>15 satellites in operation.</a:t>
            </a:r>
          </a:p>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04033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5</a:t>
            </a:fld>
            <a:endParaRPr lang="en-US" dirty="0"/>
          </a:p>
        </p:txBody>
      </p:sp>
    </p:spTree>
    <p:extLst>
      <p:ext uri="{BB962C8B-B14F-4D97-AF65-F5344CB8AC3E}">
        <p14:creationId xmlns:p14="http://schemas.microsoft.com/office/powerpoint/2010/main" val="332430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E53A50B6-D84D-4848-956E-ABCDE88D48DF}"/>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0E3A4874-2A3E-0641-8E77-4C64B263C49B}"/>
              </a:ext>
            </a:extLst>
          </p:cNvPr>
          <p:cNvSpPr>
            <a:spLocks noGrp="1"/>
          </p:cNvSpPr>
          <p:nvPr>
            <p:ph type="body" idx="1"/>
          </p:nvPr>
        </p:nvSpPr>
        <p:spPr/>
        <p:txBody>
          <a:bodyPr/>
          <a:lstStyle/>
          <a:p>
            <a:pPr>
              <a:defRPr/>
            </a:pPr>
            <a:r>
              <a:rPr lang="en-US" dirty="0">
                <a:ea typeface="+mn-ea"/>
                <a:cs typeface="+mn-cs"/>
              </a:rPr>
              <a:t>Satellites are excellent at providing consistent data over the whole world, sending back vital information to Earth on inaccessible areas. </a:t>
            </a:r>
          </a:p>
          <a:p>
            <a:pPr>
              <a:defRPr/>
            </a:pPr>
            <a:endParaRPr lang="en-US" dirty="0">
              <a:ea typeface="+mn-ea"/>
              <a:cs typeface="+mn-cs"/>
            </a:endParaRPr>
          </a:p>
          <a:p>
            <a:pPr>
              <a:defRPr/>
            </a:pPr>
            <a:r>
              <a:rPr lang="en-US" dirty="0">
                <a:ea typeface="+mn-ea"/>
                <a:cs typeface="+mn-cs"/>
              </a:rPr>
              <a:t>However, they have finite lifespans of a few years to over a decade and there can be gaps between missions. </a:t>
            </a:r>
          </a:p>
          <a:p>
            <a:pPr>
              <a:defRPr/>
            </a:pPr>
            <a:r>
              <a:rPr lang="en-US" dirty="0">
                <a:ea typeface="+mn-ea"/>
                <a:cs typeface="+mn-cs"/>
              </a:rPr>
              <a:t>To produce data sets long enough for climate research, the combination and inter-calibration of many different satellite missions is required.</a:t>
            </a:r>
          </a:p>
          <a:p>
            <a:pPr>
              <a:defRPr/>
            </a:pPr>
            <a:endParaRPr lang="en-US" dirty="0">
              <a:ea typeface="+mn-ea"/>
              <a:cs typeface="+mn-cs"/>
            </a:endParaRPr>
          </a:p>
          <a:p>
            <a:pPr>
              <a:defRPr/>
            </a:pPr>
            <a:r>
              <a:rPr lang="en-US" dirty="0">
                <a:ea typeface="+mn-ea"/>
                <a:cs typeface="+mn-cs"/>
              </a:rPr>
              <a:t>The European Space Agency’s Climate Change Initiative (CCI) </a:t>
            </a:r>
            <a:r>
              <a:rPr lang="en-US" dirty="0" err="1">
                <a:ea typeface="+mn-ea"/>
                <a:cs typeface="+mn-cs"/>
              </a:rPr>
              <a:t>programme</a:t>
            </a:r>
            <a:r>
              <a:rPr lang="en-US" dirty="0">
                <a:ea typeface="+mn-ea"/>
                <a:cs typeface="+mn-cs"/>
              </a:rPr>
              <a:t> does just this by merging data sets from different missions and sensors in to one continuous series of data. </a:t>
            </a:r>
          </a:p>
          <a:p>
            <a:pPr>
              <a:defRPr/>
            </a:pPr>
            <a:endParaRPr lang="en-US" dirty="0">
              <a:ea typeface="+mn-ea"/>
              <a:cs typeface="+mn-cs"/>
            </a:endParaRPr>
          </a:p>
          <a:p>
            <a:pPr>
              <a:defRPr/>
            </a:pPr>
            <a:r>
              <a:rPr lang="en-US" dirty="0">
                <a:ea typeface="+mn-ea"/>
                <a:cs typeface="+mn-cs"/>
              </a:rPr>
              <a:t>Observations from ESA’s 30-year archive, together with currently operating satellites, all contribute to making up these data series. </a:t>
            </a:r>
          </a:p>
          <a:p>
            <a:pPr>
              <a:defRPr/>
            </a:pPr>
            <a:endParaRPr lang="en-US" dirty="0">
              <a:ea typeface="+mn-ea"/>
              <a:cs typeface="+mn-cs"/>
            </a:endParaRPr>
          </a:p>
          <a:p>
            <a:pPr>
              <a:defRPr/>
            </a:pPr>
            <a:r>
              <a:rPr lang="en-US" dirty="0">
                <a:ea typeface="+mn-ea"/>
                <a:cs typeface="+mn-cs"/>
              </a:rPr>
              <a:t>Soil moisture is one such ECV where  the data archive is 35 years in length and has been </a:t>
            </a:r>
            <a:r>
              <a:rPr lang="en-US" dirty="0" err="1">
                <a:ea typeface="+mn-ea"/>
                <a:cs typeface="+mn-cs"/>
              </a:rPr>
              <a:t>analysed</a:t>
            </a:r>
            <a:r>
              <a:rPr lang="en-US" dirty="0">
                <a:ea typeface="+mn-ea"/>
                <a:cs typeface="+mn-cs"/>
              </a:rPr>
              <a:t> via the ESA CCI</a:t>
            </a:r>
          </a:p>
          <a:p>
            <a:pPr>
              <a:defRPr/>
            </a:pPr>
            <a:endParaRPr lang="en-US" dirty="0"/>
          </a:p>
        </p:txBody>
      </p:sp>
      <p:sp>
        <p:nvSpPr>
          <p:cNvPr id="9219" name="Slide Number Placeholder 3">
            <a:extLst>
              <a:ext uri="{FF2B5EF4-FFF2-40B4-BE49-F238E27FC236}">
                <a16:creationId xmlns:a16="http://schemas.microsoft.com/office/drawing/2014/main" id="{A3857FD0-F9DB-FE41-8C57-68D0131F5F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a:defRPr sz="2400">
                <a:solidFill>
                  <a:schemeClr val="tx1"/>
                </a:solidFill>
                <a:latin typeface="Verdana" panose="020B0604030504040204" pitchFamily="34" charset="0"/>
                <a:ea typeface="ＭＳ Ｐゴシック" panose="020B0600070205080204" pitchFamily="34" charset="-128"/>
              </a:defRPr>
            </a:lvl1pPr>
            <a:lvl2pPr marL="742950" indent="-285750" defTabSz="862013">
              <a:defRPr sz="2400">
                <a:solidFill>
                  <a:schemeClr val="tx1"/>
                </a:solidFill>
                <a:latin typeface="Verdana" panose="020B0604030504040204" pitchFamily="34" charset="0"/>
                <a:ea typeface="ＭＳ Ｐゴシック" panose="020B0600070205080204" pitchFamily="34" charset="-128"/>
              </a:defRPr>
            </a:lvl2pPr>
            <a:lvl3pPr marL="1143000" indent="-228600" defTabSz="862013">
              <a:defRPr sz="2400">
                <a:solidFill>
                  <a:schemeClr val="tx1"/>
                </a:solidFill>
                <a:latin typeface="Verdana" panose="020B0604030504040204" pitchFamily="34" charset="0"/>
                <a:ea typeface="ＭＳ Ｐゴシック" panose="020B0600070205080204" pitchFamily="34" charset="-128"/>
              </a:defRPr>
            </a:lvl3pPr>
            <a:lvl4pPr marL="1600200" indent="-228600" defTabSz="862013">
              <a:defRPr sz="2400">
                <a:solidFill>
                  <a:schemeClr val="tx1"/>
                </a:solidFill>
                <a:latin typeface="Verdana" panose="020B0604030504040204" pitchFamily="34" charset="0"/>
                <a:ea typeface="ＭＳ Ｐゴシック" panose="020B0600070205080204" pitchFamily="34" charset="-128"/>
              </a:defRPr>
            </a:lvl4pPr>
            <a:lvl5pPr marL="2057400" indent="-228600" defTabSz="862013">
              <a:defRPr sz="2400">
                <a:solidFill>
                  <a:schemeClr val="tx1"/>
                </a:solidFill>
                <a:latin typeface="Verdana" panose="020B0604030504040204" pitchFamily="34" charset="0"/>
                <a:ea typeface="ＭＳ Ｐゴシック" panose="020B0600070205080204" pitchFamily="34" charset="-128"/>
              </a:defRPr>
            </a:lvl5pPr>
            <a:lvl6pPr marL="2514600" indent="-228600" defTabSz="862013"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defTabSz="862013"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defTabSz="862013"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defTabSz="862013"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fld id="{AB20F922-9022-BF44-9E69-84903EE6F3D3}" type="slidenum">
              <a:rPr lang="en-US" altLang="en-US" sz="1100"/>
              <a:pPr/>
              <a:t>8</a:t>
            </a:fld>
            <a:endParaRPr lang="en-US" altLang="en-US" sz="1100"/>
          </a:p>
        </p:txBody>
      </p:sp>
    </p:spTree>
    <p:extLst>
      <p:ext uri="{BB962C8B-B14F-4D97-AF65-F5344CB8AC3E}">
        <p14:creationId xmlns:p14="http://schemas.microsoft.com/office/powerpoint/2010/main" val="3425722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9</a:t>
            </a:fld>
            <a:endParaRPr lang="en-US" dirty="0"/>
          </a:p>
        </p:txBody>
      </p:sp>
    </p:spTree>
    <p:extLst>
      <p:ext uri="{BB962C8B-B14F-4D97-AF65-F5344CB8AC3E}">
        <p14:creationId xmlns:p14="http://schemas.microsoft.com/office/powerpoint/2010/main" val="2347498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10</a:t>
            </a:fld>
            <a:endParaRPr lang="en-US" dirty="0"/>
          </a:p>
        </p:txBody>
      </p:sp>
    </p:spTree>
    <p:extLst>
      <p:ext uri="{BB962C8B-B14F-4D97-AF65-F5344CB8AC3E}">
        <p14:creationId xmlns:p14="http://schemas.microsoft.com/office/powerpoint/2010/main" val="133512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Global BA products:</a:t>
            </a:r>
          </a:p>
          <a:p>
            <a:r>
              <a:rPr lang="en-US"/>
              <a:t>- MODIS 250m </a:t>
            </a:r>
          </a:p>
          <a:p>
            <a:r>
              <a:rPr lang="en-US"/>
              <a:t>- Sentinel-3 </a:t>
            </a:r>
          </a:p>
          <a:p>
            <a:r>
              <a:rPr lang="en-US"/>
              <a:t>- AVHRR</a:t>
            </a:r>
          </a:p>
          <a:p>
            <a:r>
              <a:rPr lang="en-US"/>
              <a:t>+ combined multi-mission product (1982-2019)</a:t>
            </a:r>
          </a:p>
          <a:p>
            <a:endParaRPr lang="en-US"/>
          </a:p>
          <a:p>
            <a:r>
              <a:rPr lang="en-US"/>
              <a:t>Small-fires database</a:t>
            </a:r>
          </a:p>
          <a:p>
            <a:r>
              <a:rPr lang="en-US"/>
              <a:t>- Sentinel-2A and B over Africa (2018 only)</a:t>
            </a:r>
          </a:p>
          <a:p>
            <a:r>
              <a:rPr lang="en-US"/>
              <a:t>- Sentinel-1 + Sentinel-2 over three African 500x500km test sites </a:t>
            </a:r>
          </a:p>
        </p:txBody>
      </p:sp>
      <p:sp>
        <p:nvSpPr>
          <p:cNvPr id="4" name="Slide Number Placeholder 3"/>
          <p:cNvSpPr>
            <a:spLocks noGrp="1"/>
          </p:cNvSpPr>
          <p:nvPr>
            <p:ph type="sldNum" sz="quarter" idx="5"/>
          </p:nvPr>
        </p:nvSpPr>
        <p:spPr/>
        <p:txBody>
          <a:bodyPr/>
          <a:lstStyle/>
          <a:p>
            <a:pPr>
              <a:defRPr/>
            </a:pPr>
            <a:fld id="{D8DF57D7-2670-4E78-96DD-D9B22805124F}" type="slidenum">
              <a:rPr lang="en-US"/>
              <a:pPr>
                <a:defRPr/>
              </a:pPr>
              <a:t>11</a:t>
            </a:fld>
            <a:endParaRPr lang="en-US" dirty="0"/>
          </a:p>
        </p:txBody>
      </p:sp>
    </p:spTree>
    <p:extLst>
      <p:ext uri="{BB962C8B-B14F-4D97-AF65-F5344CB8AC3E}">
        <p14:creationId xmlns:p14="http://schemas.microsoft.com/office/powerpoint/2010/main" val="205385435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7.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30.emf"/><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8.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7.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56.jpe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32.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5"/>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0" y="185609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53"/>
            <a:ext cx="50165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0" tIns="45715" rIns="91430" bIns="45715" anchor="b">
            <a:spAutoFit/>
          </a:bodyPr>
          <a:lstStyle/>
          <a:p>
            <a:pPr>
              <a:spcBef>
                <a:spcPct val="50000"/>
              </a:spcBef>
            </a:pPr>
            <a:r>
              <a:rPr lang="en-US" sz="800" noProof="0"/>
              <a:t>Issue/Revision: 0.0</a:t>
            </a:r>
          </a:p>
          <a:p>
            <a:pPr>
              <a:spcBef>
                <a:spcPct val="50000"/>
              </a:spcBef>
            </a:pPr>
            <a:r>
              <a:rPr lang="en-US" sz="800" noProof="0"/>
              <a:t>Reference: </a:t>
            </a:r>
          </a:p>
          <a:p>
            <a:pPr>
              <a:spcBef>
                <a:spcPct val="50000"/>
              </a:spcBef>
            </a:pPr>
            <a:r>
              <a:rPr lang="en-US" sz="800" noProof="0"/>
              <a:t>Status: </a:t>
            </a:r>
          </a:p>
          <a:p>
            <a:pPr>
              <a:spcBef>
                <a:spcPct val="50000"/>
              </a:spcBef>
            </a:pPr>
            <a:r>
              <a:rPr lang="en-US" sz="800" noProof="0"/>
              <a:t>ESA UNCLASSIFIED - For Official Use</a:t>
            </a:r>
            <a:endParaRPr lang="en-GB" sz="800" noProof="0" dirty="0"/>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4"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3"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3_Default Design">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r>
              <a:t>Title Text</a:t>
            </a:r>
          </a:p>
        </p:txBody>
      </p:sp>
      <p:sp>
        <p:nvSpPr>
          <p:cNvPr id="3" name="Shape 12"/>
          <p:cNvSpPr>
            <a:spLocks noGrp="1"/>
          </p:cNvSpPr>
          <p:nvPr>
            <p:ph type="sldNum" sz="quarter" idx="10"/>
          </p:nvPr>
        </p:nvSpPr>
        <p:spPr>
          <a:xfrm>
            <a:off x="4279900" y="4895855"/>
            <a:ext cx="584200" cy="423863"/>
          </a:xfrm>
          <a:prstGeom prst="rect">
            <a:avLst/>
          </a:prstGeom>
        </p:spPr>
        <p:txBody>
          <a:bodyPr/>
          <a:lstStyle>
            <a:lvl1pPr fontAlgn="base" hangingPunct="1">
              <a:spcBef>
                <a:spcPct val="0"/>
              </a:spcBef>
              <a:spcAft>
                <a:spcPct val="0"/>
              </a:spcAft>
              <a:defRPr sz="2400" kern="1200">
                <a:solidFill>
                  <a:srgbClr val="000000"/>
                </a:solidFill>
                <a:uFillTx/>
                <a:latin typeface="Verdana" pitchFamily="34" charset="0"/>
              </a:defRPr>
            </a:lvl1pPr>
          </a:lstStyle>
          <a:p>
            <a:pPr>
              <a:defRPr/>
            </a:pPr>
            <a:fld id="{8A06C2F6-B608-4AAD-BC19-C9F7439202BE}" type="slidenum">
              <a:rPr/>
              <a:pPr>
                <a:defRPr/>
              </a:pPr>
              <a:t>‹#›</a:t>
            </a:fld>
            <a:endParaRPr/>
          </a:p>
        </p:txBody>
      </p:sp>
    </p:spTree>
    <p:extLst>
      <p:ext uri="{BB962C8B-B14F-4D97-AF65-F5344CB8AC3E}">
        <p14:creationId xmlns:p14="http://schemas.microsoft.com/office/powerpoint/2010/main" val="168721900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30919C-F0BF-D94D-B026-ABDEC23B87B3}"/>
              </a:ext>
            </a:extLst>
          </p:cNvPr>
          <p:cNvSpPr/>
          <p:nvPr userDrawn="1"/>
        </p:nvSpPr>
        <p:spPr>
          <a:xfrm>
            <a:off x="-3573" y="0"/>
            <a:ext cx="9160670" cy="5144691"/>
          </a:xfrm>
          <a:prstGeom prst="rect">
            <a:avLst/>
          </a:prstGeom>
          <a:solidFill>
            <a:srgbClr val="00324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bg1">
                  <a:lumMod val="85000"/>
                </a:schemeClr>
              </a:solidFill>
            </a:endParaRPr>
          </a:p>
        </p:txBody>
      </p:sp>
      <p:sp>
        <p:nvSpPr>
          <p:cNvPr id="3" name="Freeform 2">
            <a:extLst>
              <a:ext uri="{FF2B5EF4-FFF2-40B4-BE49-F238E27FC236}">
                <a16:creationId xmlns:a16="http://schemas.microsoft.com/office/drawing/2014/main" id="{866234D7-0474-0149-8C1C-3166A962D83E}"/>
              </a:ext>
            </a:extLst>
          </p:cNvPr>
          <p:cNvSpPr/>
          <p:nvPr userDrawn="1"/>
        </p:nvSpPr>
        <p:spPr>
          <a:xfrm>
            <a:off x="1" y="0"/>
            <a:ext cx="9157097" cy="5143500"/>
          </a:xfrm>
          <a:custGeom>
            <a:avLst/>
            <a:gdLst>
              <a:gd name="connsiteX0" fmla="*/ 6873775 w 12209487"/>
              <a:gd name="connsiteY0" fmla="*/ 0 h 6857999"/>
              <a:gd name="connsiteX1" fmla="*/ 12209487 w 12209487"/>
              <a:gd name="connsiteY1" fmla="*/ 0 h 6857999"/>
              <a:gd name="connsiteX2" fmla="*/ 12209487 w 12209487"/>
              <a:gd name="connsiteY2" fmla="*/ 1601709 h 6857999"/>
              <a:gd name="connsiteX3" fmla="*/ 9772057 w 12209487"/>
              <a:gd name="connsiteY3" fmla="*/ 4034079 h 6857999"/>
              <a:gd name="connsiteX4" fmla="*/ 9770546 w 12209487"/>
              <a:gd name="connsiteY4" fmla="*/ 4034079 h 6857999"/>
              <a:gd name="connsiteX5" fmla="*/ 6940753 w 12209487"/>
              <a:gd name="connsiteY5" fmla="*/ 6857999 h 6857999"/>
              <a:gd name="connsiteX6" fmla="*/ 0 w 12209487"/>
              <a:gd name="connsiteY6" fmla="*/ 6857999 h 6857999"/>
              <a:gd name="connsiteX7" fmla="*/ 5268736 w 12209487"/>
              <a:gd name="connsiteY7" fmla="*/ 1600200 h 6857999"/>
              <a:gd name="connsiteX8" fmla="*/ 5270248 w 12209487"/>
              <a:gd name="connsiteY8" fmla="*/ 16002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9487" h="6857999">
                <a:moveTo>
                  <a:pt x="6873775" y="0"/>
                </a:moveTo>
                <a:lnTo>
                  <a:pt x="12209487" y="0"/>
                </a:lnTo>
                <a:lnTo>
                  <a:pt x="12209487" y="1601709"/>
                </a:lnTo>
                <a:lnTo>
                  <a:pt x="9772057" y="4034079"/>
                </a:lnTo>
                <a:lnTo>
                  <a:pt x="9770546" y="4034079"/>
                </a:lnTo>
                <a:lnTo>
                  <a:pt x="6940753" y="6857999"/>
                </a:lnTo>
                <a:lnTo>
                  <a:pt x="0" y="6857999"/>
                </a:lnTo>
                <a:lnTo>
                  <a:pt x="5268736" y="1600200"/>
                </a:lnTo>
                <a:lnTo>
                  <a:pt x="5270248" y="1600200"/>
                </a:lnTo>
                <a:close/>
              </a:path>
            </a:pathLst>
          </a:custGeom>
          <a:gradFill>
            <a:gsLst>
              <a:gs pos="0">
                <a:srgbClr val="003249">
                  <a:alpha val="20000"/>
                </a:srgbClr>
              </a:gs>
              <a:gs pos="100000">
                <a:srgbClr val="8197A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65">
            <a:extLst>
              <a:ext uri="{FF2B5EF4-FFF2-40B4-BE49-F238E27FC236}">
                <a16:creationId xmlns:a16="http://schemas.microsoft.com/office/drawing/2014/main" id="{2E9D72BD-BFA3-E848-8A39-442283E7EA72}"/>
              </a:ext>
            </a:extLst>
          </p:cNvPr>
          <p:cNvGrpSpPr>
            <a:grpSpLocks/>
          </p:cNvGrpSpPr>
          <p:nvPr userDrawn="1"/>
        </p:nvGrpSpPr>
        <p:grpSpPr bwMode="auto">
          <a:xfrm>
            <a:off x="341710" y="2581276"/>
            <a:ext cx="7216378" cy="2222897"/>
            <a:chOff x="456220" y="3441739"/>
            <a:chExt cx="9621445" cy="2963259"/>
          </a:xfrm>
        </p:grpSpPr>
        <p:cxnSp>
          <p:nvCxnSpPr>
            <p:cNvPr id="5" name="Straight Connector 4">
              <a:extLst>
                <a:ext uri="{FF2B5EF4-FFF2-40B4-BE49-F238E27FC236}">
                  <a16:creationId xmlns:a16="http://schemas.microsoft.com/office/drawing/2014/main" id="{BE67C313-12FF-8F4B-94C8-2F8A7DFB423E}"/>
                </a:ext>
              </a:extLst>
            </p:cNvPr>
            <p:cNvCxnSpPr/>
            <p:nvPr userDrawn="1"/>
          </p:nvCxnSpPr>
          <p:spPr>
            <a:xfrm flipV="1">
              <a:off x="711720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BBDD6A4-197C-2A4D-84DE-6B58F623F05E}"/>
                </a:ext>
              </a:extLst>
            </p:cNvPr>
            <p:cNvCxnSpPr/>
            <p:nvPr userDrawn="1"/>
          </p:nvCxnSpPr>
          <p:spPr>
            <a:xfrm flipV="1">
              <a:off x="671672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7EAFD11-FF77-4F4B-BD7F-809AF6334AA6}"/>
                </a:ext>
              </a:extLst>
            </p:cNvPr>
            <p:cNvCxnSpPr/>
            <p:nvPr userDrawn="1"/>
          </p:nvCxnSpPr>
          <p:spPr>
            <a:xfrm flipV="1">
              <a:off x="631432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4A47730-5A8D-DE45-85A2-B3732B1048B3}"/>
                </a:ext>
              </a:extLst>
            </p:cNvPr>
            <p:cNvCxnSpPr/>
            <p:nvPr userDrawn="1"/>
          </p:nvCxnSpPr>
          <p:spPr>
            <a:xfrm flipV="1">
              <a:off x="603536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D24055-4630-B84F-96D3-10E0AA0DDA11}"/>
                </a:ext>
              </a:extLst>
            </p:cNvPr>
            <p:cNvCxnSpPr/>
            <p:nvPr userDrawn="1"/>
          </p:nvCxnSpPr>
          <p:spPr>
            <a:xfrm flipV="1">
              <a:off x="575640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5E4491-8562-3C4C-A058-080998F379A8}"/>
                </a:ext>
              </a:extLst>
            </p:cNvPr>
            <p:cNvCxnSpPr/>
            <p:nvPr userDrawn="1"/>
          </p:nvCxnSpPr>
          <p:spPr>
            <a:xfrm flipV="1">
              <a:off x="5477446"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7F027D-3D87-DB47-B56C-B59079043450}"/>
                </a:ext>
              </a:extLst>
            </p:cNvPr>
            <p:cNvCxnSpPr/>
            <p:nvPr userDrawn="1"/>
          </p:nvCxnSpPr>
          <p:spPr>
            <a:xfrm flipV="1">
              <a:off x="5198489"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BE4226-4D12-804F-B2F6-A8F358333F54}"/>
                </a:ext>
              </a:extLst>
            </p:cNvPr>
            <p:cNvCxnSpPr/>
            <p:nvPr userDrawn="1"/>
          </p:nvCxnSpPr>
          <p:spPr>
            <a:xfrm flipV="1">
              <a:off x="4919532"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ABA3368-30E4-2E42-91E2-D065B3ED9BE2}"/>
                </a:ext>
              </a:extLst>
            </p:cNvPr>
            <p:cNvCxnSpPr/>
            <p:nvPr userDrawn="1"/>
          </p:nvCxnSpPr>
          <p:spPr>
            <a:xfrm flipV="1">
              <a:off x="4640575"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7A590FF-93C9-B54E-8ABF-5D15910BF7EC}"/>
                </a:ext>
              </a:extLst>
            </p:cNvPr>
            <p:cNvCxnSpPr/>
            <p:nvPr userDrawn="1"/>
          </p:nvCxnSpPr>
          <p:spPr>
            <a:xfrm flipV="1">
              <a:off x="4361618"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0AC345-445A-8241-AABA-D23D096A1123}"/>
                </a:ext>
              </a:extLst>
            </p:cNvPr>
            <p:cNvCxnSpPr/>
            <p:nvPr userDrawn="1"/>
          </p:nvCxnSpPr>
          <p:spPr>
            <a:xfrm flipV="1">
              <a:off x="4082661"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711A76-9488-644C-8382-D26BF52FD79E}"/>
                </a:ext>
              </a:extLst>
            </p:cNvPr>
            <p:cNvCxnSpPr/>
            <p:nvPr userDrawn="1"/>
          </p:nvCxnSpPr>
          <p:spPr>
            <a:xfrm flipV="1">
              <a:off x="380370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248CCD-6F76-5841-99F0-9A4C41884236}"/>
                </a:ext>
              </a:extLst>
            </p:cNvPr>
            <p:cNvCxnSpPr/>
            <p:nvPr userDrawn="1"/>
          </p:nvCxnSpPr>
          <p:spPr>
            <a:xfrm flipV="1">
              <a:off x="352474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80BC6D-0EF2-F74B-8CC5-F030CCD60513}"/>
                </a:ext>
              </a:extLst>
            </p:cNvPr>
            <p:cNvCxnSpPr/>
            <p:nvPr userDrawn="1"/>
          </p:nvCxnSpPr>
          <p:spPr>
            <a:xfrm flipV="1">
              <a:off x="324579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CE55E8-11AB-694F-ACEB-E05F21591DCB}"/>
                </a:ext>
              </a:extLst>
            </p:cNvPr>
            <p:cNvCxnSpPr/>
            <p:nvPr userDrawn="1"/>
          </p:nvCxnSpPr>
          <p:spPr>
            <a:xfrm flipV="1">
              <a:off x="296683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52D146-2B50-AF4C-BE21-D67E60C615CD}"/>
                </a:ext>
              </a:extLst>
            </p:cNvPr>
            <p:cNvCxnSpPr/>
            <p:nvPr userDrawn="1"/>
          </p:nvCxnSpPr>
          <p:spPr>
            <a:xfrm flipV="1">
              <a:off x="2687876"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BC0127-523B-DA41-A2E8-78DB385B4940}"/>
                </a:ext>
              </a:extLst>
            </p:cNvPr>
            <p:cNvCxnSpPr/>
            <p:nvPr userDrawn="1"/>
          </p:nvCxnSpPr>
          <p:spPr>
            <a:xfrm flipV="1">
              <a:off x="2408919"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0347E01-4AE1-BC4F-88B1-57C508EDA709}"/>
                </a:ext>
              </a:extLst>
            </p:cNvPr>
            <p:cNvCxnSpPr/>
            <p:nvPr userDrawn="1"/>
          </p:nvCxnSpPr>
          <p:spPr>
            <a:xfrm flipV="1">
              <a:off x="2129962"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9A6A153-FA4F-4C40-884B-ECF87E392768}"/>
                </a:ext>
              </a:extLst>
            </p:cNvPr>
            <p:cNvCxnSpPr/>
            <p:nvPr userDrawn="1"/>
          </p:nvCxnSpPr>
          <p:spPr>
            <a:xfrm flipV="1">
              <a:off x="1851005"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7D94AB-3B9E-3F49-B6C2-F8E19A085FD6}"/>
                </a:ext>
              </a:extLst>
            </p:cNvPr>
            <p:cNvCxnSpPr/>
            <p:nvPr userDrawn="1"/>
          </p:nvCxnSpPr>
          <p:spPr>
            <a:xfrm flipV="1">
              <a:off x="1572048"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08C1105-3068-D54D-813C-DF10BC3EF3EF}"/>
                </a:ext>
              </a:extLst>
            </p:cNvPr>
            <p:cNvCxnSpPr/>
            <p:nvPr userDrawn="1"/>
          </p:nvCxnSpPr>
          <p:spPr>
            <a:xfrm flipV="1">
              <a:off x="1293091"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407E07-B0A4-8149-8E51-DB68B153FD90}"/>
                </a:ext>
              </a:extLst>
            </p:cNvPr>
            <p:cNvCxnSpPr/>
            <p:nvPr userDrawn="1"/>
          </p:nvCxnSpPr>
          <p:spPr>
            <a:xfrm flipV="1">
              <a:off x="101413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B99F545-B179-7949-A2E4-54BE45BA2CA7}"/>
                </a:ext>
              </a:extLst>
            </p:cNvPr>
            <p:cNvCxnSpPr/>
            <p:nvPr userDrawn="1"/>
          </p:nvCxnSpPr>
          <p:spPr>
            <a:xfrm flipV="1">
              <a:off x="73517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B84FCB3-D3B9-2B40-974F-66237319AAAF}"/>
                </a:ext>
              </a:extLst>
            </p:cNvPr>
            <p:cNvCxnSpPr/>
            <p:nvPr userDrawn="1"/>
          </p:nvCxnSpPr>
          <p:spPr>
            <a:xfrm flipV="1">
              <a:off x="45622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grpSp>
      <p:pic>
        <p:nvPicPr>
          <p:cNvPr id="29" name="Picture 90">
            <a:extLst>
              <a:ext uri="{FF2B5EF4-FFF2-40B4-BE49-F238E27FC236}">
                <a16:creationId xmlns:a16="http://schemas.microsoft.com/office/drawing/2014/main" id="{F2D1E627-93E7-FF4B-9601-5AE80FB9F2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03" t="15320" r="4099" b="16254"/>
          <a:stretch>
            <a:fillRect/>
          </a:stretch>
        </p:blipFill>
        <p:spPr bwMode="auto">
          <a:xfrm>
            <a:off x="8203406" y="4799410"/>
            <a:ext cx="814388" cy="34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91">
            <a:extLst>
              <a:ext uri="{FF2B5EF4-FFF2-40B4-BE49-F238E27FC236}">
                <a16:creationId xmlns:a16="http://schemas.microsoft.com/office/drawing/2014/main" id="{F8542069-8E28-5C44-AFE4-9C91922ED25B}"/>
              </a:ext>
            </a:extLst>
          </p:cNvPr>
          <p:cNvGrpSpPr>
            <a:grpSpLocks/>
          </p:cNvGrpSpPr>
          <p:nvPr userDrawn="1"/>
        </p:nvGrpSpPr>
        <p:grpSpPr bwMode="auto">
          <a:xfrm>
            <a:off x="164306" y="4927998"/>
            <a:ext cx="5120879" cy="83344"/>
            <a:chOff x="172269" y="6621494"/>
            <a:chExt cx="6826666" cy="111519"/>
          </a:xfrm>
        </p:grpSpPr>
        <p:pic>
          <p:nvPicPr>
            <p:cNvPr id="31" name="Picture 92" descr="at.png">
              <a:extLst>
                <a:ext uri="{FF2B5EF4-FFF2-40B4-BE49-F238E27FC236}">
                  <a16:creationId xmlns:a16="http://schemas.microsoft.com/office/drawing/2014/main" id="{23F72486-9F95-334C-9251-6327DED61B8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93" descr="be.png">
              <a:extLst>
                <a:ext uri="{FF2B5EF4-FFF2-40B4-BE49-F238E27FC236}">
                  <a16:creationId xmlns:a16="http://schemas.microsoft.com/office/drawing/2014/main" id="{B09C6191-05A9-4B42-926A-8043531737A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4" descr="ca.png">
              <a:extLst>
                <a:ext uri="{FF2B5EF4-FFF2-40B4-BE49-F238E27FC236}">
                  <a16:creationId xmlns:a16="http://schemas.microsoft.com/office/drawing/2014/main" id="{9446C748-3860-DC4E-9CB2-2620670FE91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5" descr="ch.png">
              <a:extLst>
                <a:ext uri="{FF2B5EF4-FFF2-40B4-BE49-F238E27FC236}">
                  <a16:creationId xmlns:a16="http://schemas.microsoft.com/office/drawing/2014/main" id="{4160052E-351A-9B49-88A9-5EDA7610010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6" descr="cz.png">
              <a:extLst>
                <a:ext uri="{FF2B5EF4-FFF2-40B4-BE49-F238E27FC236}">
                  <a16:creationId xmlns:a16="http://schemas.microsoft.com/office/drawing/2014/main" id="{E3C8A96B-7613-9843-BCB0-86AD53B9CAF3}"/>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7" descr="de.png">
              <a:extLst>
                <a:ext uri="{FF2B5EF4-FFF2-40B4-BE49-F238E27FC236}">
                  <a16:creationId xmlns:a16="http://schemas.microsoft.com/office/drawing/2014/main" id="{4855DBBB-4002-8B4E-86BC-418A6B469E8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8" descr="dk.png">
              <a:extLst>
                <a:ext uri="{FF2B5EF4-FFF2-40B4-BE49-F238E27FC236}">
                  <a16:creationId xmlns:a16="http://schemas.microsoft.com/office/drawing/2014/main" id="{3B52F709-8149-8D4C-B08B-4D5C7F8197F7}"/>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9" descr="ee.png">
              <a:extLst>
                <a:ext uri="{FF2B5EF4-FFF2-40B4-BE49-F238E27FC236}">
                  <a16:creationId xmlns:a16="http://schemas.microsoft.com/office/drawing/2014/main" id="{B808CC7B-67A7-3A4A-89A7-49F6944973FB}"/>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0" descr="es.png">
              <a:extLst>
                <a:ext uri="{FF2B5EF4-FFF2-40B4-BE49-F238E27FC236}">
                  <a16:creationId xmlns:a16="http://schemas.microsoft.com/office/drawing/2014/main" id="{16AFEDF6-FE7F-4E45-9CA5-F1232745C080}"/>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1" descr="fi.png">
              <a:extLst>
                <a:ext uri="{FF2B5EF4-FFF2-40B4-BE49-F238E27FC236}">
                  <a16:creationId xmlns:a16="http://schemas.microsoft.com/office/drawing/2014/main" id="{DDC5BDBC-4355-4A41-B658-408066641971}"/>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2" descr="fr.png">
              <a:extLst>
                <a:ext uri="{FF2B5EF4-FFF2-40B4-BE49-F238E27FC236}">
                  <a16:creationId xmlns:a16="http://schemas.microsoft.com/office/drawing/2014/main" id="{A9DF7F3E-3214-ED44-91E7-7DA79676132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03" descr="gr.png">
              <a:extLst>
                <a:ext uri="{FF2B5EF4-FFF2-40B4-BE49-F238E27FC236}">
                  <a16:creationId xmlns:a16="http://schemas.microsoft.com/office/drawing/2014/main" id="{180DCD63-3354-7A4B-A289-C2CA81CF433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4" descr="hu.png">
              <a:extLst>
                <a:ext uri="{FF2B5EF4-FFF2-40B4-BE49-F238E27FC236}">
                  <a16:creationId xmlns:a16="http://schemas.microsoft.com/office/drawing/2014/main" id="{E28C07A0-85A1-174A-9D99-59A5E1C1985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5" descr="ie.png">
              <a:extLst>
                <a:ext uri="{FF2B5EF4-FFF2-40B4-BE49-F238E27FC236}">
                  <a16:creationId xmlns:a16="http://schemas.microsoft.com/office/drawing/2014/main" id="{ECDA08E3-D8F3-014F-A967-7645D1BDC7FC}"/>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6" descr="it.png">
              <a:extLst>
                <a:ext uri="{FF2B5EF4-FFF2-40B4-BE49-F238E27FC236}">
                  <a16:creationId xmlns:a16="http://schemas.microsoft.com/office/drawing/2014/main" id="{62A76FBC-7924-6946-AF19-42530BDEDE91}"/>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7" descr="lu.png">
              <a:extLst>
                <a:ext uri="{FF2B5EF4-FFF2-40B4-BE49-F238E27FC236}">
                  <a16:creationId xmlns:a16="http://schemas.microsoft.com/office/drawing/2014/main" id="{968196D4-99CB-EB45-BF0D-F3A2FD491B96}"/>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8" descr="nl.png">
              <a:extLst>
                <a:ext uri="{FF2B5EF4-FFF2-40B4-BE49-F238E27FC236}">
                  <a16:creationId xmlns:a16="http://schemas.microsoft.com/office/drawing/2014/main" id="{8A864E2C-0F48-8447-9116-3DFFF620DD0F}"/>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9" descr="no.png">
              <a:extLst>
                <a:ext uri="{FF2B5EF4-FFF2-40B4-BE49-F238E27FC236}">
                  <a16:creationId xmlns:a16="http://schemas.microsoft.com/office/drawing/2014/main" id="{F306AAC0-7174-CB4F-A7D3-85656C96DC0D}"/>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10" descr="pl.png">
              <a:extLst>
                <a:ext uri="{FF2B5EF4-FFF2-40B4-BE49-F238E27FC236}">
                  <a16:creationId xmlns:a16="http://schemas.microsoft.com/office/drawing/2014/main" id="{15671B9B-E029-434D-B774-1A4A6E254B81}"/>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11" descr="pt.png">
              <a:extLst>
                <a:ext uri="{FF2B5EF4-FFF2-40B4-BE49-F238E27FC236}">
                  <a16:creationId xmlns:a16="http://schemas.microsoft.com/office/drawing/2014/main" id="{5B34891C-E630-EF42-882B-AAF55DC9426D}"/>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12" descr="ro.png">
              <a:extLst>
                <a:ext uri="{FF2B5EF4-FFF2-40B4-BE49-F238E27FC236}">
                  <a16:creationId xmlns:a16="http://schemas.microsoft.com/office/drawing/2014/main" id="{85E1AB2E-CE7F-B341-8889-72F667952082}"/>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3" descr="se.png">
              <a:extLst>
                <a:ext uri="{FF2B5EF4-FFF2-40B4-BE49-F238E27FC236}">
                  <a16:creationId xmlns:a16="http://schemas.microsoft.com/office/drawing/2014/main" id="{ED43A503-F8B4-8C42-A0EA-32F382959FC3}"/>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114" descr="uk.png">
              <a:extLst>
                <a:ext uri="{FF2B5EF4-FFF2-40B4-BE49-F238E27FC236}">
                  <a16:creationId xmlns:a16="http://schemas.microsoft.com/office/drawing/2014/main" id="{93CFFB4E-8EC3-1344-9172-A8D2CD5C6E3E}"/>
                </a:ext>
              </a:extLst>
            </p:cNvPr>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15" descr="si.png">
              <a:extLst>
                <a:ext uri="{FF2B5EF4-FFF2-40B4-BE49-F238E27FC236}">
                  <a16:creationId xmlns:a16="http://schemas.microsoft.com/office/drawing/2014/main" id="{DB571A66-904F-6141-A2BD-2D55D522E9D9}"/>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5" name="Straight Connector 54">
            <a:extLst>
              <a:ext uri="{FF2B5EF4-FFF2-40B4-BE49-F238E27FC236}">
                <a16:creationId xmlns:a16="http://schemas.microsoft.com/office/drawing/2014/main" id="{36581E8D-FC1B-814E-A2AD-BF2A4AF90294}"/>
              </a:ext>
            </a:extLst>
          </p:cNvPr>
          <p:cNvCxnSpPr/>
          <p:nvPr userDrawn="1"/>
        </p:nvCxnSpPr>
        <p:spPr>
          <a:xfrm>
            <a:off x="163116" y="4799410"/>
            <a:ext cx="88249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58533D3-3B89-9A42-882B-C9B85B56D243}"/>
              </a:ext>
            </a:extLst>
          </p:cNvPr>
          <p:cNvCxnSpPr/>
          <p:nvPr userDrawn="1"/>
        </p:nvCxnSpPr>
        <p:spPr>
          <a:xfrm>
            <a:off x="163116" y="661988"/>
            <a:ext cx="882729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Box 38">
            <a:extLst>
              <a:ext uri="{FF2B5EF4-FFF2-40B4-BE49-F238E27FC236}">
                <a16:creationId xmlns:a16="http://schemas.microsoft.com/office/drawing/2014/main" id="{4A71ECF0-3AD6-BB4B-877B-D179212721BF}"/>
              </a:ext>
            </a:extLst>
          </p:cNvPr>
          <p:cNvSpPr txBox="1">
            <a:spLocks noChangeArrowheads="1"/>
          </p:cNvSpPr>
          <p:nvPr userDrawn="1"/>
        </p:nvSpPr>
        <p:spPr bwMode="auto">
          <a:xfrm>
            <a:off x="157163" y="4595813"/>
            <a:ext cx="281225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spcBef>
                <a:spcPct val="50000"/>
              </a:spcBef>
              <a:defRPr/>
            </a:pPr>
            <a:r>
              <a:rPr lang="en-US" altLang="en-US" sz="750" dirty="0">
                <a:solidFill>
                  <a:srgbClr val="8197A6"/>
                </a:solidFill>
                <a:latin typeface="Arial" panose="020B0604020202020204" pitchFamily="34" charset="0"/>
                <a:cs typeface="Arial" panose="020B0604020202020204" pitchFamily="34" charset="0"/>
              </a:rPr>
              <a:t>ESA UNCLASSIFIED - For Official Use</a:t>
            </a:r>
            <a:endParaRPr lang="en-GB" altLang="en-US" sz="750" dirty="0">
              <a:solidFill>
                <a:srgbClr val="8197A6"/>
              </a:solidFill>
              <a:latin typeface="Arial" panose="020B0604020202020204" pitchFamily="34" charset="0"/>
              <a:cs typeface="Arial" panose="020B0604020202020204" pitchFamily="34" charset="0"/>
            </a:endParaRPr>
          </a:p>
        </p:txBody>
      </p:sp>
      <p:sp>
        <p:nvSpPr>
          <p:cNvPr id="58" name="Text Box 34">
            <a:extLst>
              <a:ext uri="{FF2B5EF4-FFF2-40B4-BE49-F238E27FC236}">
                <a16:creationId xmlns:a16="http://schemas.microsoft.com/office/drawing/2014/main" id="{A04FBE4A-C8EA-E048-BA0C-9EF5C9584999}"/>
              </a:ext>
            </a:extLst>
          </p:cNvPr>
          <p:cNvSpPr txBox="1">
            <a:spLocks noChangeAspect="1" noChangeArrowheads="1"/>
          </p:cNvSpPr>
          <p:nvPr userDrawn="1"/>
        </p:nvSpPr>
        <p:spPr bwMode="auto">
          <a:xfrm>
            <a:off x="6174582" y="4595813"/>
            <a:ext cx="2812256"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0"/>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r">
              <a:spcBef>
                <a:spcPct val="50000"/>
              </a:spcBef>
              <a:defRPr/>
            </a:pPr>
            <a:fld id="{A5CB45BB-9CE4-BB41-A3DA-4A6CC13E3915}" type="slidenum">
              <a:rPr altLang="en-US" sz="750" noProof="1">
                <a:solidFill>
                  <a:srgbClr val="8197A6"/>
                </a:solidFill>
                <a:latin typeface="Arial" panose="020B0604020202020204" pitchFamily="34" charset="0"/>
                <a:cs typeface="Arial" panose="020B0604020202020204" pitchFamily="34" charset="0"/>
              </a:rPr>
              <a:pPr algn="r">
                <a:spcBef>
                  <a:spcPct val="50000"/>
                </a:spcBef>
                <a:defRPr/>
              </a:pPr>
              <a:t>‹#›</a:t>
            </a:fld>
            <a:endParaRPr lang="en-GB" altLang="en-US" sz="750" noProof="1">
              <a:solidFill>
                <a:srgbClr val="8197A6"/>
              </a:solidFill>
              <a:latin typeface="Arial" panose="020B0604020202020204" pitchFamily="34" charset="0"/>
              <a:cs typeface="Arial" panose="020B0604020202020204" pitchFamily="34" charset="0"/>
            </a:endParaRPr>
          </a:p>
        </p:txBody>
      </p:sp>
      <p:pic>
        <p:nvPicPr>
          <p:cNvPr id="59" name="Picture 120">
            <a:extLst>
              <a:ext uri="{FF2B5EF4-FFF2-40B4-BE49-F238E27FC236}">
                <a16:creationId xmlns:a16="http://schemas.microsoft.com/office/drawing/2014/main" id="{A48498C7-F6BE-6B4A-965B-15A55EF5902A}"/>
              </a:ext>
            </a:extLst>
          </p:cNvPr>
          <p:cNvPicPr>
            <a:picLocks noChangeAspect="1" noChangeArrowheads="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7748588" y="-161925"/>
            <a:ext cx="157043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Freeform 59">
            <a:extLst>
              <a:ext uri="{FF2B5EF4-FFF2-40B4-BE49-F238E27FC236}">
                <a16:creationId xmlns:a16="http://schemas.microsoft.com/office/drawing/2014/main" id="{736ADEA2-219E-B544-95BF-3129AFED4EF5}"/>
              </a:ext>
            </a:extLst>
          </p:cNvPr>
          <p:cNvSpPr/>
          <p:nvPr userDrawn="1"/>
        </p:nvSpPr>
        <p:spPr>
          <a:xfrm rot="8100000">
            <a:off x="5810250" y="3549254"/>
            <a:ext cx="4000500" cy="1265634"/>
          </a:xfrm>
          <a:custGeom>
            <a:avLst/>
            <a:gdLst>
              <a:gd name="connsiteX0" fmla="*/ 721404 w 5334734"/>
              <a:gd name="connsiteY0" fmla="*/ 1687901 h 1687901"/>
              <a:gd name="connsiteX1" fmla="*/ 723126 w 5334734"/>
              <a:gd name="connsiteY1" fmla="*/ 1686180 h 1687901"/>
              <a:gd name="connsiteX2" fmla="*/ 723126 w 5334734"/>
              <a:gd name="connsiteY2" fmla="*/ 1686177 h 1687901"/>
              <a:gd name="connsiteX3" fmla="*/ 721403 w 5334734"/>
              <a:gd name="connsiteY3" fmla="*/ 1687900 h 1687901"/>
              <a:gd name="connsiteX4" fmla="*/ 104503 w 5334734"/>
              <a:gd name="connsiteY4" fmla="*/ 1071000 h 1687901"/>
              <a:gd name="connsiteX5" fmla="*/ 104503 w 5334734"/>
              <a:gd name="connsiteY5" fmla="*/ 1070999 h 1687901"/>
              <a:gd name="connsiteX6" fmla="*/ 0 w 5334734"/>
              <a:gd name="connsiteY6" fmla="*/ 966496 h 1687901"/>
              <a:gd name="connsiteX7" fmla="*/ 966495 w 5334734"/>
              <a:gd name="connsiteY7" fmla="*/ 0 h 1687901"/>
              <a:gd name="connsiteX8" fmla="*/ 3031806 w 5334734"/>
              <a:gd name="connsiteY8" fmla="*/ 0 h 1687901"/>
              <a:gd name="connsiteX9" fmla="*/ 3036644 w 5334734"/>
              <a:gd name="connsiteY9" fmla="*/ 4838 h 1687901"/>
              <a:gd name="connsiteX10" fmla="*/ 3652726 w 5334734"/>
              <a:gd name="connsiteY10" fmla="*/ 4838 h 1687901"/>
              <a:gd name="connsiteX11" fmla="*/ 5334734 w 5334734"/>
              <a:gd name="connsiteY11" fmla="*/ 1686846 h 1687901"/>
              <a:gd name="connsiteX12" fmla="*/ 3094905 w 5334734"/>
              <a:gd name="connsiteY12" fmla="*/ 1686846 h 1687901"/>
              <a:gd name="connsiteX13" fmla="*/ 3093850 w 5334734"/>
              <a:gd name="connsiteY13" fmla="*/ 1687901 h 168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734" h="1687901">
                <a:moveTo>
                  <a:pt x="721404" y="1687901"/>
                </a:moveTo>
                <a:lnTo>
                  <a:pt x="723126" y="1686180"/>
                </a:lnTo>
                <a:lnTo>
                  <a:pt x="723126" y="1686177"/>
                </a:lnTo>
                <a:lnTo>
                  <a:pt x="721403" y="1687900"/>
                </a:lnTo>
                <a:lnTo>
                  <a:pt x="104503" y="1071000"/>
                </a:lnTo>
                <a:lnTo>
                  <a:pt x="104503" y="1070999"/>
                </a:lnTo>
                <a:lnTo>
                  <a:pt x="0" y="966496"/>
                </a:lnTo>
                <a:lnTo>
                  <a:pt x="966495" y="0"/>
                </a:lnTo>
                <a:lnTo>
                  <a:pt x="3031806" y="0"/>
                </a:lnTo>
                <a:lnTo>
                  <a:pt x="3036644" y="4838"/>
                </a:lnTo>
                <a:lnTo>
                  <a:pt x="3652726" y="4838"/>
                </a:lnTo>
                <a:lnTo>
                  <a:pt x="5334734" y="1686846"/>
                </a:lnTo>
                <a:lnTo>
                  <a:pt x="3094905" y="1686846"/>
                </a:lnTo>
                <a:lnTo>
                  <a:pt x="3093850" y="1687901"/>
                </a:lnTo>
                <a:close/>
              </a:path>
            </a:pathLst>
          </a:custGeom>
          <a:gradFill flip="none" rotWithShape="1">
            <a:gsLst>
              <a:gs pos="0">
                <a:srgbClr val="8197A6">
                  <a:alpha val="0"/>
                </a:srgbClr>
              </a:gs>
              <a:gs pos="100000">
                <a:srgbClr val="00324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Freeform 60">
            <a:extLst>
              <a:ext uri="{FF2B5EF4-FFF2-40B4-BE49-F238E27FC236}">
                <a16:creationId xmlns:a16="http://schemas.microsoft.com/office/drawing/2014/main" id="{78AB86F3-518E-794A-A4CC-05725513F718}"/>
              </a:ext>
            </a:extLst>
          </p:cNvPr>
          <p:cNvSpPr/>
          <p:nvPr userDrawn="1"/>
        </p:nvSpPr>
        <p:spPr>
          <a:xfrm>
            <a:off x="-222648" y="1"/>
            <a:ext cx="4844654" cy="2707481"/>
          </a:xfrm>
          <a:custGeom>
            <a:avLst/>
            <a:gdLst>
              <a:gd name="connsiteX0" fmla="*/ 2841368 w 5872867"/>
              <a:gd name="connsiteY0" fmla="*/ 0 h 3610730"/>
              <a:gd name="connsiteX1" fmla="*/ 5872867 w 5872867"/>
              <a:gd name="connsiteY1" fmla="*/ 0 h 3610730"/>
              <a:gd name="connsiteX2" fmla="*/ 4401981 w 5872867"/>
              <a:gd name="connsiteY2" fmla="*/ 1470887 h 3610730"/>
              <a:gd name="connsiteX3" fmla="*/ 4401981 w 5872867"/>
              <a:gd name="connsiteY3" fmla="*/ 1472789 h 3610730"/>
              <a:gd name="connsiteX4" fmla="*/ 2264040 w 5872867"/>
              <a:gd name="connsiteY4" fmla="*/ 3610730 h 3610730"/>
              <a:gd name="connsiteX5" fmla="*/ 2264040 w 5872867"/>
              <a:gd name="connsiteY5" fmla="*/ 3607627 h 3610730"/>
              <a:gd name="connsiteX6" fmla="*/ 2264038 w 5872867"/>
              <a:gd name="connsiteY6" fmla="*/ 3607625 h 3610730"/>
              <a:gd name="connsiteX7" fmla="*/ 2264038 w 5872867"/>
              <a:gd name="connsiteY7" fmla="*/ 3610729 h 3610730"/>
              <a:gd name="connsiteX8" fmla="*/ 1152193 w 5872867"/>
              <a:gd name="connsiteY8" fmla="*/ 3610730 h 3610730"/>
              <a:gd name="connsiteX9" fmla="*/ 1152191 w 5872867"/>
              <a:gd name="connsiteY9" fmla="*/ 3610729 h 3610730"/>
              <a:gd name="connsiteX10" fmla="*/ 395431 w 5872867"/>
              <a:gd name="connsiteY10" fmla="*/ 3610730 h 3610730"/>
              <a:gd name="connsiteX11" fmla="*/ 395429 w 5872867"/>
              <a:gd name="connsiteY11" fmla="*/ 3610729 h 3610730"/>
              <a:gd name="connsiteX12" fmla="*/ 140643 w 5872867"/>
              <a:gd name="connsiteY12" fmla="*/ 3610729 h 3610730"/>
              <a:gd name="connsiteX13" fmla="*/ 140643 w 5872867"/>
              <a:gd name="connsiteY13" fmla="*/ 3609976 h 3610730"/>
              <a:gd name="connsiteX14" fmla="*/ 0 w 5872867"/>
              <a:gd name="connsiteY14" fmla="*/ 3609976 h 3610730"/>
              <a:gd name="connsiteX15" fmla="*/ 0 w 5872867"/>
              <a:gd name="connsiteY15" fmla="*/ 2428877 h 3610730"/>
              <a:gd name="connsiteX16" fmla="*/ 206681 w 5872867"/>
              <a:gd name="connsiteY16" fmla="*/ 2428877 h 3610730"/>
              <a:gd name="connsiteX17" fmla="*/ 206681 w 5872867"/>
              <a:gd name="connsiteY17" fmla="*/ 2429858 h 3610730"/>
              <a:gd name="connsiteX18" fmla="*/ 395429 w 5872867"/>
              <a:gd name="connsiteY18" fmla="*/ 2429858 h 3610730"/>
              <a:gd name="connsiteX19" fmla="*/ 402790 w 5872867"/>
              <a:gd name="connsiteY19" fmla="*/ 2429859 h 3610730"/>
              <a:gd name="connsiteX20" fmla="*/ 2825010 w 5872867"/>
              <a:gd name="connsiteY20" fmla="*/ 7640 h 3610730"/>
              <a:gd name="connsiteX21" fmla="*/ 2833729 w 5872867"/>
              <a:gd name="connsiteY21" fmla="*/ 7639 h 36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2867" h="3610730">
                <a:moveTo>
                  <a:pt x="2841368" y="0"/>
                </a:moveTo>
                <a:lnTo>
                  <a:pt x="5872867" y="0"/>
                </a:lnTo>
                <a:lnTo>
                  <a:pt x="4401981" y="1470887"/>
                </a:lnTo>
                <a:lnTo>
                  <a:pt x="4401981" y="1472789"/>
                </a:lnTo>
                <a:lnTo>
                  <a:pt x="2264040" y="3610730"/>
                </a:lnTo>
                <a:lnTo>
                  <a:pt x="2264040" y="3607627"/>
                </a:lnTo>
                <a:lnTo>
                  <a:pt x="2264038" y="3607625"/>
                </a:lnTo>
                <a:lnTo>
                  <a:pt x="2264038" y="3610729"/>
                </a:lnTo>
                <a:lnTo>
                  <a:pt x="1152193" y="3610730"/>
                </a:lnTo>
                <a:lnTo>
                  <a:pt x="1152191" y="3610729"/>
                </a:lnTo>
                <a:lnTo>
                  <a:pt x="395431" y="3610730"/>
                </a:lnTo>
                <a:lnTo>
                  <a:pt x="395429" y="3610729"/>
                </a:lnTo>
                <a:lnTo>
                  <a:pt x="140643" y="3610729"/>
                </a:lnTo>
                <a:lnTo>
                  <a:pt x="140643" y="3609976"/>
                </a:lnTo>
                <a:lnTo>
                  <a:pt x="0" y="3609976"/>
                </a:lnTo>
                <a:lnTo>
                  <a:pt x="0" y="2428877"/>
                </a:lnTo>
                <a:lnTo>
                  <a:pt x="206681" y="2428877"/>
                </a:lnTo>
                <a:lnTo>
                  <a:pt x="206681" y="2429858"/>
                </a:lnTo>
                <a:lnTo>
                  <a:pt x="395429" y="2429858"/>
                </a:lnTo>
                <a:lnTo>
                  <a:pt x="402790" y="2429859"/>
                </a:lnTo>
                <a:lnTo>
                  <a:pt x="2825010" y="7640"/>
                </a:lnTo>
                <a:lnTo>
                  <a:pt x="2833729" y="7639"/>
                </a:lnTo>
                <a:close/>
              </a:path>
            </a:pathLst>
          </a:custGeom>
          <a:gradFill flip="none" rotWithShape="1">
            <a:gsLst>
              <a:gs pos="0">
                <a:srgbClr val="8197A6">
                  <a:alpha val="0"/>
                </a:srgbClr>
              </a:gs>
              <a:gs pos="100000">
                <a:srgbClr val="00324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43322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057760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5"/>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80" y="1856097"/>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237853"/>
            <a:ext cx="50165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0" tIns="45715" rIns="91430" bIns="45715" anchor="b">
            <a:spAutoFit/>
          </a:bodyPr>
          <a:lstStyle/>
          <a:p>
            <a:pPr>
              <a:spcBef>
                <a:spcPct val="50000"/>
              </a:spcBef>
            </a:pPr>
            <a:r>
              <a:rPr lang="en-US" sz="800">
                <a:solidFill>
                  <a:srgbClr val="000000"/>
                </a:solidFill>
              </a:rPr>
              <a:t>Issue/Revision: 0.0</a:t>
            </a:r>
          </a:p>
          <a:p>
            <a:pPr>
              <a:spcBef>
                <a:spcPct val="50000"/>
              </a:spcBef>
            </a:pPr>
            <a:r>
              <a:rPr lang="en-US" sz="800">
                <a:solidFill>
                  <a:srgbClr val="000000"/>
                </a:solidFill>
              </a:rPr>
              <a:t>Reference: </a:t>
            </a:r>
          </a:p>
          <a:p>
            <a:pPr>
              <a:spcBef>
                <a:spcPct val="50000"/>
              </a:spcBef>
            </a:pPr>
            <a:r>
              <a:rPr lang="en-US" sz="800">
                <a:solidFill>
                  <a:srgbClr val="000000"/>
                </a:solidFill>
              </a:rPr>
              <a:t>Status: </a:t>
            </a:r>
          </a:p>
          <a:p>
            <a:pPr>
              <a:spcBef>
                <a:spcPct val="50000"/>
              </a:spcBef>
            </a:pPr>
            <a:r>
              <a:rPr lang="en-US" sz="800">
                <a:solidFill>
                  <a:srgbClr val="000000"/>
                </a:solidFill>
              </a:rPr>
              <a:t>ESA UNCLASSIFIED - For Official Use</a:t>
            </a: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4" y="-2000251"/>
            <a:ext cx="5143501" cy="9144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3"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19194" y="4915375"/>
            <a:ext cx="6802386" cy="112279"/>
            <a:chOff x="119194" y="4915370"/>
            <a:chExt cx="6802386" cy="112279"/>
          </a:xfrm>
        </p:grpSpPr>
        <p:grpSp>
          <p:nvGrpSpPr>
            <p:cNvPr id="39" name="Group 38"/>
            <p:cNvGrpSpPr/>
            <p:nvPr userDrawn="1"/>
          </p:nvGrpSpPr>
          <p:grpSpPr>
            <a:xfrm>
              <a:off x="119194" y="4916130"/>
              <a:ext cx="6802386" cy="111519"/>
              <a:chOff x="171652" y="6621093"/>
              <a:chExt cx="6802386" cy="111519"/>
            </a:xfrm>
          </p:grpSpPr>
          <p:pic>
            <p:nvPicPr>
              <p:cNvPr id="41" name="Picture 40"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2" name="Picture 41"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3" name="Picture 42"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10132" y="6621093"/>
                <a:ext cx="163906" cy="108344"/>
              </a:xfrm>
              <a:prstGeom prst="rect">
                <a:avLst/>
              </a:prstGeom>
              <a:ln>
                <a:noFill/>
              </a:ln>
            </p:spPr>
          </p:pic>
          <p:pic>
            <p:nvPicPr>
              <p:cNvPr id="44" name="Picture 43"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5" name="Picture 44"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6" name="Picture 45"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7" name="Picture 46"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8" name="Picture 47"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9" name="Picture 48"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0" name="Picture 49"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1" name="Picture 50"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2" name="Picture 51"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3" name="Picture 52"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4" name="Picture 53"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5" name="Picture 54"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6" name="Picture 55"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7" name="Picture 56"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8" name="Picture 57"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9" name="Picture 58"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0" name="Picture 59"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1" name="Picture 60"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2" name="Picture 61"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3" name="Picture 62"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0" name="Picture 39"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27085" y="4915370"/>
              <a:ext cx="163385" cy="108000"/>
            </a:xfrm>
            <a:prstGeom prst="rect">
              <a:avLst/>
            </a:prstGeom>
          </p:spPr>
        </p:pic>
      </p:grpSp>
    </p:spTree>
    <p:extLst>
      <p:ext uri="{BB962C8B-B14F-4D97-AF65-F5344CB8AC3E}">
        <p14:creationId xmlns:p14="http://schemas.microsoft.com/office/powerpoint/2010/main" val="76506287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1"/>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730" indent="-273015">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1168979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7"/>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145" indent="0">
              <a:buNone/>
              <a:defRPr sz="1800"/>
            </a:lvl2pPr>
            <a:lvl3pPr marL="914285" indent="0">
              <a:buNone/>
              <a:defRPr sz="1600"/>
            </a:lvl3pPr>
            <a:lvl4pPr marL="1371430" indent="0">
              <a:buNone/>
              <a:defRPr sz="1400"/>
            </a:lvl4pPr>
            <a:lvl5pPr marL="1828570" indent="0">
              <a:buNone/>
              <a:defRPr sz="1400"/>
            </a:lvl5pPr>
            <a:lvl6pPr marL="2285715" indent="0">
              <a:buNone/>
              <a:defRPr sz="1400"/>
            </a:lvl6pPr>
            <a:lvl7pPr marL="2742855" indent="0">
              <a:buNone/>
              <a:defRPr sz="1400"/>
            </a:lvl7pPr>
            <a:lvl8pPr marL="3200000" indent="0">
              <a:buNone/>
              <a:defRPr sz="1400"/>
            </a:lvl8pPr>
            <a:lvl9pPr marL="3657144" indent="0">
              <a:buNone/>
              <a:defRPr sz="1400"/>
            </a:lvl9pPr>
          </a:lstStyle>
          <a:p>
            <a:pPr lvl="0"/>
            <a:r>
              <a:rPr lang="en-US" noProof="0"/>
              <a:t>Click to edit Master text styles</a:t>
            </a:r>
          </a:p>
        </p:txBody>
      </p:sp>
    </p:spTree>
    <p:extLst>
      <p:ext uri="{BB962C8B-B14F-4D97-AF65-F5344CB8AC3E}">
        <p14:creationId xmlns:p14="http://schemas.microsoft.com/office/powerpoint/2010/main" val="2710665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110467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7"/>
            <a:ext cx="3896416" cy="371493"/>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6"/>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734997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458429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43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168201"/>
            <a:ext cx="7156006" cy="430887"/>
          </a:xfrm>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358730" indent="-273015">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118801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6"/>
            <a:ext cx="2846388" cy="3243263"/>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
        <p:nvSpPr>
          <p:cNvPr id="5" name="Title 1"/>
          <p:cNvSpPr>
            <a:spLocks noGrp="1"/>
          </p:cNvSpPr>
          <p:nvPr>
            <p:ph type="title"/>
          </p:nvPr>
        </p:nvSpPr>
        <p:spPr>
          <a:xfrm>
            <a:off x="143086" y="14915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98857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7"/>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145" indent="0">
              <a:buNone/>
              <a:defRPr sz="2800"/>
            </a:lvl2pPr>
            <a:lvl3pPr marL="914285" indent="0">
              <a:buNone/>
              <a:defRPr sz="2400"/>
            </a:lvl3pPr>
            <a:lvl4pPr marL="1371430" indent="0">
              <a:buNone/>
              <a:defRPr sz="2000"/>
            </a:lvl4pPr>
            <a:lvl5pPr marL="1828570" indent="0">
              <a:buNone/>
              <a:defRPr sz="2000"/>
            </a:lvl5pPr>
            <a:lvl6pPr marL="2285715" indent="0">
              <a:buNone/>
              <a:defRPr sz="2000"/>
            </a:lvl6pPr>
            <a:lvl7pPr marL="2742855" indent="0">
              <a:buNone/>
              <a:defRPr sz="2000"/>
            </a:lvl7pPr>
            <a:lvl8pPr marL="3200000" indent="0">
              <a:buNone/>
              <a:defRPr sz="2000"/>
            </a:lvl8pPr>
            <a:lvl9pPr marL="3657144"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1"/>
            <a:ext cx="5932800" cy="464345"/>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Tree>
    <p:extLst>
      <p:ext uri="{BB962C8B-B14F-4D97-AF65-F5344CB8AC3E}">
        <p14:creationId xmlns:p14="http://schemas.microsoft.com/office/powerpoint/2010/main" val="559222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EO4SD_climaPPT_1.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2857"/>
          </a:xfrm>
          <a:prstGeom prst="rect">
            <a:avLst/>
          </a:prstGeom>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61"/>
          <p:cNvGrpSpPr/>
          <p:nvPr userDrawn="1"/>
        </p:nvGrpSpPr>
        <p:grpSpPr>
          <a:xfrm>
            <a:off x="172269" y="4908007"/>
            <a:ext cx="6826666" cy="111519"/>
            <a:chOff x="172269" y="6621494"/>
            <a:chExt cx="6826666" cy="111519"/>
          </a:xfrm>
        </p:grpSpPr>
        <p:pic>
          <p:nvPicPr>
            <p:cNvPr id="63" name="Picture 62"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4" name="Picture 63"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5" name="Picture 64"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6" name="Picture 65"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7" name="Picture 66"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8" name="Picture 67"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9" name="Picture 68"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0" name="Picture 69"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1" name="Picture 70"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2" name="Picture 71"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3" name="Picture 72"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4" name="Picture 73"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5" name="Picture 74"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6" name="Picture 75"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7" name="Picture 76"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8" name="Picture 77"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9" name="Picture 78"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0" name="Picture 79"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1" name="Picture 80"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2" name="Picture 81"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3" name="Picture 82"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4" name="Picture 83"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5" name="Picture 84"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6" name="Picture 85"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1850970038"/>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a:prstGeom prst="rect">
            <a:avLst/>
          </a:prstGeom>
        </p:spPr>
        <p:txBody>
          <a:bodyPr/>
          <a:lstStyle>
            <a:lvl1pPr>
              <a:defRPr>
                <a:solidFill>
                  <a:schemeClr val="tx2"/>
                </a:solidFill>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0">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2287564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a:prstGeom prst="rect">
            <a:avLst/>
          </a:prstGeom>
        </p:spPr>
        <p:txBody>
          <a:bodyPr anchor="t"/>
          <a:lstStyle>
            <a:lvl1pPr algn="l">
              <a:defRPr sz="4000" b="0" cap="all">
                <a:solidFill>
                  <a:schemeClr val="tx2"/>
                </a:solidFill>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960728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a:prstGeom prst="rect">
            <a:avLst/>
          </a:prstGeom>
        </p:spPr>
        <p:txBody>
          <a:bodyPr/>
          <a:lstStyle>
            <a:lvl1pPr>
              <a:defRPr>
                <a:solidFill>
                  <a:schemeClr val="tx2"/>
                </a:solidFill>
              </a:defRPr>
            </a:lvl1pPr>
          </a:lstStyle>
          <a:p>
            <a:r>
              <a:rPr lang="en-US" noProof="0" dirty="0"/>
              <a:t>Click to edit Master title style</a:t>
            </a:r>
            <a:endParaRPr lang="en-GB" noProof="0" dirty="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627799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a:prstGeom prst="rect">
            <a:avLst/>
          </a:prstGeom>
        </p:spPr>
        <p:txBody>
          <a:bodyPr/>
          <a:lstStyle>
            <a:lvl1pPr>
              <a:defRPr>
                <a:solidFill>
                  <a:schemeClr val="tx2"/>
                </a:solidFill>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3642711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chemeClr val="tx2"/>
                </a:solidFill>
                <a:latin typeface="Verdana"/>
                <a:ea typeface="+mj-ea"/>
                <a:cs typeface="Verdana"/>
              </a:defRPr>
            </a:lvl1pPr>
          </a:lstStyle>
          <a:p>
            <a:pPr lvl="0" algn="l" rtl="0" eaLnBrk="1" fontAlgn="base" hangingPunct="1">
              <a:spcBef>
                <a:spcPct val="0"/>
              </a:spcBef>
              <a:spcAft>
                <a:spcPct val="0"/>
              </a:spcAft>
            </a:pPr>
            <a:r>
              <a:rPr lang="en-US" dirty="0"/>
              <a:t>Click to edit Master title style</a:t>
            </a:r>
            <a:endParaRPr lang="en-GB" dirty="0"/>
          </a:p>
        </p:txBody>
      </p:sp>
    </p:spTree>
    <p:extLst>
      <p:ext uri="{BB962C8B-B14F-4D97-AF65-F5344CB8AC3E}">
        <p14:creationId xmlns:p14="http://schemas.microsoft.com/office/powerpoint/2010/main" val="173534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464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a:prstGeom prst="rect">
            <a:avLst/>
          </a:prstGeom>
        </p:spPr>
        <p:txBody>
          <a:bodyPr/>
          <a:lstStyle>
            <a:lvl1pPr>
              <a:defRPr>
                <a:solidFill>
                  <a:schemeClr val="tx2"/>
                </a:solidFill>
              </a:defRPr>
            </a:lvl1pPr>
          </a:lstStyle>
          <a:p>
            <a:r>
              <a:rPr lang="en-US" noProof="0" dirty="0"/>
              <a:t>Click to edit Master title style</a:t>
            </a:r>
            <a:endParaRPr lang="en-GB" noProof="0" dirty="0"/>
          </a:p>
        </p:txBody>
      </p:sp>
    </p:spTree>
    <p:extLst>
      <p:ext uri="{BB962C8B-B14F-4D97-AF65-F5344CB8AC3E}">
        <p14:creationId xmlns:p14="http://schemas.microsoft.com/office/powerpoint/2010/main" val="2025413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7"/>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145" indent="0">
              <a:buNone/>
              <a:defRPr sz="1800"/>
            </a:lvl2pPr>
            <a:lvl3pPr marL="914285" indent="0">
              <a:buNone/>
              <a:defRPr sz="1600"/>
            </a:lvl3pPr>
            <a:lvl4pPr marL="1371430" indent="0">
              <a:buNone/>
              <a:defRPr sz="1400"/>
            </a:lvl4pPr>
            <a:lvl5pPr marL="1828570" indent="0">
              <a:buNone/>
              <a:defRPr sz="1400"/>
            </a:lvl5pPr>
            <a:lvl6pPr marL="2285715" indent="0">
              <a:buNone/>
              <a:defRPr sz="1400"/>
            </a:lvl6pPr>
            <a:lvl7pPr marL="2742855" indent="0">
              <a:buNone/>
              <a:defRPr sz="1400"/>
            </a:lvl7pPr>
            <a:lvl8pPr marL="3200000" indent="0">
              <a:buNone/>
              <a:defRPr sz="1400"/>
            </a:lvl8pPr>
            <a:lvl9pPr marL="3657144"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a:prstGeom prst="rect">
            <a:avLst/>
          </a:prstGeom>
        </p:spPr>
        <p:txBody>
          <a:bodyPr anchor="b"/>
          <a:lstStyle>
            <a:lvl1pPr algn="l">
              <a:defRPr sz="1400" b="1">
                <a:solidFill>
                  <a:schemeClr val="tx2"/>
                </a:solidFill>
              </a:defRPr>
            </a:lvl1pPr>
          </a:lstStyle>
          <a:p>
            <a:r>
              <a:rPr lang="en-US" noProof="0" dirty="0"/>
              <a:t>Click to edit Master title style</a:t>
            </a:r>
            <a:endParaRPr lang="en-GB" noProof="0" dirty="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62434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500156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3318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7"/>
            <a:ext cx="3896416" cy="371493"/>
          </a:xfrm>
        </p:spPr>
        <p:txBody>
          <a:bodyPr anchor="b"/>
          <a:lstStyle>
            <a:lvl1pPr marL="0" indent="0">
              <a:buNone/>
              <a:defRPr sz="1600" b="1"/>
            </a:lvl1pPr>
            <a:lvl2pPr marL="457145" indent="0">
              <a:buNone/>
              <a:defRPr sz="2000" b="1"/>
            </a:lvl2pPr>
            <a:lvl3pPr marL="914285" indent="0">
              <a:buNone/>
              <a:defRPr sz="1800" b="1"/>
            </a:lvl3pPr>
            <a:lvl4pPr marL="1371430" indent="0">
              <a:buNone/>
              <a:defRPr sz="1600" b="1"/>
            </a:lvl4pPr>
            <a:lvl5pPr marL="1828570" indent="0">
              <a:buNone/>
              <a:defRPr sz="1600" b="1"/>
            </a:lvl5pPr>
            <a:lvl6pPr marL="2285715" indent="0">
              <a:buNone/>
              <a:defRPr sz="1600" b="1"/>
            </a:lvl6pPr>
            <a:lvl7pPr marL="2742855" indent="0">
              <a:buNone/>
              <a:defRPr sz="1600" b="1"/>
            </a:lvl7pPr>
            <a:lvl8pPr marL="3200000" indent="0">
              <a:buNone/>
              <a:defRPr sz="1600" b="1"/>
            </a:lvl8pPr>
            <a:lvl9pPr marL="3657144"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2"/>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6"/>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8"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6"/>
            <a:ext cx="2846388" cy="3243263"/>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
        <p:nvSpPr>
          <p:cNvPr id="5" name="Title 1"/>
          <p:cNvSpPr>
            <a:spLocks noGrp="1"/>
          </p:cNvSpPr>
          <p:nvPr>
            <p:ph type="title"/>
          </p:nvPr>
        </p:nvSpPr>
        <p:spPr>
          <a:xfrm>
            <a:off x="143086" y="149151"/>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7"/>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145" indent="0">
              <a:buNone/>
              <a:defRPr sz="2800"/>
            </a:lvl2pPr>
            <a:lvl3pPr marL="914285" indent="0">
              <a:buNone/>
              <a:defRPr sz="2400"/>
            </a:lvl3pPr>
            <a:lvl4pPr marL="1371430" indent="0">
              <a:buNone/>
              <a:defRPr sz="2000"/>
            </a:lvl4pPr>
            <a:lvl5pPr marL="1828570" indent="0">
              <a:buNone/>
              <a:defRPr sz="2000"/>
            </a:lvl5pPr>
            <a:lvl6pPr marL="2285715" indent="0">
              <a:buNone/>
              <a:defRPr sz="2000"/>
            </a:lvl6pPr>
            <a:lvl7pPr marL="2742855" indent="0">
              <a:buNone/>
              <a:defRPr sz="2000"/>
            </a:lvl7pPr>
            <a:lvl8pPr marL="3200000" indent="0">
              <a:buNone/>
              <a:defRPr sz="2000"/>
            </a:lvl8pPr>
            <a:lvl9pPr marL="3657144"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81"/>
            <a:ext cx="5932800" cy="464345"/>
          </a:xfrm>
        </p:spPr>
        <p:txBody>
          <a:bodyPr/>
          <a:lstStyle>
            <a:lvl1pPr marL="0" indent="0">
              <a:buNone/>
              <a:defRPr sz="1400"/>
            </a:lvl1pPr>
            <a:lvl2pPr marL="457145" indent="0">
              <a:buNone/>
              <a:defRPr sz="1200"/>
            </a:lvl2pPr>
            <a:lvl3pPr marL="914285" indent="0">
              <a:buNone/>
              <a:defRPr sz="1000"/>
            </a:lvl3pPr>
            <a:lvl4pPr marL="1371430" indent="0">
              <a:buNone/>
              <a:defRPr sz="900"/>
            </a:lvl4pPr>
            <a:lvl5pPr marL="1828570" indent="0">
              <a:buNone/>
              <a:defRPr sz="900"/>
            </a:lvl5pPr>
            <a:lvl6pPr marL="2285715" indent="0">
              <a:buNone/>
              <a:defRPr sz="900"/>
            </a:lvl6pPr>
            <a:lvl7pPr marL="2742855" indent="0">
              <a:buNone/>
              <a:defRPr sz="900"/>
            </a:lvl7pPr>
            <a:lvl8pPr marL="3200000" indent="0">
              <a:buNone/>
              <a:defRPr sz="900"/>
            </a:lvl8pPr>
            <a:lvl9pPr marL="3657144"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theme" Target="../theme/theme1.xml"/><Relationship Id="rId18" Type="http://schemas.openxmlformats.org/officeDocument/2006/relationships/image" Target="../media/image5.png"/><Relationship Id="rId26" Type="http://schemas.openxmlformats.org/officeDocument/2006/relationships/image" Target="../media/image13.png"/><Relationship Id="rId39" Type="http://schemas.openxmlformats.org/officeDocument/2006/relationships/image" Target="../media/image26.png"/><Relationship Id="rId21" Type="http://schemas.openxmlformats.org/officeDocument/2006/relationships/image" Target="../media/image8.png"/><Relationship Id="rId34" Type="http://schemas.openxmlformats.org/officeDocument/2006/relationships/image" Target="../media/image2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5" Type="http://schemas.openxmlformats.org/officeDocument/2006/relationships/image" Target="../media/image12.png"/><Relationship Id="rId33" Type="http://schemas.openxmlformats.org/officeDocument/2006/relationships/image" Target="../media/image20.png"/><Relationship Id="rId38" Type="http://schemas.openxmlformats.org/officeDocument/2006/relationships/image" Target="../media/image25.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29"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1.png"/><Relationship Id="rId32" Type="http://schemas.openxmlformats.org/officeDocument/2006/relationships/image" Target="../media/image19.png"/><Relationship Id="rId37" Type="http://schemas.openxmlformats.org/officeDocument/2006/relationships/image" Target="../media/image24.png"/><Relationship Id="rId5" Type="http://schemas.openxmlformats.org/officeDocument/2006/relationships/slideLayout" Target="../slideLayouts/slideLayout5.xml"/><Relationship Id="rId15" Type="http://schemas.openxmlformats.org/officeDocument/2006/relationships/image" Target="../media/image2.jpeg"/><Relationship Id="rId23" Type="http://schemas.openxmlformats.org/officeDocument/2006/relationships/image" Target="../media/image10.png"/><Relationship Id="rId28" Type="http://schemas.openxmlformats.org/officeDocument/2006/relationships/image" Target="../media/image15.png"/><Relationship Id="rId36" Type="http://schemas.openxmlformats.org/officeDocument/2006/relationships/image" Target="../media/image23.png"/><Relationship Id="rId10" Type="http://schemas.openxmlformats.org/officeDocument/2006/relationships/slideLayout" Target="../slideLayouts/slideLayout10.xml"/><Relationship Id="rId19" Type="http://schemas.openxmlformats.org/officeDocument/2006/relationships/image" Target="../media/image6.png"/><Relationship Id="rId31" Type="http://schemas.openxmlformats.org/officeDocument/2006/relationships/image" Target="../media/image18.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9.png"/><Relationship Id="rId27" Type="http://schemas.openxmlformats.org/officeDocument/2006/relationships/image" Target="../media/image14.png"/><Relationship Id="rId30" Type="http://schemas.openxmlformats.org/officeDocument/2006/relationships/image" Target="../media/image17.png"/><Relationship Id="rId35" Type="http://schemas.openxmlformats.org/officeDocument/2006/relationships/image" Target="../media/image22.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15.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19.xml"/><Relationship Id="rId12" Type="http://schemas.openxmlformats.org/officeDocument/2006/relationships/image" Target="../media/image2.jpe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14.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17.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2.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55.jpeg"/><Relationship Id="rId18" Type="http://schemas.openxmlformats.org/officeDocument/2006/relationships/image" Target="../media/image34.png"/><Relationship Id="rId26" Type="http://schemas.openxmlformats.org/officeDocument/2006/relationships/image" Target="../media/image41.png"/><Relationship Id="rId39" Type="http://schemas.openxmlformats.org/officeDocument/2006/relationships/image" Target="../media/image28.png"/><Relationship Id="rId21" Type="http://schemas.openxmlformats.org/officeDocument/2006/relationships/image" Target="../media/image36.png"/><Relationship Id="rId34" Type="http://schemas.openxmlformats.org/officeDocument/2006/relationships/image" Target="../media/image49.png"/><Relationship Id="rId7" Type="http://schemas.openxmlformats.org/officeDocument/2006/relationships/slideLayout" Target="../slideLayouts/slideLayout28.xml"/><Relationship Id="rId12" Type="http://schemas.openxmlformats.org/officeDocument/2006/relationships/theme" Target="../theme/theme3.xml"/><Relationship Id="rId17" Type="http://schemas.openxmlformats.org/officeDocument/2006/relationships/image" Target="../media/image33.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png"/><Relationship Id="rId2" Type="http://schemas.openxmlformats.org/officeDocument/2006/relationships/slideLayout" Target="../slideLayouts/slideLayout23.xml"/><Relationship Id="rId16" Type="http://schemas.openxmlformats.org/officeDocument/2006/relationships/image" Target="../media/image32.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png"/><Relationship Id="rId5" Type="http://schemas.openxmlformats.org/officeDocument/2006/relationships/slideLayout" Target="../slideLayouts/slideLayout26.xml"/><Relationship Id="rId15" Type="http://schemas.openxmlformats.org/officeDocument/2006/relationships/image" Target="../media/image31.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slideLayout" Target="../slideLayouts/slideLayout31.xml"/><Relationship Id="rId19" Type="http://schemas.openxmlformats.org/officeDocument/2006/relationships/image" Target="../media/image7.png"/><Relationship Id="rId31" Type="http://schemas.openxmlformats.org/officeDocument/2006/relationships/image" Target="../media/image46.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jpe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8" Type="http://schemas.openxmlformats.org/officeDocument/2006/relationships/slideLayout" Target="../slideLayouts/slideLayout29.xml"/><Relationship Id="rId3"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7"/>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0" tIns="45715" rIns="91430" bIns="45715">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4"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4776792"/>
            <a:ext cx="9144000" cy="366713"/>
          </a:xfrm>
          <a:prstGeom prst="rect">
            <a:avLst/>
          </a:prstGeom>
        </p:spPr>
      </p:pic>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0" tIns="45715" rIns="0" bIns="45715"/>
          <a:lstStyle/>
          <a:p>
            <a:pPr algn="r">
              <a:spcBef>
                <a:spcPct val="50000"/>
              </a:spcBef>
            </a:pPr>
            <a:r>
              <a:rPr lang="en-GB" sz="800" noProof="1">
                <a:solidFill>
                  <a:schemeClr val="bg2"/>
                </a:solidFill>
              </a:rPr>
              <a:t> Slide  </a:t>
            </a:r>
            <a:fld id="{4630B4BB-2C40-48DB-9D8B-17679D651B0A}" type="slidenum">
              <a:rPr lang="en-GB" sz="800" noProof="1" smtClean="0">
                <a:solidFill>
                  <a:schemeClr val="bg2"/>
                </a:solidFill>
              </a:rPr>
              <a:t>‹#›</a:t>
            </a:fld>
            <a:endParaRPr lang="en-GB" sz="800" noProof="1">
              <a:solidFill>
                <a:schemeClr val="bg2"/>
              </a:solidFill>
            </a:endParaRPr>
          </a:p>
        </p:txBody>
      </p:sp>
      <p:sp>
        <p:nvSpPr>
          <p:cNvPr id="2" name="Rectangle 1"/>
          <p:cNvSpPr/>
          <p:nvPr userDrawn="1"/>
        </p:nvSpPr>
        <p:spPr>
          <a:xfrm>
            <a:off x="3086414" y="4561343"/>
            <a:ext cx="2991694" cy="215444"/>
          </a:xfrm>
          <a:prstGeom prst="rect">
            <a:avLst/>
          </a:prstGeom>
        </p:spPr>
        <p:txBody>
          <a:bodyPr wrap="square" lIns="91430" tIns="45715" rIns="91430" bIns="45715">
            <a:spAutoFit/>
          </a:bodyPr>
          <a:lstStyle/>
          <a:p>
            <a:r>
              <a:rPr lang="en-GB" sz="800" dirty="0">
                <a:solidFill>
                  <a:schemeClr val="bg2"/>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 id="2147483942" r:id="rId10"/>
    <p:sldLayoutId id="2147483965" r:id="rId11"/>
    <p:sldLayoutId id="2147483966" r:id="rId12"/>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p:titleStyle>
    <p:bodyStyle>
      <a:lvl1pPr marL="0" indent="-34285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36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51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65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79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85" rtl="0" eaLnBrk="1" latinLnBrk="0" hangingPunct="1">
        <a:defRPr sz="1800" kern="1200">
          <a:solidFill>
            <a:schemeClr val="tx1"/>
          </a:solidFill>
          <a:latin typeface="+mn-lt"/>
          <a:ea typeface="+mn-ea"/>
          <a:cs typeface="+mn-cs"/>
        </a:defRPr>
      </a:lvl1pPr>
      <a:lvl2pPr marL="457145" algn="l" defTabSz="914285" rtl="0" eaLnBrk="1" latinLnBrk="0" hangingPunct="1">
        <a:defRPr sz="1800" kern="1200">
          <a:solidFill>
            <a:schemeClr val="tx1"/>
          </a:solidFill>
          <a:latin typeface="+mn-lt"/>
          <a:ea typeface="+mn-ea"/>
          <a:cs typeface="+mn-cs"/>
        </a:defRPr>
      </a:lvl2pPr>
      <a:lvl3pPr marL="914285" algn="l" defTabSz="914285" rtl="0" eaLnBrk="1" latinLnBrk="0" hangingPunct="1">
        <a:defRPr sz="1800" kern="1200">
          <a:solidFill>
            <a:schemeClr val="tx1"/>
          </a:solidFill>
          <a:latin typeface="+mn-lt"/>
          <a:ea typeface="+mn-ea"/>
          <a:cs typeface="+mn-cs"/>
        </a:defRPr>
      </a:lvl3pPr>
      <a:lvl4pPr marL="1371430" algn="l" defTabSz="914285" rtl="0" eaLnBrk="1" latinLnBrk="0" hangingPunct="1">
        <a:defRPr sz="1800" kern="1200">
          <a:solidFill>
            <a:schemeClr val="tx1"/>
          </a:solidFill>
          <a:latin typeface="+mn-lt"/>
          <a:ea typeface="+mn-ea"/>
          <a:cs typeface="+mn-cs"/>
        </a:defRPr>
      </a:lvl4pPr>
      <a:lvl5pPr marL="1828570" algn="l" defTabSz="914285" rtl="0" eaLnBrk="1" latinLnBrk="0" hangingPunct="1">
        <a:defRPr sz="1800" kern="1200">
          <a:solidFill>
            <a:schemeClr val="tx1"/>
          </a:solidFill>
          <a:latin typeface="+mn-lt"/>
          <a:ea typeface="+mn-ea"/>
          <a:cs typeface="+mn-cs"/>
        </a:defRPr>
      </a:lvl5pPr>
      <a:lvl6pPr marL="2285715" algn="l" defTabSz="914285" rtl="0" eaLnBrk="1" latinLnBrk="0" hangingPunct="1">
        <a:defRPr sz="1800" kern="1200">
          <a:solidFill>
            <a:schemeClr val="tx1"/>
          </a:solidFill>
          <a:latin typeface="+mn-lt"/>
          <a:ea typeface="+mn-ea"/>
          <a:cs typeface="+mn-cs"/>
        </a:defRPr>
      </a:lvl6pPr>
      <a:lvl7pPr marL="2742855" algn="l" defTabSz="914285" rtl="0" eaLnBrk="1" latinLnBrk="0" hangingPunct="1">
        <a:defRPr sz="1800" kern="1200">
          <a:solidFill>
            <a:schemeClr val="tx1"/>
          </a:solidFill>
          <a:latin typeface="+mn-lt"/>
          <a:ea typeface="+mn-ea"/>
          <a:cs typeface="+mn-cs"/>
        </a:defRPr>
      </a:lvl7pPr>
      <a:lvl8pPr marL="3200000" algn="l" defTabSz="914285" rtl="0" eaLnBrk="1" latinLnBrk="0" hangingPunct="1">
        <a:defRPr sz="1800" kern="1200">
          <a:solidFill>
            <a:schemeClr val="tx1"/>
          </a:solidFill>
          <a:latin typeface="+mn-lt"/>
          <a:ea typeface="+mn-ea"/>
          <a:cs typeface="+mn-cs"/>
        </a:defRPr>
      </a:lvl8pPr>
      <a:lvl9pPr marL="3657144" algn="l" defTabSz="91428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7"/>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0" tIns="45715" rIns="91430" bIns="45715">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6" y="149151"/>
            <a:ext cx="7174846" cy="430887"/>
          </a:xfrm>
          <a:prstGeom prst="rect">
            <a:avLst/>
          </a:prstGeom>
          <a:noFill/>
          <a:ln>
            <a:noFill/>
          </a:ln>
          <a:extLst/>
        </p:spPr>
        <p:txBody>
          <a:bodyPr vert="horz" wrap="square" lIns="91430" tIns="45715" rIns="91430" bIns="45715"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4776792"/>
            <a:ext cx="9144000" cy="366713"/>
          </a:xfrm>
          <a:prstGeom prst="rect">
            <a:avLst/>
          </a:prstGeom>
        </p:spPr>
      </p:pic>
      <p:sp>
        <p:nvSpPr>
          <p:cNvPr id="39" name="Text Box 34"/>
          <p:cNvSpPr txBox="1">
            <a:spLocks noChangeAspect="1" noChangeArrowheads="1"/>
          </p:cNvSpPr>
          <p:nvPr/>
        </p:nvSpPr>
        <p:spPr bwMode="auto">
          <a:xfrm>
            <a:off x="4480339" y="4580702"/>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0" tIns="45715" rIns="0" bIns="45715"/>
          <a:lstStyle/>
          <a:p>
            <a:pPr algn="r">
              <a:spcBef>
                <a:spcPct val="50000"/>
              </a:spcBef>
            </a:pPr>
            <a:r>
              <a:rPr lang="en-GB" sz="800" noProof="1">
                <a:solidFill>
                  <a:srgbClr val="4D4F53"/>
                </a:solidFill>
              </a:rPr>
              <a:t> Slide  </a:t>
            </a:r>
            <a:fld id="{4630B4BB-2C40-48DB-9D8B-17679D651B0A}" type="slidenum">
              <a:rPr lang="en-GB" sz="800" noProof="1" smtClean="0">
                <a:solidFill>
                  <a:srgbClr val="4D4F53"/>
                </a:solidFill>
              </a:rPr>
              <a:pPr algn="r">
                <a:spcBef>
                  <a:spcPct val="50000"/>
                </a:spcBef>
              </a:pPr>
              <a:t>‹#›</a:t>
            </a:fld>
            <a:endParaRPr lang="en-GB" sz="800" noProof="1">
              <a:solidFill>
                <a:srgbClr val="4D4F53"/>
              </a:solidFill>
            </a:endParaRPr>
          </a:p>
        </p:txBody>
      </p:sp>
      <p:sp>
        <p:nvSpPr>
          <p:cNvPr id="2" name="Rectangle 1"/>
          <p:cNvSpPr/>
          <p:nvPr userDrawn="1"/>
        </p:nvSpPr>
        <p:spPr>
          <a:xfrm>
            <a:off x="3086414" y="4561343"/>
            <a:ext cx="2991694" cy="215444"/>
          </a:xfrm>
          <a:prstGeom prst="rect">
            <a:avLst/>
          </a:prstGeom>
        </p:spPr>
        <p:txBody>
          <a:bodyPr wrap="square" lIns="91430" tIns="45715" rIns="91430" bIns="45715">
            <a:spAutoFit/>
          </a:bodyPr>
          <a:lstStyle/>
          <a:p>
            <a:r>
              <a:rPr lang="en-GB" sz="800" dirty="0">
                <a:solidFill>
                  <a:srgbClr val="4D4F53"/>
                </a:solidFill>
              </a:rPr>
              <a:t>	</a:t>
            </a:r>
          </a:p>
        </p:txBody>
      </p:sp>
      <p:grpSp>
        <p:nvGrpSpPr>
          <p:cNvPr id="42" name="Group 41"/>
          <p:cNvGrpSpPr/>
          <p:nvPr userDrawn="1"/>
        </p:nvGrpSpPr>
        <p:grpSpPr>
          <a:xfrm>
            <a:off x="150061" y="4904049"/>
            <a:ext cx="6678000" cy="112188"/>
            <a:chOff x="171652" y="4905134"/>
            <a:chExt cx="6678000" cy="112188"/>
          </a:xfrm>
        </p:grpSpPr>
        <p:grpSp>
          <p:nvGrpSpPr>
            <p:cNvPr id="43" name="Group 42"/>
            <p:cNvGrpSpPr/>
            <p:nvPr userDrawn="1"/>
          </p:nvGrpSpPr>
          <p:grpSpPr>
            <a:xfrm>
              <a:off x="171652" y="4905803"/>
              <a:ext cx="6678000" cy="111519"/>
              <a:chOff x="171652" y="6621093"/>
              <a:chExt cx="6678000" cy="111519"/>
            </a:xfrm>
          </p:grpSpPr>
          <p:pic>
            <p:nvPicPr>
              <p:cNvPr id="45" name="Picture 44"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46" name="Picture 45"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47" name="Picture 46"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685746" y="6621093"/>
                <a:ext cx="163906" cy="108344"/>
              </a:xfrm>
              <a:prstGeom prst="rect">
                <a:avLst/>
              </a:prstGeom>
              <a:ln>
                <a:noFill/>
              </a:ln>
            </p:spPr>
          </p:pic>
          <p:pic>
            <p:nvPicPr>
              <p:cNvPr id="48" name="Picture 47"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9" name="Picture 48"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50" name="Picture 49"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51" name="Picture 50"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52" name="Picture 51"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53" name="Picture 52"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54" name="Picture 53"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55" name="Picture 54"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56" name="Picture 55"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57" name="Picture 56"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8" name="Picture 57"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9" name="Picture 58"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60" name="Picture 59"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61" name="Picture 60"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62" name="Picture 61"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63" name="Picture 62"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64" name="Picture 63"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65" name="Picture 64"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66" name="Picture 65"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67" name="Picture 66"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44" name="Picture 43"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353350" y="4905134"/>
              <a:ext cx="163385" cy="108000"/>
            </a:xfrm>
            <a:prstGeom prst="rect">
              <a:avLst/>
            </a:prstGeom>
          </p:spPr>
        </p:pic>
      </p:grpSp>
    </p:spTree>
    <p:extLst>
      <p:ext uri="{BB962C8B-B14F-4D97-AF65-F5344CB8AC3E}">
        <p14:creationId xmlns:p14="http://schemas.microsoft.com/office/powerpoint/2010/main" val="2895311026"/>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p:titleStyle>
    <p:bodyStyle>
      <a:lvl1pPr marL="0" indent="-34285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2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49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47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36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51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650"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795" indent="-419048"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285" rtl="0" eaLnBrk="1" latinLnBrk="0" hangingPunct="1">
        <a:defRPr sz="1800" kern="1200">
          <a:solidFill>
            <a:schemeClr val="tx1"/>
          </a:solidFill>
          <a:latin typeface="+mn-lt"/>
          <a:ea typeface="+mn-ea"/>
          <a:cs typeface="+mn-cs"/>
        </a:defRPr>
      </a:lvl1pPr>
      <a:lvl2pPr marL="457145" algn="l" defTabSz="914285" rtl="0" eaLnBrk="1" latinLnBrk="0" hangingPunct="1">
        <a:defRPr sz="1800" kern="1200">
          <a:solidFill>
            <a:schemeClr val="tx1"/>
          </a:solidFill>
          <a:latin typeface="+mn-lt"/>
          <a:ea typeface="+mn-ea"/>
          <a:cs typeface="+mn-cs"/>
        </a:defRPr>
      </a:lvl2pPr>
      <a:lvl3pPr marL="914285" algn="l" defTabSz="914285" rtl="0" eaLnBrk="1" latinLnBrk="0" hangingPunct="1">
        <a:defRPr sz="1800" kern="1200">
          <a:solidFill>
            <a:schemeClr val="tx1"/>
          </a:solidFill>
          <a:latin typeface="+mn-lt"/>
          <a:ea typeface="+mn-ea"/>
          <a:cs typeface="+mn-cs"/>
        </a:defRPr>
      </a:lvl3pPr>
      <a:lvl4pPr marL="1371430" algn="l" defTabSz="914285" rtl="0" eaLnBrk="1" latinLnBrk="0" hangingPunct="1">
        <a:defRPr sz="1800" kern="1200">
          <a:solidFill>
            <a:schemeClr val="tx1"/>
          </a:solidFill>
          <a:latin typeface="+mn-lt"/>
          <a:ea typeface="+mn-ea"/>
          <a:cs typeface="+mn-cs"/>
        </a:defRPr>
      </a:lvl4pPr>
      <a:lvl5pPr marL="1828570" algn="l" defTabSz="914285" rtl="0" eaLnBrk="1" latinLnBrk="0" hangingPunct="1">
        <a:defRPr sz="1800" kern="1200">
          <a:solidFill>
            <a:schemeClr val="tx1"/>
          </a:solidFill>
          <a:latin typeface="+mn-lt"/>
          <a:ea typeface="+mn-ea"/>
          <a:cs typeface="+mn-cs"/>
        </a:defRPr>
      </a:lvl5pPr>
      <a:lvl6pPr marL="2285715" algn="l" defTabSz="914285" rtl="0" eaLnBrk="1" latinLnBrk="0" hangingPunct="1">
        <a:defRPr sz="1800" kern="1200">
          <a:solidFill>
            <a:schemeClr val="tx1"/>
          </a:solidFill>
          <a:latin typeface="+mn-lt"/>
          <a:ea typeface="+mn-ea"/>
          <a:cs typeface="+mn-cs"/>
        </a:defRPr>
      </a:lvl6pPr>
      <a:lvl7pPr marL="2742855" algn="l" defTabSz="914285" rtl="0" eaLnBrk="1" latinLnBrk="0" hangingPunct="1">
        <a:defRPr sz="1800" kern="1200">
          <a:solidFill>
            <a:schemeClr val="tx1"/>
          </a:solidFill>
          <a:latin typeface="+mn-lt"/>
          <a:ea typeface="+mn-ea"/>
          <a:cs typeface="+mn-cs"/>
        </a:defRPr>
      </a:lvl7pPr>
      <a:lvl8pPr marL="3200000" algn="l" defTabSz="914285" rtl="0" eaLnBrk="1" latinLnBrk="0" hangingPunct="1">
        <a:defRPr sz="1800" kern="1200">
          <a:solidFill>
            <a:schemeClr val="tx1"/>
          </a:solidFill>
          <a:latin typeface="+mn-lt"/>
          <a:ea typeface="+mn-ea"/>
          <a:cs typeface="+mn-cs"/>
        </a:defRPr>
      </a:lvl8pPr>
      <a:lvl9pPr marL="3657144" algn="l" defTabSz="9142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EO4SD_climaPPT_2.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761143"/>
          </a:xfrm>
          <a:prstGeom prst="rect">
            <a:avLst/>
          </a:prstGeom>
        </p:spPr>
      </p:pic>
      <p:sp>
        <p:nvSpPr>
          <p:cNvPr id="55299" name="Rectangle 2"/>
          <p:cNvSpPr>
            <a:spLocks noGrp="1" noChangeArrowheads="1"/>
          </p:cNvSpPr>
          <p:nvPr>
            <p:ph type="body" idx="1"/>
          </p:nvPr>
        </p:nvSpPr>
        <p:spPr bwMode="auto">
          <a:xfrm>
            <a:off x="172800" y="1134478"/>
            <a:ext cx="8748000" cy="3415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descr="PPT_Footer.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80702"/>
            <a:ext cx="2019142"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5566218" y="4580702"/>
            <a:ext cx="3434595"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spAutoFit/>
          </a:bodyPr>
          <a:lstStyle/>
          <a:p>
            <a:pPr marL="0" marR="0" indent="0" algn="r" defTabSz="914400" rtl="0" eaLnBrk="1" fontAlgn="base" latinLnBrk="0" hangingPunct="1">
              <a:lnSpc>
                <a:spcPct val="100000"/>
              </a:lnSpc>
              <a:spcBef>
                <a:spcPct val="50000"/>
              </a:spcBef>
              <a:spcAft>
                <a:spcPct val="0"/>
              </a:spcAft>
              <a:buClrTx/>
              <a:buSzTx/>
              <a:buFontTx/>
              <a:buNone/>
              <a:tabLst/>
              <a:defRPr/>
            </a:pPr>
            <a:r>
              <a:rPr lang="en-GB" sz="800" noProof="1">
                <a:solidFill>
                  <a:schemeClr val="bg2"/>
                </a:solidFill>
              </a:rPr>
              <a:t>ESA EO4SD Climate Resilience Cluster | 28/06/2018 | Slide  </a:t>
            </a:r>
            <a:fld id="{74715171-953B-462A-B427-D01C79F554CB}" type="slidenum">
              <a:rPr lang="en-GB" sz="800" noProof="1" smtClean="0">
                <a:solidFill>
                  <a:schemeClr val="bg2"/>
                </a:solidFill>
              </a:rPr>
              <a:pPr marL="0" marR="0" indent="0" algn="r" defTabSz="914400" rtl="0" eaLnBrk="1" fontAlgn="base" latinLnBrk="0" hangingPunct="1">
                <a:lnSpc>
                  <a:spcPct val="100000"/>
                </a:lnSpc>
                <a:spcBef>
                  <a:spcPct val="50000"/>
                </a:spcBef>
                <a:spcAft>
                  <a:spcPct val="0"/>
                </a:spcAft>
                <a:buClrTx/>
                <a:buSzTx/>
                <a:buFontTx/>
                <a:buNone/>
                <a:tabLst/>
                <a:defRPr/>
              </a:pPr>
              <a:t>‹#›</a:t>
            </a:fld>
            <a:endParaRPr lang="en-GB" sz="800" noProof="1">
              <a:solidFill>
                <a:schemeClr val="bg2"/>
              </a:solidFill>
            </a:endParaRPr>
          </a:p>
        </p:txBody>
      </p:sp>
      <p:grpSp>
        <p:nvGrpSpPr>
          <p:cNvPr id="34" name="Group 33"/>
          <p:cNvGrpSpPr/>
          <p:nvPr userDrawn="1"/>
        </p:nvGrpSpPr>
        <p:grpSpPr>
          <a:xfrm>
            <a:off x="172269" y="4908007"/>
            <a:ext cx="6826666" cy="111519"/>
            <a:chOff x="172269" y="6621494"/>
            <a:chExt cx="6826666" cy="111519"/>
          </a:xfrm>
        </p:grpSpPr>
        <p:pic>
          <p:nvPicPr>
            <p:cNvPr id="35" name="Picture 34" descr="at.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3" name="Picture 32"/>
          <p:cNvPicPr>
            <a:picLocks noChangeAspect="1"/>
          </p:cNvPicPr>
          <p:nvPr userDrawn="1"/>
        </p:nvPicPr>
        <p:blipFill rotWithShape="1">
          <a:blip r:embed="rId39"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2" name="Title Placeholder 1"/>
          <p:cNvSpPr>
            <a:spLocks noGrp="1"/>
          </p:cNvSpPr>
          <p:nvPr>
            <p:ph type="title"/>
          </p:nvPr>
        </p:nvSpPr>
        <p:spPr>
          <a:xfrm>
            <a:off x="336175" y="-45965"/>
            <a:ext cx="7886700" cy="993775"/>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559706163"/>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sldNum="0" hdr="0" dt="0"/>
  <p:txStyles>
    <p:titleStyle>
      <a:lvl1pPr algn="l" rtl="0" eaLnBrk="1" fontAlgn="base" hangingPunct="1">
        <a:spcBef>
          <a:spcPct val="0"/>
        </a:spcBef>
        <a:spcAft>
          <a:spcPct val="0"/>
        </a:spcAft>
        <a:defRPr lang="en-GB" sz="2200" b="0" dirty="0" smtClean="0">
          <a:solidFill>
            <a:schemeClr val="tx2"/>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tx1"/>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tx1"/>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tx1"/>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tx1"/>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tx1"/>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imon.pinnock@esa.i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94.jpg"/><Relationship Id="rId21"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10.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7.png"/><Relationship Id="rId24" Type="http://schemas.openxmlformats.org/officeDocument/2006/relationships/image" Target="../media/image47.png"/><Relationship Id="rId5" Type="http://schemas.openxmlformats.org/officeDocument/2006/relationships/hyperlink" Target="https://doi.org/10.1016/j.rse.2018.12.011" TargetMode="External"/><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10" Type="http://schemas.openxmlformats.org/officeDocument/2006/relationships/image" Target="../media/image34.png"/><Relationship Id="rId19" Type="http://schemas.openxmlformats.org/officeDocument/2006/relationships/image" Target="../media/image42.png"/><Relationship Id="rId4" Type="http://schemas.openxmlformats.org/officeDocument/2006/relationships/image" Target="../media/image95.png"/><Relationship Id="rId9" Type="http://schemas.openxmlformats.org/officeDocument/2006/relationships/image" Target="../media/image33.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6.jpg"/><Relationship Id="rId7" Type="http://schemas.openxmlformats.org/officeDocument/2006/relationships/image" Target="../media/image99.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8.tiff"/><Relationship Id="rId5" Type="http://schemas.openxmlformats.org/officeDocument/2006/relationships/image" Target="../media/image97.tiff"/><Relationship Id="rId4" Type="http://schemas.openxmlformats.org/officeDocument/2006/relationships/image" Target="../media/image54.png"/><Relationship Id="rId9"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103.png"/></Relationships>
</file>

<file path=ppt/slides/_rels/slide15.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104.jpeg"/><Relationship Id="rId21" Type="http://schemas.openxmlformats.org/officeDocument/2006/relationships/image" Target="../media/image46.png"/><Relationship Id="rId34" Type="http://schemas.openxmlformats.org/officeDocument/2006/relationships/image" Target="../media/image109.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108.png"/><Relationship Id="rId2" Type="http://schemas.openxmlformats.org/officeDocument/2006/relationships/notesSlide" Target="../notesSlides/notesSlide13.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105.jp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6.png"/><Relationship Id="rId24" Type="http://schemas.openxmlformats.org/officeDocument/2006/relationships/image" Target="../media/image49.png"/><Relationship Id="rId32" Type="http://schemas.openxmlformats.org/officeDocument/2006/relationships/image" Target="../media/image107.pn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106.png"/><Relationship Id="rId4" Type="http://schemas.openxmlformats.org/officeDocument/2006/relationships/image" Target="../media/image30.emf"/><Relationship Id="rId9" Type="http://schemas.openxmlformats.org/officeDocument/2006/relationships/image" Target="../media/image7.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4.png"/><Relationship Id="rId35" Type="http://schemas.openxmlformats.org/officeDocument/2006/relationships/image" Target="../media/image110.emf"/><Relationship Id="rId8"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104.jpe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14.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4.png"/><Relationship Id="rId4" Type="http://schemas.openxmlformats.org/officeDocument/2006/relationships/image" Target="../media/image30.emf"/><Relationship Id="rId9" Type="http://schemas.openxmlformats.org/officeDocument/2006/relationships/image" Target="../media/image7.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105.jp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62.png"/><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7.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15.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113.jp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3.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61.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112.tif"/><Relationship Id="rId30"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gcos.wmo.int/en/gcos-implementation-pla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60.jp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62.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61.png"/><Relationship Id="rId9" Type="http://schemas.openxmlformats.org/officeDocument/2006/relationships/image" Target="../media/image7.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63.jpg"/><Relationship Id="rId7"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tiff"/></Relationships>
</file>

<file path=ppt/slides/_rels/slide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54.pn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5"/>
          <p:cNvSpPr txBox="1">
            <a:spLocks noChangeArrowheads="1"/>
          </p:cNvSpPr>
          <p:nvPr/>
        </p:nvSpPr>
        <p:spPr bwMode="auto">
          <a:xfrm>
            <a:off x="568926" y="1339016"/>
            <a:ext cx="7863330" cy="523220"/>
          </a:xfrm>
          <a:prstGeom prst="rect">
            <a:avLst/>
          </a:prstGeom>
          <a:noFill/>
          <a:ln>
            <a:noFill/>
          </a:ln>
          <a:extLst/>
        </p:spPr>
        <p:txBody>
          <a:bodyPr wrap="square">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GB" altLang="en-US" sz="2800" b="1" dirty="0">
                <a:solidFill>
                  <a:schemeClr val="bg1"/>
                </a:solidFill>
              </a:rPr>
              <a:t>ESA Climate Change Initiative (CCI)</a:t>
            </a:r>
          </a:p>
        </p:txBody>
      </p:sp>
      <p:sp>
        <p:nvSpPr>
          <p:cNvPr id="34819" name="TextBox 5"/>
          <p:cNvSpPr txBox="1">
            <a:spLocks noChangeArrowheads="1"/>
          </p:cNvSpPr>
          <p:nvPr/>
        </p:nvSpPr>
        <p:spPr bwMode="auto">
          <a:xfrm>
            <a:off x="568926" y="2236777"/>
            <a:ext cx="8144889" cy="1723549"/>
          </a:xfrm>
          <a:prstGeom prst="rect">
            <a:avLst/>
          </a:prstGeom>
          <a:noFill/>
          <a:ln>
            <a:noFill/>
          </a:ln>
          <a:extLst/>
        </p:spPr>
        <p:txBody>
          <a:bodyPr wrap="square">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pPr>
            <a:r>
              <a:rPr lang="en-GB" altLang="en-US" sz="1400" dirty="0">
                <a:solidFill>
                  <a:schemeClr val="bg1"/>
                </a:solidFill>
              </a:rPr>
              <a:t>LST_cci User Workshop, 24-26 June 2020</a:t>
            </a:r>
          </a:p>
          <a:p>
            <a:pPr eaLnBrk="1" hangingPunct="1">
              <a:lnSpc>
                <a:spcPct val="100000"/>
              </a:lnSpc>
              <a:spcBef>
                <a:spcPct val="0"/>
              </a:spcBef>
              <a:buClrTx/>
              <a:buFontTx/>
              <a:buNone/>
            </a:pPr>
            <a:endParaRPr lang="en-GB" altLang="en-US" sz="1400" dirty="0">
              <a:solidFill>
                <a:schemeClr val="bg1"/>
              </a:solidFill>
            </a:endParaRPr>
          </a:p>
          <a:p>
            <a:pPr eaLnBrk="1" hangingPunct="1">
              <a:lnSpc>
                <a:spcPct val="100000"/>
              </a:lnSpc>
              <a:spcBef>
                <a:spcPct val="0"/>
              </a:spcBef>
              <a:buClrTx/>
              <a:buFontTx/>
              <a:buNone/>
            </a:pPr>
            <a:r>
              <a:rPr lang="en-GB" altLang="en-US" sz="1400" b="1" dirty="0">
                <a:solidFill>
                  <a:schemeClr val="bg1"/>
                </a:solidFill>
              </a:rPr>
              <a:t>Simon Pinnock </a:t>
            </a:r>
            <a:endParaRPr lang="en-GB" altLang="en-US" sz="1400" dirty="0">
              <a:solidFill>
                <a:schemeClr val="bg1"/>
              </a:solidFill>
            </a:endParaRPr>
          </a:p>
          <a:p>
            <a:pPr eaLnBrk="1" hangingPunct="1">
              <a:lnSpc>
                <a:spcPct val="100000"/>
              </a:lnSpc>
              <a:spcBef>
                <a:spcPct val="0"/>
              </a:spcBef>
              <a:buClrTx/>
              <a:buFontTx/>
              <a:buNone/>
            </a:pPr>
            <a:r>
              <a:rPr lang="en-US" altLang="en-US" sz="1000" dirty="0">
                <a:solidFill>
                  <a:schemeClr val="bg1"/>
                </a:solidFill>
              </a:rPr>
              <a:t>ESA Climate Office</a:t>
            </a:r>
          </a:p>
          <a:p>
            <a:pPr eaLnBrk="1" hangingPunct="1">
              <a:lnSpc>
                <a:spcPct val="100000"/>
              </a:lnSpc>
              <a:spcBef>
                <a:spcPct val="0"/>
              </a:spcBef>
              <a:buClrTx/>
              <a:buFontTx/>
              <a:buNone/>
            </a:pPr>
            <a:r>
              <a:rPr lang="en-US" altLang="en-US" sz="1000" dirty="0">
                <a:solidFill>
                  <a:schemeClr val="bg1"/>
                </a:solidFill>
              </a:rPr>
              <a:t>Directorate of Earth Observation </a:t>
            </a:r>
            <a:r>
              <a:rPr lang="en-US" altLang="en-US" sz="1000" dirty="0" err="1">
                <a:solidFill>
                  <a:schemeClr val="bg1"/>
                </a:solidFill>
              </a:rPr>
              <a:t>Programmes</a:t>
            </a:r>
          </a:p>
          <a:p>
            <a:pPr eaLnBrk="1" hangingPunct="1">
              <a:lnSpc>
                <a:spcPct val="100000"/>
              </a:lnSpc>
              <a:spcBef>
                <a:spcPct val="0"/>
              </a:spcBef>
              <a:buClrTx/>
              <a:buFontTx/>
              <a:buNone/>
            </a:pPr>
            <a:r>
              <a:rPr lang="en-US" altLang="en-US" sz="1000" dirty="0" err="1">
                <a:solidFill>
                  <a:schemeClr val="bg1"/>
                </a:solidFill>
              </a:rPr>
              <a:t>ECSAT, Harwell, UK</a:t>
            </a:r>
          </a:p>
          <a:p>
            <a:pPr eaLnBrk="1" hangingPunct="1">
              <a:lnSpc>
                <a:spcPct val="100000"/>
              </a:lnSpc>
              <a:spcBef>
                <a:spcPct val="0"/>
              </a:spcBef>
              <a:buClrTx/>
              <a:buFontTx/>
              <a:buNone/>
            </a:pPr>
            <a:endParaRPr lang="en-US" altLang="en-US" sz="1000" dirty="0" err="1">
              <a:solidFill>
                <a:schemeClr val="bg1"/>
              </a:solidFill>
            </a:endParaRPr>
          </a:p>
          <a:p>
            <a:pPr eaLnBrk="1" hangingPunct="1">
              <a:lnSpc>
                <a:spcPct val="100000"/>
              </a:lnSpc>
              <a:spcBef>
                <a:spcPct val="0"/>
              </a:spcBef>
              <a:buClrTx/>
              <a:buFontTx/>
              <a:buNone/>
            </a:pPr>
            <a:r>
              <a:rPr lang="en-GB" altLang="en-US" sz="1000" dirty="0">
                <a:solidFill>
                  <a:schemeClr val="bg1"/>
                </a:solidFill>
                <a:hlinkClick r:id="rId3">
                  <a:extLst>
                    <a:ext uri="{A12FA001-AC4F-418D-AE19-62706E023703}">
                      <ahyp:hlinkClr xmlns:ahyp="http://schemas.microsoft.com/office/drawing/2018/hyperlinkcolor" val="tx"/>
                    </a:ext>
                  </a:extLst>
                </a:hlinkClick>
              </a:rPr>
              <a:t>simon.pinnock@esa.int</a:t>
            </a:r>
            <a:endParaRPr lang="en-GB" altLang="en-US" sz="1000" dirty="0">
              <a:solidFill>
                <a:schemeClr val="bg1"/>
              </a:solidFill>
            </a:endParaRPr>
          </a:p>
          <a:p>
            <a:pPr eaLnBrk="1" hangingPunct="1">
              <a:lnSpc>
                <a:spcPct val="100000"/>
              </a:lnSpc>
              <a:spcBef>
                <a:spcPct val="0"/>
              </a:spcBef>
              <a:buClrTx/>
              <a:buFontTx/>
              <a:buNone/>
            </a:pPr>
            <a:endParaRPr lang="en-GB" altLang="en-US" sz="14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3331" t="26017" r="9775" b="37434"/>
          <a:stretch/>
        </p:blipFill>
        <p:spPr>
          <a:xfrm>
            <a:off x="2895058" y="2521138"/>
            <a:ext cx="3517064" cy="195795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1804"/>
          <a:stretch/>
        </p:blipFill>
        <p:spPr>
          <a:xfrm>
            <a:off x="3633143" y="4479092"/>
            <a:ext cx="2343648" cy="310050"/>
          </a:xfrm>
          <a:prstGeom prst="rect">
            <a:avLst/>
          </a:prstGeom>
        </p:spPr>
      </p:pic>
      <p:sp>
        <p:nvSpPr>
          <p:cNvPr id="4" name="TextBox 3"/>
          <p:cNvSpPr txBox="1"/>
          <p:nvPr/>
        </p:nvSpPr>
        <p:spPr>
          <a:xfrm>
            <a:off x="6014040" y="4438944"/>
            <a:ext cx="2982727" cy="415498"/>
          </a:xfrm>
          <a:prstGeom prst="rect">
            <a:avLst/>
          </a:prstGeom>
          <a:noFill/>
        </p:spPr>
        <p:txBody>
          <a:bodyPr wrap="square" rtlCol="0">
            <a:spAutoFit/>
          </a:bodyPr>
          <a:lstStyle/>
          <a:p>
            <a:pPr defTabSz="685800" eaLnBrk="0" hangingPunct="0"/>
            <a:r>
              <a:rPr lang="en-IE" sz="1050" dirty="0">
                <a:solidFill>
                  <a:srgbClr val="FFFFFF"/>
                </a:solidFill>
                <a:ea typeface="MS PGothic" panose="020B0600070205080204" pitchFamily="34" charset="-128"/>
              </a:rPr>
              <a:t>ESA Soil </a:t>
            </a:r>
            <a:r>
              <a:rPr lang="en-IE" sz="1050" dirty="0" err="1">
                <a:solidFill>
                  <a:srgbClr val="FFFFFF"/>
                </a:solidFill>
                <a:ea typeface="MS PGothic" panose="020B0600070205080204" pitchFamily="34" charset="-128"/>
              </a:rPr>
              <a:t>Moisture_cci</a:t>
            </a:r>
            <a:r>
              <a:rPr lang="en-IE" sz="1050" dirty="0">
                <a:solidFill>
                  <a:srgbClr val="FFFFFF"/>
                </a:solidFill>
                <a:ea typeface="MS PGothic" panose="020B0600070205080204" pitchFamily="34" charset="-128"/>
              </a:rPr>
              <a:t> </a:t>
            </a:r>
            <a:r>
              <a:rPr lang="en-IE" sz="1050" i="1" dirty="0">
                <a:solidFill>
                  <a:srgbClr val="FFFFFF"/>
                </a:solidFill>
                <a:ea typeface="MS PGothic" panose="020B0600070205080204" pitchFamily="34" charset="-128"/>
              </a:rPr>
              <a:t>BAMS State of the Climate</a:t>
            </a:r>
            <a:r>
              <a:rPr lang="en-IE" sz="1050" dirty="0">
                <a:solidFill>
                  <a:srgbClr val="FFFFFF"/>
                </a:solidFill>
                <a:ea typeface="MS PGothic" panose="020B0600070205080204" pitchFamily="34" charset="-128"/>
              </a:rPr>
              <a:t>, in prep.</a:t>
            </a:r>
            <a:endParaRPr lang="de-AT" sz="1050" dirty="0">
              <a:solidFill>
                <a:srgbClr val="FFFFFF"/>
              </a:solidFill>
              <a:ea typeface="MS PGothic" panose="020B0600070205080204" pitchFamily="34" charset="-128"/>
            </a:endParaRPr>
          </a:p>
        </p:txBody>
      </p:sp>
      <p:pic>
        <p:nvPicPr>
          <p:cNvPr id="5" name="Picture 4"/>
          <p:cNvPicPr>
            <a:picLocks noChangeAspect="1"/>
          </p:cNvPicPr>
          <p:nvPr/>
        </p:nvPicPr>
        <p:blipFill>
          <a:blip r:embed="rId5"/>
          <a:stretch>
            <a:fillRect/>
          </a:stretch>
        </p:blipFill>
        <p:spPr>
          <a:xfrm>
            <a:off x="636355" y="2676371"/>
            <a:ext cx="1963823" cy="1791505"/>
          </a:xfrm>
          <a:prstGeom prst="rect">
            <a:avLst/>
          </a:prstGeom>
        </p:spPr>
      </p:pic>
      <p:pic>
        <p:nvPicPr>
          <p:cNvPr id="6" name="Picture 5"/>
          <p:cNvPicPr>
            <a:picLocks noChangeAspect="1"/>
          </p:cNvPicPr>
          <p:nvPr/>
        </p:nvPicPr>
        <p:blipFill rotWithShape="1">
          <a:blip r:embed="rId6"/>
          <a:srcRect b="13010"/>
          <a:stretch/>
        </p:blipFill>
        <p:spPr>
          <a:xfrm>
            <a:off x="6361629" y="215482"/>
            <a:ext cx="1561296" cy="272771"/>
          </a:xfrm>
          <a:prstGeom prst="rect">
            <a:avLst/>
          </a:prstGeom>
        </p:spPr>
      </p:pic>
      <p:pic>
        <p:nvPicPr>
          <p:cNvPr id="7" name="Picture 6"/>
          <p:cNvPicPr>
            <a:picLocks noChangeAspect="1"/>
          </p:cNvPicPr>
          <p:nvPr/>
        </p:nvPicPr>
        <p:blipFill>
          <a:blip r:embed="rId7"/>
          <a:stretch>
            <a:fillRect/>
          </a:stretch>
        </p:blipFill>
        <p:spPr>
          <a:xfrm>
            <a:off x="6688447" y="2726719"/>
            <a:ext cx="2018040" cy="1726122"/>
          </a:xfrm>
          <a:prstGeom prst="rect">
            <a:avLst/>
          </a:prstGeom>
        </p:spPr>
      </p:pic>
      <p:pic>
        <p:nvPicPr>
          <p:cNvPr id="8" name="Picture 7"/>
          <p:cNvPicPr>
            <a:picLocks noChangeAspect="1"/>
          </p:cNvPicPr>
          <p:nvPr/>
        </p:nvPicPr>
        <p:blipFill>
          <a:blip r:embed="rId8"/>
          <a:stretch>
            <a:fillRect/>
          </a:stretch>
        </p:blipFill>
        <p:spPr>
          <a:xfrm>
            <a:off x="6613704" y="757638"/>
            <a:ext cx="1996988" cy="1827965"/>
          </a:xfrm>
          <a:prstGeom prst="rect">
            <a:avLst/>
          </a:prstGeom>
        </p:spPr>
      </p:pic>
      <p:pic>
        <p:nvPicPr>
          <p:cNvPr id="9" name="Picture 8"/>
          <p:cNvPicPr>
            <a:picLocks noChangeAspect="1"/>
          </p:cNvPicPr>
          <p:nvPr/>
        </p:nvPicPr>
        <p:blipFill>
          <a:blip r:embed="rId9"/>
          <a:stretch>
            <a:fillRect/>
          </a:stretch>
        </p:blipFill>
        <p:spPr>
          <a:xfrm>
            <a:off x="636356" y="757637"/>
            <a:ext cx="1979779" cy="1827965"/>
          </a:xfrm>
          <a:prstGeom prst="rect">
            <a:avLst/>
          </a:prstGeom>
        </p:spPr>
      </p:pic>
      <p:pic>
        <p:nvPicPr>
          <p:cNvPr id="10" name="Picture 9"/>
          <p:cNvPicPr>
            <a:picLocks noChangeAspect="1"/>
          </p:cNvPicPr>
          <p:nvPr/>
        </p:nvPicPr>
        <p:blipFill>
          <a:blip r:embed="rId10"/>
          <a:stretch>
            <a:fillRect/>
          </a:stretch>
        </p:blipFill>
        <p:spPr>
          <a:xfrm>
            <a:off x="4021810" y="758038"/>
            <a:ext cx="1887994" cy="1609388"/>
          </a:xfrm>
          <a:prstGeom prst="rect">
            <a:avLst/>
          </a:prstGeom>
        </p:spPr>
      </p:pic>
      <p:cxnSp>
        <p:nvCxnSpPr>
          <p:cNvPr id="11" name="Straight Connector 10"/>
          <p:cNvCxnSpPr/>
          <p:nvPr/>
        </p:nvCxnSpPr>
        <p:spPr>
          <a:xfrm flipH="1">
            <a:off x="2600179" y="3572124"/>
            <a:ext cx="1520585" cy="725431"/>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2" name="Straight Connector 11"/>
          <p:cNvCxnSpPr>
            <a:cxnSpLocks/>
            <a:endCxn id="9" idx="3"/>
          </p:cNvCxnSpPr>
          <p:nvPr/>
        </p:nvCxnSpPr>
        <p:spPr>
          <a:xfrm flipH="1" flipV="1">
            <a:off x="2616134" y="1671620"/>
            <a:ext cx="1712760" cy="1718967"/>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a:cxnSpLocks/>
            <a:stCxn id="10" idx="2"/>
          </p:cNvCxnSpPr>
          <p:nvPr/>
        </p:nvCxnSpPr>
        <p:spPr>
          <a:xfrm flipH="1">
            <a:off x="4823452" y="2367426"/>
            <a:ext cx="142355" cy="575774"/>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4" name="Straight Connector 13"/>
          <p:cNvCxnSpPr>
            <a:cxnSpLocks/>
          </p:cNvCxnSpPr>
          <p:nvPr/>
        </p:nvCxnSpPr>
        <p:spPr>
          <a:xfrm flipH="1">
            <a:off x="5976792" y="2585602"/>
            <a:ext cx="636912" cy="1380757"/>
          </a:xfrm>
          <a:prstGeom prst="line">
            <a:avLst/>
          </a:prstGeom>
          <a:ln w="41275">
            <a:solidFill>
              <a:schemeClr val="accent4">
                <a:lumMod val="50000"/>
              </a:schemeClr>
            </a:solidFill>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a:cxnSpLocks/>
          </p:cNvCxnSpPr>
          <p:nvPr/>
        </p:nvCxnSpPr>
        <p:spPr>
          <a:xfrm flipH="1" flipV="1">
            <a:off x="6297466" y="4223612"/>
            <a:ext cx="362732" cy="52797"/>
          </a:xfrm>
          <a:prstGeom prst="line">
            <a:avLst/>
          </a:prstGeom>
          <a:ln w="41275">
            <a:solidFill>
              <a:schemeClr val="accent4">
                <a:lumMod val="50000"/>
              </a:scheme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3544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FD5434-C7BC-4B41-BCED-F46FF66C380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771525"/>
          </a:xfrm>
          <a:prstGeom prst="rect">
            <a:avLst/>
          </a:prstGeom>
        </p:spPr>
      </p:pic>
      <p:sp>
        <p:nvSpPr>
          <p:cNvPr id="2" name="Title 1">
            <a:extLst>
              <a:ext uri="{FF2B5EF4-FFF2-40B4-BE49-F238E27FC236}">
                <a16:creationId xmlns:a16="http://schemas.microsoft.com/office/drawing/2014/main" id="{BFFF8934-9019-0748-983D-95DEC4907B38}"/>
              </a:ext>
            </a:extLst>
          </p:cNvPr>
          <p:cNvSpPr>
            <a:spLocks noGrp="1"/>
          </p:cNvSpPr>
          <p:nvPr>
            <p:ph type="title"/>
          </p:nvPr>
        </p:nvSpPr>
        <p:spPr>
          <a:xfrm>
            <a:off x="806033" y="170323"/>
            <a:ext cx="7156006" cy="430877"/>
          </a:xfrm>
        </p:spPr>
        <p:txBody>
          <a:bodyPr/>
          <a:lstStyle/>
          <a:p>
            <a:r>
              <a:rPr lang="en-US" b="1">
                <a:solidFill>
                  <a:schemeClr val="bg1"/>
                </a:solidFill>
              </a:rPr>
              <a:t>Fire Disturbance ECV      </a:t>
            </a:r>
            <a:r>
              <a:rPr lang="en-US" sz="1400">
                <a:solidFill>
                  <a:schemeClr val="bg1"/>
                </a:solidFill>
              </a:rPr>
              <a:t>        www.esa-fire-cci.org</a:t>
            </a:r>
          </a:p>
        </p:txBody>
      </p:sp>
      <p:pic>
        <p:nvPicPr>
          <p:cNvPr id="5" name="Content Placeholder 4">
            <a:extLst>
              <a:ext uri="{FF2B5EF4-FFF2-40B4-BE49-F238E27FC236}">
                <a16:creationId xmlns:a16="http://schemas.microsoft.com/office/drawing/2014/main" id="{E126CCB8-5436-1B4D-AA85-DBC4CE87589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2569" y="771523"/>
            <a:ext cx="7995596" cy="3991079"/>
          </a:xfrm>
        </p:spPr>
      </p:pic>
      <p:sp>
        <p:nvSpPr>
          <p:cNvPr id="6" name="TextBox 5">
            <a:extLst>
              <a:ext uri="{FF2B5EF4-FFF2-40B4-BE49-F238E27FC236}">
                <a16:creationId xmlns:a16="http://schemas.microsoft.com/office/drawing/2014/main" id="{411DBBE4-A94A-9F4E-B4E5-488E2F1CD8E0}"/>
              </a:ext>
            </a:extLst>
          </p:cNvPr>
          <p:cNvSpPr txBox="1"/>
          <p:nvPr/>
        </p:nvSpPr>
        <p:spPr>
          <a:xfrm>
            <a:off x="5667120" y="4547158"/>
            <a:ext cx="2464136" cy="215444"/>
          </a:xfrm>
          <a:prstGeom prst="rect">
            <a:avLst/>
          </a:prstGeom>
          <a:noFill/>
        </p:spPr>
        <p:txBody>
          <a:bodyPr wrap="none" rtlCol="0">
            <a:spAutoFit/>
          </a:bodyPr>
          <a:lstStyle/>
          <a:p>
            <a:r>
              <a:rPr lang="en-US" sz="800">
                <a:solidFill>
                  <a:schemeClr val="bg2"/>
                </a:solidFill>
              </a:rPr>
              <a:t>Fire_cci led by E. Chuvieco, U. Alcala, Spain</a:t>
            </a:r>
          </a:p>
        </p:txBody>
      </p:sp>
      <p:pic>
        <p:nvPicPr>
          <p:cNvPr id="10" name="Picture 9">
            <a:extLst>
              <a:ext uri="{FF2B5EF4-FFF2-40B4-BE49-F238E27FC236}">
                <a16:creationId xmlns:a16="http://schemas.microsoft.com/office/drawing/2014/main" id="{1840E777-09CD-6E47-9B75-A54FB4120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3395" y="-140677"/>
            <a:ext cx="1700605" cy="1066800"/>
          </a:xfrm>
          <a:prstGeom prst="rect">
            <a:avLst/>
          </a:prstGeom>
        </p:spPr>
      </p:pic>
      <p:sp>
        <p:nvSpPr>
          <p:cNvPr id="3" name="TextBox 2">
            <a:extLst>
              <a:ext uri="{FF2B5EF4-FFF2-40B4-BE49-F238E27FC236}">
                <a16:creationId xmlns:a16="http://schemas.microsoft.com/office/drawing/2014/main" id="{2D99E29E-DB35-1D4B-9972-B34EA95DC1DF}"/>
              </a:ext>
            </a:extLst>
          </p:cNvPr>
          <p:cNvSpPr txBox="1"/>
          <p:nvPr/>
        </p:nvSpPr>
        <p:spPr>
          <a:xfrm>
            <a:off x="90153" y="1938143"/>
            <a:ext cx="1972015" cy="1323439"/>
          </a:xfrm>
          <a:prstGeom prst="rect">
            <a:avLst/>
          </a:prstGeom>
          <a:noFill/>
        </p:spPr>
        <p:txBody>
          <a:bodyPr wrap="none" rtlCol="0">
            <a:spAutoFit/>
          </a:bodyPr>
          <a:lstStyle/>
          <a:p>
            <a:r>
              <a:rPr lang="en-US" sz="1000" b="1">
                <a:solidFill>
                  <a:schemeClr val="bg2"/>
                </a:solidFill>
              </a:rPr>
              <a:t>Global BA products:</a:t>
            </a:r>
          </a:p>
          <a:p>
            <a:pPr marL="171450" indent="-171450">
              <a:buFont typeface="Arial" panose="020B0604020202020204" pitchFamily="34" charset="0"/>
              <a:buChar char="•"/>
            </a:pPr>
            <a:r>
              <a:rPr lang="en-US" sz="1000">
                <a:solidFill>
                  <a:schemeClr val="bg2"/>
                </a:solidFill>
              </a:rPr>
              <a:t>MODIS (illustrated)</a:t>
            </a:r>
          </a:p>
          <a:p>
            <a:pPr marL="171450" indent="-171450">
              <a:buFont typeface="Arial" panose="020B0604020202020204" pitchFamily="34" charset="0"/>
              <a:buChar char="•"/>
            </a:pPr>
            <a:r>
              <a:rPr lang="en-US" sz="1000">
                <a:solidFill>
                  <a:schemeClr val="bg2"/>
                </a:solidFill>
              </a:rPr>
              <a:t>MERIS</a:t>
            </a:r>
          </a:p>
          <a:p>
            <a:pPr marL="171450" indent="-171450">
              <a:buFont typeface="Arial" panose="020B0604020202020204" pitchFamily="34" charset="0"/>
              <a:buChar char="•"/>
            </a:pPr>
            <a:r>
              <a:rPr lang="en-US" sz="1000">
                <a:solidFill>
                  <a:schemeClr val="bg2"/>
                </a:solidFill>
              </a:rPr>
              <a:t>AVHRR GAC</a:t>
            </a:r>
          </a:p>
          <a:p>
            <a:pPr marL="171450" indent="-171450">
              <a:buFont typeface="Arial" panose="020B0604020202020204" pitchFamily="34" charset="0"/>
              <a:buChar char="•"/>
            </a:pPr>
            <a:r>
              <a:rPr lang="en-US" sz="1000">
                <a:solidFill>
                  <a:schemeClr val="bg2"/>
                </a:solidFill>
              </a:rPr>
              <a:t>Sentinel-3</a:t>
            </a:r>
          </a:p>
          <a:p>
            <a:pPr marL="171450" indent="-171450">
              <a:buFont typeface="Arial" panose="020B0604020202020204" pitchFamily="34" charset="0"/>
              <a:buChar char="•"/>
            </a:pPr>
            <a:r>
              <a:rPr lang="en-US" sz="1000">
                <a:solidFill>
                  <a:schemeClr val="bg2"/>
                </a:solidFill>
              </a:rPr>
              <a:t>Combined multi-mission </a:t>
            </a:r>
            <a:br>
              <a:rPr lang="en-US" sz="1000">
                <a:solidFill>
                  <a:schemeClr val="bg2"/>
                </a:solidFill>
              </a:rPr>
            </a:br>
            <a:r>
              <a:rPr lang="en-US" sz="1000">
                <a:solidFill>
                  <a:schemeClr val="bg2"/>
                </a:solidFill>
              </a:rPr>
              <a:t>product 1982-2019</a:t>
            </a:r>
          </a:p>
          <a:p>
            <a:endParaRPr lang="en-US" sz="1000"/>
          </a:p>
        </p:txBody>
      </p:sp>
    </p:spTree>
    <p:extLst>
      <p:ext uri="{BB962C8B-B14F-4D97-AF65-F5344CB8AC3E}">
        <p14:creationId xmlns:p14="http://schemas.microsoft.com/office/powerpoint/2010/main" val="127879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6BBB972-ACC0-2447-9477-EEAAD2BD1039}"/>
              </a:ext>
            </a:extLst>
          </p:cNvPr>
          <p:cNvPicPr>
            <a:picLocks noChangeAspect="1"/>
          </p:cNvPicPr>
          <p:nvPr/>
        </p:nvPicPr>
        <p:blipFill rotWithShape="1">
          <a:blip r:embed="rId3">
            <a:extLst>
              <a:ext uri="{28A0092B-C50C-407E-A947-70E740481C1C}">
                <a14:useLocalDpi xmlns:a14="http://schemas.microsoft.com/office/drawing/2010/main" val="0"/>
              </a:ext>
            </a:extLst>
          </a:blip>
          <a:srcRect l="-1" t="9964" r="44723" b="41789"/>
          <a:stretch/>
        </p:blipFill>
        <p:spPr>
          <a:xfrm>
            <a:off x="0" y="0"/>
            <a:ext cx="9185940" cy="5143500"/>
          </a:xfrm>
          <a:prstGeom prst="rect">
            <a:avLst/>
          </a:prstGeom>
        </p:spPr>
      </p:pic>
      <p:sp>
        <p:nvSpPr>
          <p:cNvPr id="5" name="Title 3">
            <a:extLst>
              <a:ext uri="{FF2B5EF4-FFF2-40B4-BE49-F238E27FC236}">
                <a16:creationId xmlns:a16="http://schemas.microsoft.com/office/drawing/2014/main" id="{71E43003-1E2C-F741-A14C-0A86F206B699}"/>
              </a:ext>
            </a:extLst>
          </p:cNvPr>
          <p:cNvSpPr txBox="1">
            <a:spLocks/>
          </p:cNvSpPr>
          <p:nvPr/>
        </p:nvSpPr>
        <p:spPr>
          <a:xfrm>
            <a:off x="175776" y="159706"/>
            <a:ext cx="5535448" cy="460270"/>
          </a:xfrm>
          <a:prstGeom prst="rect">
            <a:avLst/>
          </a:prstGeom>
          <a:noFill/>
          <a:ln>
            <a:noFill/>
          </a:ln>
        </p:spPr>
        <p:txBody>
          <a:bodyPr vert="horz" wrap="square" lIns="91138" tIns="45569" rIns="91138" bIns="45569"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rPr>
              <a:t>Small Fires (&lt;100ha)</a:t>
            </a:r>
            <a:endParaRPr lang="en-US" sz="2400" b="1" kern="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Helvetica Light"/>
            </a:endParaRPr>
          </a:p>
        </p:txBody>
      </p:sp>
      <p:pic>
        <p:nvPicPr>
          <p:cNvPr id="12" name="Content Placeholder 11">
            <a:extLst>
              <a:ext uri="{FF2B5EF4-FFF2-40B4-BE49-F238E27FC236}">
                <a16:creationId xmlns:a16="http://schemas.microsoft.com/office/drawing/2014/main" id="{87D3D396-633B-064F-89BF-8072019AF68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77789" y="705590"/>
            <a:ext cx="4384422" cy="3648679"/>
          </a:xfrm>
          <a:prstGeom prst="roundRect">
            <a:avLst>
              <a:gd name="adj" fmla="val 2282"/>
            </a:avLst>
          </a:prstGeom>
          <a:solidFill>
            <a:srgbClr val="FFFFFF">
              <a:shade val="85000"/>
            </a:srgbClr>
          </a:solidFill>
          <a:ln>
            <a:noFill/>
          </a:ln>
          <a:effectLst/>
        </p:spPr>
      </p:pic>
      <p:sp>
        <p:nvSpPr>
          <p:cNvPr id="13" name="Rounded Rectangle 12">
            <a:extLst>
              <a:ext uri="{FF2B5EF4-FFF2-40B4-BE49-F238E27FC236}">
                <a16:creationId xmlns:a16="http://schemas.microsoft.com/office/drawing/2014/main" id="{7C936E97-F835-9944-8518-86AC2C8457FB}"/>
              </a:ext>
            </a:extLst>
          </p:cNvPr>
          <p:cNvSpPr/>
          <p:nvPr/>
        </p:nvSpPr>
        <p:spPr>
          <a:xfrm>
            <a:off x="5711224" y="705590"/>
            <a:ext cx="2904457" cy="3648679"/>
          </a:xfrm>
          <a:prstGeom prst="roundRect">
            <a:avLst>
              <a:gd name="adj" fmla="val 5640"/>
            </a:avLst>
          </a:prstGeom>
          <a:gradFill>
            <a:gsLst>
              <a:gs pos="0">
                <a:srgbClr val="242D2D">
                  <a:alpha val="79000"/>
                </a:srgbClr>
              </a:gs>
              <a:gs pos="99000">
                <a:srgbClr val="52564E">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544" algn="ctr">
              <a:spcBef>
                <a:spcPts val="200"/>
              </a:spcBef>
              <a:spcAft>
                <a:spcPts val="200"/>
              </a:spcAft>
              <a:buClr>
                <a:srgbClr val="00AE9D"/>
              </a:buClr>
              <a:buSzPct val="75000"/>
              <a:defRPr/>
            </a:pPr>
            <a:r>
              <a:rPr lang="en-US" sz="2000" dirty="0">
                <a:solidFill>
                  <a:schemeClr val="bg1"/>
                </a:solidFill>
                <a:latin typeface="Arial" panose="020B0604020202020204" pitchFamily="34" charset="0"/>
              </a:rPr>
              <a:t>Using Copernicus Sentinel-2 data, an </a:t>
            </a:r>
            <a:r>
              <a:rPr lang="en-US" sz="2000" b="1" dirty="0">
                <a:solidFill>
                  <a:schemeClr val="bg1"/>
                </a:solidFill>
                <a:latin typeface="Arial" panose="020B0604020202020204" pitchFamily="34" charset="0"/>
              </a:rPr>
              <a:t>additional</a:t>
            </a:r>
            <a:r>
              <a:rPr lang="en-US" sz="2000" dirty="0">
                <a:solidFill>
                  <a:schemeClr val="bg1"/>
                </a:solidFill>
                <a:latin typeface="Arial" panose="020B0604020202020204" pitchFamily="34" charset="0"/>
              </a:rPr>
              <a:t> 2.2 million km</a:t>
            </a:r>
            <a:r>
              <a:rPr lang="en-US" sz="2000" baseline="30000" dirty="0">
                <a:solidFill>
                  <a:schemeClr val="bg1"/>
                </a:solidFill>
                <a:latin typeface="Arial" panose="020B0604020202020204" pitchFamily="34" charset="0"/>
              </a:rPr>
              <a:t>2</a:t>
            </a:r>
            <a:r>
              <a:rPr lang="en-US" sz="2000" dirty="0">
                <a:solidFill>
                  <a:schemeClr val="bg1"/>
                </a:solidFill>
                <a:latin typeface="Arial" panose="020B0604020202020204" pitchFamily="34" charset="0"/>
              </a:rPr>
              <a:t> of burned area was detected across Africa in 2016.</a:t>
            </a:r>
            <a:br>
              <a:rPr lang="en-US" sz="2000" dirty="0">
                <a:solidFill>
                  <a:schemeClr val="bg1"/>
                </a:solidFill>
                <a:latin typeface="Arial" panose="020B0604020202020204" pitchFamily="34" charset="0"/>
              </a:rPr>
            </a:br>
            <a:r>
              <a:rPr lang="en-US" sz="2000" dirty="0">
                <a:solidFill>
                  <a:schemeClr val="bg1"/>
                </a:solidFill>
                <a:latin typeface="Arial" panose="020B0604020202020204" pitchFamily="34" charset="0"/>
              </a:rPr>
              <a:t>  </a:t>
            </a:r>
            <a:br>
              <a:rPr lang="en-US" sz="2000" dirty="0">
                <a:solidFill>
                  <a:schemeClr val="bg1"/>
                </a:solidFill>
                <a:latin typeface="Arial" panose="020B0604020202020204" pitchFamily="34" charset="0"/>
              </a:rPr>
            </a:br>
            <a:r>
              <a:rPr lang="en-US" sz="2000" i="1" dirty="0">
                <a:solidFill>
                  <a:schemeClr val="bg1"/>
                </a:solidFill>
                <a:latin typeface="Arial" panose="020B0604020202020204" pitchFamily="34" charset="0"/>
              </a:rPr>
              <a:t>i.e. </a:t>
            </a:r>
            <a:r>
              <a:rPr lang="en-US" sz="2000" dirty="0">
                <a:solidFill>
                  <a:schemeClr val="bg1"/>
                </a:solidFill>
                <a:latin typeface="Arial" panose="020B0604020202020204" pitchFamily="34" charset="0"/>
              </a:rPr>
              <a:t>80% more than the std global MODIS BA product.</a:t>
            </a:r>
          </a:p>
        </p:txBody>
      </p:sp>
      <p:sp>
        <p:nvSpPr>
          <p:cNvPr id="14" name="TextBox 13">
            <a:extLst>
              <a:ext uri="{FF2B5EF4-FFF2-40B4-BE49-F238E27FC236}">
                <a16:creationId xmlns:a16="http://schemas.microsoft.com/office/drawing/2014/main" id="{F469DD76-249F-494D-B386-9829EBBCA2A5}"/>
              </a:ext>
            </a:extLst>
          </p:cNvPr>
          <p:cNvSpPr txBox="1"/>
          <p:nvPr/>
        </p:nvSpPr>
        <p:spPr>
          <a:xfrm>
            <a:off x="427377" y="4342292"/>
            <a:ext cx="4666088" cy="830997"/>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cs typeface="Arial" panose="020B0604020202020204" pitchFamily="34" charset="0"/>
              </a:rPr>
              <a:t>Small fire database of </a:t>
            </a:r>
            <a:r>
              <a:rPr lang="en-US" sz="1000" b="1" dirty="0" err="1">
                <a:solidFill>
                  <a:schemeClr val="bg1"/>
                </a:solidFill>
                <a:latin typeface="Arial" panose="020B0604020202020204" pitchFamily="34" charset="0"/>
                <a:cs typeface="Arial" panose="020B0604020202020204" pitchFamily="34" charset="0"/>
              </a:rPr>
              <a:t>sub-saharan</a:t>
            </a:r>
            <a:r>
              <a:rPr lang="en-US" sz="1000" b="1" dirty="0">
                <a:solidFill>
                  <a:schemeClr val="bg1"/>
                </a:solidFill>
                <a:latin typeface="Arial" panose="020B0604020202020204" pitchFamily="34" charset="0"/>
                <a:cs typeface="Arial" panose="020B0604020202020204" pitchFamily="34" charset="0"/>
              </a:rPr>
              <a:t> Africa </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showing burned area detected during 2016 using Sentinel-2. </a:t>
            </a:r>
            <a:br>
              <a:rPr lang="en-US" sz="1000" b="1" dirty="0">
                <a:solidFill>
                  <a:schemeClr val="bg1"/>
                </a:solidFill>
                <a:latin typeface="Arial" panose="020B0604020202020204" pitchFamily="34" charset="0"/>
                <a:cs typeface="Arial" panose="020B0604020202020204" pitchFamily="34" charset="0"/>
              </a:rPr>
            </a:br>
            <a:r>
              <a:rPr lang="en-GB" sz="1000" b="1" dirty="0" err="1">
                <a:solidFill>
                  <a:schemeClr val="bg1"/>
                </a:solidFill>
                <a:latin typeface="Arial" panose="020B0604020202020204" pitchFamily="34" charset="0"/>
                <a:cs typeface="Arial" panose="020B0604020202020204" pitchFamily="34" charset="0"/>
              </a:rPr>
              <a:t>Roteta</a:t>
            </a:r>
            <a:r>
              <a:rPr lang="en-GB" sz="1000" b="1" dirty="0">
                <a:solidFill>
                  <a:schemeClr val="bg1"/>
                </a:solidFill>
                <a:latin typeface="Arial" panose="020B0604020202020204" pitchFamily="34" charset="0"/>
                <a:cs typeface="Arial" panose="020B0604020202020204" pitchFamily="34" charset="0"/>
              </a:rPr>
              <a:t> </a:t>
            </a:r>
            <a:r>
              <a:rPr lang="en-GB" sz="1000" b="1" i="1" dirty="0">
                <a:solidFill>
                  <a:schemeClr val="bg1"/>
                </a:solidFill>
                <a:latin typeface="Arial" panose="020B0604020202020204" pitchFamily="34" charset="0"/>
                <a:cs typeface="Arial" panose="020B0604020202020204" pitchFamily="34" charset="0"/>
              </a:rPr>
              <a:t>et al</a:t>
            </a:r>
            <a:r>
              <a:rPr lang="en-GB" sz="1000" b="1" dirty="0">
                <a:solidFill>
                  <a:schemeClr val="bg1"/>
                </a:solidFill>
                <a:latin typeface="Arial" panose="020B0604020202020204" pitchFamily="34" charset="0"/>
                <a:cs typeface="Arial" panose="020B0604020202020204" pitchFamily="34" charset="0"/>
              </a:rPr>
              <a:t>., 2019  </a:t>
            </a:r>
            <a:r>
              <a:rPr lang="en-GB" sz="1000" b="1" dirty="0">
                <a:solidFill>
                  <a:schemeClr val="bg1"/>
                </a:solidFill>
                <a:latin typeface="Arial" panose="020B0604020202020204" pitchFamily="34" charset="0"/>
                <a:cs typeface="Arial" panose="020B0604020202020204" pitchFamily="34" charset="0"/>
                <a:hlinkClick r:id="rId5" tooltip="Persistent link using digital object identifier">
                  <a:extLst>
                    <a:ext uri="{A12FA001-AC4F-418D-AE19-62706E023703}">
                      <ahyp:hlinkClr xmlns:ahyp="http://schemas.microsoft.com/office/drawing/2018/hyperlinkcolor" val="tx"/>
                    </a:ext>
                  </a:extLst>
                </a:hlinkClick>
              </a:rPr>
              <a:t>https://doi.org/10.1016/j.rse.2018.12.011</a:t>
            </a:r>
            <a:endParaRPr lang="en-GB" sz="1000" b="1" dirty="0">
              <a:solidFill>
                <a:schemeClr val="bg1"/>
              </a:solidFill>
              <a:latin typeface="Arial" panose="020B0604020202020204" pitchFamily="34" charset="0"/>
              <a:cs typeface="Arial" panose="020B0604020202020204" pitchFamily="34" charset="0"/>
            </a:endParaRPr>
          </a:p>
          <a:p>
            <a:pPr algn="ctr"/>
            <a:endParaRPr lang="en-US" dirty="0"/>
          </a:p>
        </p:txBody>
      </p:sp>
      <p:pic>
        <p:nvPicPr>
          <p:cNvPr id="18" name="Picture 17">
            <a:extLst>
              <a:ext uri="{FF2B5EF4-FFF2-40B4-BE49-F238E27FC236}">
                <a16:creationId xmlns:a16="http://schemas.microsoft.com/office/drawing/2014/main" id="{53443559-5248-3543-9449-19694413FD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10" name="TextBox 9">
            <a:extLst>
              <a:ext uri="{FF2B5EF4-FFF2-40B4-BE49-F238E27FC236}">
                <a16:creationId xmlns:a16="http://schemas.microsoft.com/office/drawing/2014/main" id="{27EB079B-3612-BA4F-9E66-0FEAC0CC3675}"/>
              </a:ext>
            </a:extLst>
          </p:cNvPr>
          <p:cNvSpPr txBox="1"/>
          <p:nvPr/>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grpSp>
        <p:nvGrpSpPr>
          <p:cNvPr id="11" name="Group 10">
            <a:extLst>
              <a:ext uri="{FF2B5EF4-FFF2-40B4-BE49-F238E27FC236}">
                <a16:creationId xmlns:a16="http://schemas.microsoft.com/office/drawing/2014/main" id="{97AC6E98-2257-E349-9654-A5B5CF2D4913}"/>
              </a:ext>
            </a:extLst>
          </p:cNvPr>
          <p:cNvGrpSpPr/>
          <p:nvPr/>
        </p:nvGrpSpPr>
        <p:grpSpPr>
          <a:xfrm>
            <a:off x="147275" y="4904682"/>
            <a:ext cx="6669633" cy="110036"/>
            <a:chOff x="172269" y="6621494"/>
            <a:chExt cx="6826666" cy="111519"/>
          </a:xfrm>
        </p:grpSpPr>
        <p:pic>
          <p:nvPicPr>
            <p:cNvPr id="15" name="Picture 14" descr="at.png">
              <a:extLst>
                <a:ext uri="{FF2B5EF4-FFF2-40B4-BE49-F238E27FC236}">
                  <a16:creationId xmlns:a16="http://schemas.microsoft.com/office/drawing/2014/main" id="{199BF18F-FC4F-A54C-8962-48E863AEE8A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6" name="Picture 15" descr="be.png">
              <a:extLst>
                <a:ext uri="{FF2B5EF4-FFF2-40B4-BE49-F238E27FC236}">
                  <a16:creationId xmlns:a16="http://schemas.microsoft.com/office/drawing/2014/main" id="{4924796F-7227-B447-AC77-3A35EFF0FF1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9" name="Picture 18" descr="ca.png">
              <a:extLst>
                <a:ext uri="{FF2B5EF4-FFF2-40B4-BE49-F238E27FC236}">
                  <a16:creationId xmlns:a16="http://schemas.microsoft.com/office/drawing/2014/main" id="{CDAD7B66-35C1-2144-9387-42238453810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20" name="Picture 19" descr="ch.png">
              <a:extLst>
                <a:ext uri="{FF2B5EF4-FFF2-40B4-BE49-F238E27FC236}">
                  <a16:creationId xmlns:a16="http://schemas.microsoft.com/office/drawing/2014/main" id="{F2B8282B-202E-324E-889C-DE4122356B0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21" name="Picture 20" descr="cz.png">
              <a:extLst>
                <a:ext uri="{FF2B5EF4-FFF2-40B4-BE49-F238E27FC236}">
                  <a16:creationId xmlns:a16="http://schemas.microsoft.com/office/drawing/2014/main" id="{86B4E8CB-DAC2-574A-B71C-92809C541A9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22" name="Picture 21" descr="de.png">
              <a:extLst>
                <a:ext uri="{FF2B5EF4-FFF2-40B4-BE49-F238E27FC236}">
                  <a16:creationId xmlns:a16="http://schemas.microsoft.com/office/drawing/2014/main" id="{76BBD2F3-5437-D149-A1F0-6A0F7BD7EC2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23" name="Picture 22" descr="dk.png">
              <a:extLst>
                <a:ext uri="{FF2B5EF4-FFF2-40B4-BE49-F238E27FC236}">
                  <a16:creationId xmlns:a16="http://schemas.microsoft.com/office/drawing/2014/main" id="{C1722761-A50D-FA41-BE5E-A2714BBE283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24" name="Picture 23" descr="ee.png">
              <a:extLst>
                <a:ext uri="{FF2B5EF4-FFF2-40B4-BE49-F238E27FC236}">
                  <a16:creationId xmlns:a16="http://schemas.microsoft.com/office/drawing/2014/main" id="{D7F0217E-6994-B241-8A39-B075272FE9E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25" name="Picture 24" descr="es.png">
              <a:extLst>
                <a:ext uri="{FF2B5EF4-FFF2-40B4-BE49-F238E27FC236}">
                  <a16:creationId xmlns:a16="http://schemas.microsoft.com/office/drawing/2014/main" id="{AB5CCE0D-DE40-CF41-96E8-4F2669C0551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26" name="Picture 25" descr="fi.png">
              <a:extLst>
                <a:ext uri="{FF2B5EF4-FFF2-40B4-BE49-F238E27FC236}">
                  <a16:creationId xmlns:a16="http://schemas.microsoft.com/office/drawing/2014/main" id="{9D80C52E-D423-024E-94F3-EFD3C8898E3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7" name="Picture 26" descr="fr.png">
              <a:extLst>
                <a:ext uri="{FF2B5EF4-FFF2-40B4-BE49-F238E27FC236}">
                  <a16:creationId xmlns:a16="http://schemas.microsoft.com/office/drawing/2014/main" id="{381C0581-9012-D34E-87C8-C08FA8DDCC1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8" name="Picture 27" descr="gr.png">
              <a:extLst>
                <a:ext uri="{FF2B5EF4-FFF2-40B4-BE49-F238E27FC236}">
                  <a16:creationId xmlns:a16="http://schemas.microsoft.com/office/drawing/2014/main" id="{0FC9AEBA-2F10-194E-BD8E-E8EC8CB1CE3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9" name="Picture 28" descr="hu.png">
              <a:extLst>
                <a:ext uri="{FF2B5EF4-FFF2-40B4-BE49-F238E27FC236}">
                  <a16:creationId xmlns:a16="http://schemas.microsoft.com/office/drawing/2014/main" id="{91ECB379-89E2-B248-A7B1-3DCCA7D33FE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30" name="Picture 29" descr="ie.png">
              <a:extLst>
                <a:ext uri="{FF2B5EF4-FFF2-40B4-BE49-F238E27FC236}">
                  <a16:creationId xmlns:a16="http://schemas.microsoft.com/office/drawing/2014/main" id="{409C7235-EFE4-EF43-A8A8-40F9F3BFE257}"/>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31" name="Picture 30" descr="it.png">
              <a:extLst>
                <a:ext uri="{FF2B5EF4-FFF2-40B4-BE49-F238E27FC236}">
                  <a16:creationId xmlns:a16="http://schemas.microsoft.com/office/drawing/2014/main" id="{036BF95B-A970-1D40-868B-D09B260F9B4F}"/>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32" name="Picture 31" descr="lu.png">
              <a:extLst>
                <a:ext uri="{FF2B5EF4-FFF2-40B4-BE49-F238E27FC236}">
                  <a16:creationId xmlns:a16="http://schemas.microsoft.com/office/drawing/2014/main" id="{FDBFD764-AD17-2042-B57C-7ECAE0BABDE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33" name="Picture 32" descr="nl.png">
              <a:extLst>
                <a:ext uri="{FF2B5EF4-FFF2-40B4-BE49-F238E27FC236}">
                  <a16:creationId xmlns:a16="http://schemas.microsoft.com/office/drawing/2014/main" id="{01B92164-A192-8642-974B-99E6B63622D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34" name="Picture 33" descr="no.png">
              <a:extLst>
                <a:ext uri="{FF2B5EF4-FFF2-40B4-BE49-F238E27FC236}">
                  <a16:creationId xmlns:a16="http://schemas.microsoft.com/office/drawing/2014/main" id="{DBA7A2AD-854A-9145-9234-758B03D800A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35" name="Picture 34" descr="pl.png">
              <a:extLst>
                <a:ext uri="{FF2B5EF4-FFF2-40B4-BE49-F238E27FC236}">
                  <a16:creationId xmlns:a16="http://schemas.microsoft.com/office/drawing/2014/main" id="{1106D3BD-A778-3D4B-B70D-DA363887D3F2}"/>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36" name="Picture 35" descr="pt.png">
              <a:extLst>
                <a:ext uri="{FF2B5EF4-FFF2-40B4-BE49-F238E27FC236}">
                  <a16:creationId xmlns:a16="http://schemas.microsoft.com/office/drawing/2014/main" id="{29EEDBD0-8D2C-BB46-8513-1E6B8056A651}"/>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7" name="Picture 36" descr="ro.png">
              <a:extLst>
                <a:ext uri="{FF2B5EF4-FFF2-40B4-BE49-F238E27FC236}">
                  <a16:creationId xmlns:a16="http://schemas.microsoft.com/office/drawing/2014/main" id="{D4D783E6-0338-D544-BC14-49564FD37AF9}"/>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8" name="Picture 37" descr="se.png">
              <a:extLst>
                <a:ext uri="{FF2B5EF4-FFF2-40B4-BE49-F238E27FC236}">
                  <a16:creationId xmlns:a16="http://schemas.microsoft.com/office/drawing/2014/main" id="{E9065401-71C2-0C4F-A9E7-ED61682733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9" name="Picture 38" descr="uk.png">
              <a:extLst>
                <a:ext uri="{FF2B5EF4-FFF2-40B4-BE49-F238E27FC236}">
                  <a16:creationId xmlns:a16="http://schemas.microsoft.com/office/drawing/2014/main" id="{8AF9E4A2-1C53-5643-AD5F-4E634AD630A9}"/>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40" name="Picture 39" descr="si.png">
              <a:extLst>
                <a:ext uri="{FF2B5EF4-FFF2-40B4-BE49-F238E27FC236}">
                  <a16:creationId xmlns:a16="http://schemas.microsoft.com/office/drawing/2014/main" id="{1F3AEDE3-1B23-BC49-A718-7A7E5459A4B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3272253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B353215-E689-2B42-BA41-B4B8C065E9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749246"/>
          </a:xfrm>
        </p:spPr>
      </p:pic>
      <p:sp>
        <p:nvSpPr>
          <p:cNvPr id="2" name="Title 1">
            <a:extLst>
              <a:ext uri="{FF2B5EF4-FFF2-40B4-BE49-F238E27FC236}">
                <a16:creationId xmlns:a16="http://schemas.microsoft.com/office/drawing/2014/main" id="{0536F5CA-0E27-BE47-B536-134858D59806}"/>
              </a:ext>
            </a:extLst>
          </p:cNvPr>
          <p:cNvSpPr>
            <a:spLocks noGrp="1"/>
          </p:cNvSpPr>
          <p:nvPr>
            <p:ph type="title"/>
          </p:nvPr>
        </p:nvSpPr>
        <p:spPr>
          <a:xfrm>
            <a:off x="834444" y="159184"/>
            <a:ext cx="7156006" cy="430877"/>
          </a:xfrm>
        </p:spPr>
        <p:txBody>
          <a:bodyPr/>
          <a:lstStyle/>
          <a:p>
            <a:r>
              <a:rPr lang="en-US" b="1">
                <a:solidFill>
                  <a:schemeClr val="bg1"/>
                </a:solidFill>
              </a:rPr>
              <a:t>Land Cover ECV                </a:t>
            </a:r>
            <a:r>
              <a:rPr lang="en-US" sz="1400">
                <a:solidFill>
                  <a:schemeClr val="bg1"/>
                </a:solidFill>
              </a:rPr>
              <a:t>www.esa-landcover-cci.org</a:t>
            </a:r>
          </a:p>
        </p:txBody>
      </p:sp>
      <p:pic>
        <p:nvPicPr>
          <p:cNvPr id="6" name="Picture 58">
            <a:extLst>
              <a:ext uri="{FF2B5EF4-FFF2-40B4-BE49-F238E27FC236}">
                <a16:creationId xmlns:a16="http://schemas.microsoft.com/office/drawing/2014/main" id="{D8DC4A7C-F9E6-8148-B4C3-12FE03652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0481" y="-119658"/>
            <a:ext cx="157043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519CD59-E82F-1D43-B45B-84E562F3A211}"/>
              </a:ext>
            </a:extLst>
          </p:cNvPr>
          <p:cNvSpPr txBox="1"/>
          <p:nvPr/>
        </p:nvSpPr>
        <p:spPr>
          <a:xfrm>
            <a:off x="98873" y="959850"/>
            <a:ext cx="2418311" cy="400110"/>
          </a:xfrm>
          <a:prstGeom prst="rect">
            <a:avLst/>
          </a:prstGeom>
          <a:noFill/>
        </p:spPr>
        <p:txBody>
          <a:bodyPr wrap="square" rtlCol="0">
            <a:spAutoFit/>
          </a:bodyPr>
          <a:lstStyle/>
          <a:p>
            <a:pPr algn="ctr"/>
            <a:r>
              <a:rPr lang="en-GB" sz="1000" i="1" dirty="0">
                <a:solidFill>
                  <a:srgbClr val="00549F"/>
                </a:solidFill>
              </a:rPr>
              <a:t>CCI LC yearly maps</a:t>
            </a:r>
          </a:p>
          <a:p>
            <a:pPr algn="ctr"/>
            <a:r>
              <a:rPr lang="en-GB" sz="1000" i="1" dirty="0">
                <a:solidFill>
                  <a:srgbClr val="00549F"/>
                </a:solidFill>
              </a:rPr>
              <a:t>1992 » 2015</a:t>
            </a:r>
          </a:p>
        </p:txBody>
      </p:sp>
      <p:pic>
        <p:nvPicPr>
          <p:cNvPr id="8" name="Picture 7">
            <a:extLst>
              <a:ext uri="{FF2B5EF4-FFF2-40B4-BE49-F238E27FC236}">
                <a16:creationId xmlns:a16="http://schemas.microsoft.com/office/drawing/2014/main" id="{50FE3E56-87BD-F644-AF31-F1E2261570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242902" y="1492752"/>
            <a:ext cx="2042400" cy="1271683"/>
          </a:xfrm>
          <a:prstGeom prst="rect">
            <a:avLst/>
          </a:prstGeom>
          <a:ln w="3175">
            <a:solidFill>
              <a:schemeClr val="tx1"/>
            </a:solidFill>
          </a:ln>
        </p:spPr>
      </p:pic>
      <p:pic>
        <p:nvPicPr>
          <p:cNvPr id="9" name="Picture 8">
            <a:extLst>
              <a:ext uri="{FF2B5EF4-FFF2-40B4-BE49-F238E27FC236}">
                <a16:creationId xmlns:a16="http://schemas.microsoft.com/office/drawing/2014/main" id="{18476542-C52C-DB40-965A-5F1030F322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272350" y="1584008"/>
            <a:ext cx="2042400" cy="1271683"/>
          </a:xfrm>
          <a:prstGeom prst="rect">
            <a:avLst/>
          </a:prstGeom>
          <a:ln w="3175">
            <a:solidFill>
              <a:schemeClr val="tx1"/>
            </a:solidFill>
          </a:ln>
        </p:spPr>
      </p:pic>
      <p:pic>
        <p:nvPicPr>
          <p:cNvPr id="10" name="Picture 9">
            <a:extLst>
              <a:ext uri="{FF2B5EF4-FFF2-40B4-BE49-F238E27FC236}">
                <a16:creationId xmlns:a16="http://schemas.microsoft.com/office/drawing/2014/main" id="{11512B57-81A8-774D-858E-AD581B841D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300574" y="1659150"/>
            <a:ext cx="2042400" cy="1271683"/>
          </a:xfrm>
          <a:prstGeom prst="rect">
            <a:avLst/>
          </a:prstGeom>
          <a:ln w="3175">
            <a:solidFill>
              <a:schemeClr val="tx1"/>
            </a:solidFill>
          </a:ln>
        </p:spPr>
      </p:pic>
      <p:pic>
        <p:nvPicPr>
          <p:cNvPr id="11" name="Picture 10">
            <a:extLst>
              <a:ext uri="{FF2B5EF4-FFF2-40B4-BE49-F238E27FC236}">
                <a16:creationId xmlns:a16="http://schemas.microsoft.com/office/drawing/2014/main" id="{E609E516-37D9-3A4B-BA7A-FE177250B2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327573" y="1738325"/>
            <a:ext cx="2042400" cy="1271683"/>
          </a:xfrm>
          <a:prstGeom prst="rect">
            <a:avLst/>
          </a:prstGeom>
          <a:ln w="3175">
            <a:solidFill>
              <a:schemeClr val="tx1"/>
            </a:solidFill>
          </a:ln>
        </p:spPr>
      </p:pic>
      <p:pic>
        <p:nvPicPr>
          <p:cNvPr id="12" name="Picture 11">
            <a:extLst>
              <a:ext uri="{FF2B5EF4-FFF2-40B4-BE49-F238E27FC236}">
                <a16:creationId xmlns:a16="http://schemas.microsoft.com/office/drawing/2014/main" id="{D0978501-D249-A547-90D7-8CF5398ECD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356611" y="1814022"/>
            <a:ext cx="2042400" cy="1271683"/>
          </a:xfrm>
          <a:prstGeom prst="rect">
            <a:avLst/>
          </a:prstGeom>
          <a:ln w="3175">
            <a:solidFill>
              <a:schemeClr val="tx1"/>
            </a:solidFill>
          </a:ln>
        </p:spPr>
      </p:pic>
      <p:pic>
        <p:nvPicPr>
          <p:cNvPr id="13" name="Picture 12">
            <a:extLst>
              <a:ext uri="{FF2B5EF4-FFF2-40B4-BE49-F238E27FC236}">
                <a16:creationId xmlns:a16="http://schemas.microsoft.com/office/drawing/2014/main" id="{A8FBBA55-FDE2-E442-AE24-BB56EB34EF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381745" y="1886888"/>
            <a:ext cx="2042400" cy="1271683"/>
          </a:xfrm>
          <a:prstGeom prst="rect">
            <a:avLst/>
          </a:prstGeom>
          <a:ln w="3175">
            <a:solidFill>
              <a:schemeClr val="tx1"/>
            </a:solidFill>
          </a:ln>
        </p:spPr>
      </p:pic>
      <p:pic>
        <p:nvPicPr>
          <p:cNvPr id="14" name="Picture 13">
            <a:extLst>
              <a:ext uri="{FF2B5EF4-FFF2-40B4-BE49-F238E27FC236}">
                <a16:creationId xmlns:a16="http://schemas.microsoft.com/office/drawing/2014/main" id="{1BAC6E48-90D3-2344-BC0B-3BC3C9B814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412279" y="1964514"/>
            <a:ext cx="2042400" cy="1271683"/>
          </a:xfrm>
          <a:prstGeom prst="rect">
            <a:avLst/>
          </a:prstGeom>
          <a:ln w="3175">
            <a:solidFill>
              <a:schemeClr val="tx1"/>
            </a:solidFill>
          </a:ln>
        </p:spPr>
      </p:pic>
      <p:pic>
        <p:nvPicPr>
          <p:cNvPr id="15" name="Picture 14">
            <a:extLst>
              <a:ext uri="{FF2B5EF4-FFF2-40B4-BE49-F238E27FC236}">
                <a16:creationId xmlns:a16="http://schemas.microsoft.com/office/drawing/2014/main" id="{3EC91A8E-F32A-9741-94BB-7D1C759AA2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446183" y="2037401"/>
            <a:ext cx="2042400" cy="1271683"/>
          </a:xfrm>
          <a:prstGeom prst="rect">
            <a:avLst/>
          </a:prstGeom>
          <a:ln w="3175">
            <a:solidFill>
              <a:schemeClr val="tx1"/>
            </a:solidFill>
          </a:ln>
        </p:spPr>
      </p:pic>
      <p:pic>
        <p:nvPicPr>
          <p:cNvPr id="16" name="Picture 15">
            <a:extLst>
              <a:ext uri="{FF2B5EF4-FFF2-40B4-BE49-F238E27FC236}">
                <a16:creationId xmlns:a16="http://schemas.microsoft.com/office/drawing/2014/main" id="{CC1841D3-0D2B-6E4D-878D-32580C8644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474784" y="2117066"/>
            <a:ext cx="2042400" cy="1271683"/>
          </a:xfrm>
          <a:prstGeom prst="rect">
            <a:avLst/>
          </a:prstGeom>
          <a:ln w="3175">
            <a:solidFill>
              <a:schemeClr val="tx1"/>
            </a:solidFill>
          </a:ln>
        </p:spPr>
      </p:pic>
      <p:pic>
        <p:nvPicPr>
          <p:cNvPr id="17" name="Picture 16">
            <a:extLst>
              <a:ext uri="{FF2B5EF4-FFF2-40B4-BE49-F238E27FC236}">
                <a16:creationId xmlns:a16="http://schemas.microsoft.com/office/drawing/2014/main" id="{31E42225-07C7-C247-B66D-33CCD1050B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504420" y="2201313"/>
            <a:ext cx="2042400" cy="1271683"/>
          </a:xfrm>
          <a:prstGeom prst="rect">
            <a:avLst/>
          </a:prstGeom>
          <a:ln w="3175">
            <a:solidFill>
              <a:schemeClr val="tx1"/>
            </a:solidFill>
          </a:ln>
        </p:spPr>
      </p:pic>
      <p:pic>
        <p:nvPicPr>
          <p:cNvPr id="18" name="Picture 17">
            <a:extLst>
              <a:ext uri="{FF2B5EF4-FFF2-40B4-BE49-F238E27FC236}">
                <a16:creationId xmlns:a16="http://schemas.microsoft.com/office/drawing/2014/main" id="{A6F8EC79-F6B6-2148-B4BE-E7145CDA3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533896" y="2276671"/>
            <a:ext cx="2042400" cy="1271683"/>
          </a:xfrm>
          <a:prstGeom prst="rect">
            <a:avLst/>
          </a:prstGeom>
          <a:ln w="3175">
            <a:solidFill>
              <a:schemeClr val="tx1"/>
            </a:solidFill>
          </a:ln>
        </p:spPr>
      </p:pic>
      <p:pic>
        <p:nvPicPr>
          <p:cNvPr id="19" name="Picture 18">
            <a:extLst>
              <a:ext uri="{FF2B5EF4-FFF2-40B4-BE49-F238E27FC236}">
                <a16:creationId xmlns:a16="http://schemas.microsoft.com/office/drawing/2014/main" id="{88E33F8F-AC7F-DC46-8951-6A8B7B7BE9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562914" y="2372234"/>
            <a:ext cx="2042400" cy="1271683"/>
          </a:xfrm>
          <a:prstGeom prst="rect">
            <a:avLst/>
          </a:prstGeom>
          <a:ln w="3175">
            <a:solidFill>
              <a:schemeClr val="tx1"/>
            </a:solidFill>
          </a:ln>
        </p:spPr>
      </p:pic>
      <p:pic>
        <p:nvPicPr>
          <p:cNvPr id="20" name="Picture 19">
            <a:extLst>
              <a:ext uri="{FF2B5EF4-FFF2-40B4-BE49-F238E27FC236}">
                <a16:creationId xmlns:a16="http://schemas.microsoft.com/office/drawing/2014/main" id="{777E6B58-096D-294D-8BD5-5A68E5A651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588699" y="2458202"/>
            <a:ext cx="2042400" cy="1271683"/>
          </a:xfrm>
          <a:prstGeom prst="rect">
            <a:avLst/>
          </a:prstGeom>
          <a:ln w="3175">
            <a:solidFill>
              <a:schemeClr val="tx1"/>
            </a:solidFill>
          </a:ln>
        </p:spPr>
      </p:pic>
      <p:pic>
        <p:nvPicPr>
          <p:cNvPr id="21" name="Picture 20">
            <a:extLst>
              <a:ext uri="{FF2B5EF4-FFF2-40B4-BE49-F238E27FC236}">
                <a16:creationId xmlns:a16="http://schemas.microsoft.com/office/drawing/2014/main" id="{02BF1127-F452-D647-8D3B-BC1FA688B5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655" b="9815"/>
          <a:stretch/>
        </p:blipFill>
        <p:spPr>
          <a:xfrm>
            <a:off x="614746" y="2531068"/>
            <a:ext cx="2042400" cy="1271683"/>
          </a:xfrm>
          <a:prstGeom prst="rect">
            <a:avLst/>
          </a:prstGeom>
          <a:ln w="3175">
            <a:solidFill>
              <a:schemeClr val="tx1"/>
            </a:solidFill>
          </a:ln>
        </p:spPr>
      </p:pic>
      <p:pic>
        <p:nvPicPr>
          <p:cNvPr id="22" name="Picture 21">
            <a:extLst>
              <a:ext uri="{FF2B5EF4-FFF2-40B4-BE49-F238E27FC236}">
                <a16:creationId xmlns:a16="http://schemas.microsoft.com/office/drawing/2014/main" id="{5AD11992-16D8-4F44-8A87-DBED71C4A7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655" b="9295"/>
          <a:stretch/>
        </p:blipFill>
        <p:spPr>
          <a:xfrm>
            <a:off x="638690" y="2608694"/>
            <a:ext cx="2042400" cy="1271683"/>
          </a:xfrm>
          <a:prstGeom prst="rect">
            <a:avLst/>
          </a:prstGeom>
          <a:ln w="3175">
            <a:solidFill>
              <a:schemeClr val="tx1"/>
            </a:solidFill>
          </a:ln>
        </p:spPr>
      </p:pic>
      <p:sp>
        <p:nvSpPr>
          <p:cNvPr id="24" name="TextBox 23">
            <a:extLst>
              <a:ext uri="{FF2B5EF4-FFF2-40B4-BE49-F238E27FC236}">
                <a16:creationId xmlns:a16="http://schemas.microsoft.com/office/drawing/2014/main" id="{51A15AF6-084C-9A41-BF09-3BB62ADA995F}"/>
              </a:ext>
            </a:extLst>
          </p:cNvPr>
          <p:cNvSpPr txBox="1"/>
          <p:nvPr/>
        </p:nvSpPr>
        <p:spPr>
          <a:xfrm>
            <a:off x="2493627" y="792411"/>
            <a:ext cx="2673227" cy="230832"/>
          </a:xfrm>
          <a:prstGeom prst="rect">
            <a:avLst/>
          </a:prstGeom>
          <a:noFill/>
        </p:spPr>
        <p:txBody>
          <a:bodyPr wrap="square" rtlCol="0">
            <a:spAutoFit/>
          </a:bodyPr>
          <a:lstStyle/>
          <a:p>
            <a:pPr algn="ctr"/>
            <a:r>
              <a:rPr lang="en-GB" sz="900" i="1" dirty="0">
                <a:solidFill>
                  <a:srgbClr val="00549F"/>
                </a:solidFill>
              </a:rPr>
              <a:t>Sentinel-2 Prototype LC maps</a:t>
            </a:r>
          </a:p>
        </p:txBody>
      </p:sp>
      <p:grpSp>
        <p:nvGrpSpPr>
          <p:cNvPr id="28" name="Group 27">
            <a:extLst>
              <a:ext uri="{FF2B5EF4-FFF2-40B4-BE49-F238E27FC236}">
                <a16:creationId xmlns:a16="http://schemas.microsoft.com/office/drawing/2014/main" id="{B64DFFE1-7F99-6545-9B2E-46521FEC8B88}"/>
              </a:ext>
            </a:extLst>
          </p:cNvPr>
          <p:cNvGrpSpPr/>
          <p:nvPr/>
        </p:nvGrpSpPr>
        <p:grpSpPr>
          <a:xfrm>
            <a:off x="2861997" y="3205493"/>
            <a:ext cx="2080845" cy="1300001"/>
            <a:chOff x="2856397" y="3166910"/>
            <a:chExt cx="2080845" cy="1300001"/>
          </a:xfrm>
        </p:grpSpPr>
        <p:sp>
          <p:nvSpPr>
            <p:cNvPr id="26" name="Rectangle 25">
              <a:extLst>
                <a:ext uri="{FF2B5EF4-FFF2-40B4-BE49-F238E27FC236}">
                  <a16:creationId xmlns:a16="http://schemas.microsoft.com/office/drawing/2014/main" id="{849EC8B0-E1D8-D94C-83CF-28416B4F5435}"/>
                </a:ext>
              </a:extLst>
            </p:cNvPr>
            <p:cNvSpPr/>
            <p:nvPr/>
          </p:nvSpPr>
          <p:spPr>
            <a:xfrm>
              <a:off x="2858149" y="3213465"/>
              <a:ext cx="2079093" cy="12534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8F2A16E9-5A2D-E747-8BB7-E8F6B0642E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6397" y="3166910"/>
              <a:ext cx="2071547" cy="1293374"/>
            </a:xfrm>
            <a:prstGeom prst="rect">
              <a:avLst/>
            </a:prstGeom>
          </p:spPr>
        </p:pic>
      </p:grpSp>
      <p:sp>
        <p:nvSpPr>
          <p:cNvPr id="29" name="Title 1">
            <a:extLst>
              <a:ext uri="{FF2B5EF4-FFF2-40B4-BE49-F238E27FC236}">
                <a16:creationId xmlns:a16="http://schemas.microsoft.com/office/drawing/2014/main" id="{3DBB08D6-936F-474A-B45F-1B7901A9B922}"/>
              </a:ext>
            </a:extLst>
          </p:cNvPr>
          <p:cNvSpPr txBox="1">
            <a:spLocks/>
          </p:cNvSpPr>
          <p:nvPr/>
        </p:nvSpPr>
        <p:spPr bwMode="auto">
          <a:xfrm>
            <a:off x="4997184" y="65495"/>
            <a:ext cx="2245753" cy="307766"/>
          </a:xfrm>
          <a:prstGeom prst="rect">
            <a:avLst/>
          </a:prstGeom>
          <a:noFill/>
          <a:ln>
            <a:noFill/>
          </a:ln>
          <a:extLst/>
        </p:spPr>
        <p:txBody>
          <a:bodyPr vert="horz" wrap="square" lIns="91430" tIns="45715" rIns="91430" bIns="45715"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45" algn="l" rtl="0" eaLnBrk="1" fontAlgn="base" hangingPunct="1">
              <a:spcBef>
                <a:spcPct val="0"/>
              </a:spcBef>
              <a:spcAft>
                <a:spcPct val="0"/>
              </a:spcAft>
              <a:defRPr sz="2200" b="1">
                <a:solidFill>
                  <a:schemeClr val="bg1"/>
                </a:solidFill>
                <a:latin typeface="Verdana" pitchFamily="34" charset="0"/>
              </a:defRPr>
            </a:lvl6pPr>
            <a:lvl7pPr marL="914285" algn="l" rtl="0" eaLnBrk="1" fontAlgn="base" hangingPunct="1">
              <a:spcBef>
                <a:spcPct val="0"/>
              </a:spcBef>
              <a:spcAft>
                <a:spcPct val="0"/>
              </a:spcAft>
              <a:defRPr sz="2200" b="1">
                <a:solidFill>
                  <a:schemeClr val="bg1"/>
                </a:solidFill>
                <a:latin typeface="Verdana" pitchFamily="34" charset="0"/>
              </a:defRPr>
            </a:lvl7pPr>
            <a:lvl8pPr marL="1371430" algn="l" rtl="0" eaLnBrk="1" fontAlgn="base" hangingPunct="1">
              <a:spcBef>
                <a:spcPct val="0"/>
              </a:spcBef>
              <a:spcAft>
                <a:spcPct val="0"/>
              </a:spcAft>
              <a:defRPr sz="2200" b="1">
                <a:solidFill>
                  <a:schemeClr val="bg1"/>
                </a:solidFill>
                <a:latin typeface="Verdana" pitchFamily="34" charset="0"/>
              </a:defRPr>
            </a:lvl8pPr>
            <a:lvl9pPr marL="1828570" algn="l" rtl="0" eaLnBrk="1" fontAlgn="base" hangingPunct="1">
              <a:spcBef>
                <a:spcPct val="0"/>
              </a:spcBef>
              <a:spcAft>
                <a:spcPct val="0"/>
              </a:spcAft>
              <a:defRPr sz="2200" b="1">
                <a:solidFill>
                  <a:schemeClr val="bg1"/>
                </a:solidFill>
                <a:latin typeface="Verdana" pitchFamily="34" charset="0"/>
              </a:defRPr>
            </a:lvl9pPr>
          </a:lstStyle>
          <a:p>
            <a:r>
              <a:rPr lang="en-US" sz="1400" kern="0">
                <a:solidFill>
                  <a:schemeClr val="bg1"/>
                </a:solidFill>
              </a:rPr>
              <a:t>cci.esa.int/hrlandcover</a:t>
            </a:r>
          </a:p>
        </p:txBody>
      </p:sp>
      <p:pic>
        <p:nvPicPr>
          <p:cNvPr id="30" name="Picture 29">
            <a:extLst>
              <a:ext uri="{FF2B5EF4-FFF2-40B4-BE49-F238E27FC236}">
                <a16:creationId xmlns:a16="http://schemas.microsoft.com/office/drawing/2014/main" id="{0229EBB3-79D0-0B44-BAB7-4A3FFEC43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8643" y="1299234"/>
            <a:ext cx="3988975" cy="2001306"/>
          </a:xfrm>
          <a:prstGeom prst="rect">
            <a:avLst/>
          </a:prstGeom>
        </p:spPr>
      </p:pic>
      <p:pic>
        <p:nvPicPr>
          <p:cNvPr id="23" name="Picture 22">
            <a:extLst>
              <a:ext uri="{FF2B5EF4-FFF2-40B4-BE49-F238E27FC236}">
                <a16:creationId xmlns:a16="http://schemas.microsoft.com/office/drawing/2014/main" id="{9E1C0A95-3A1B-DB4F-BF4F-E789784898F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22" r="3538"/>
          <a:stretch/>
        </p:blipFill>
        <p:spPr bwMode="auto">
          <a:xfrm>
            <a:off x="2859111" y="1066235"/>
            <a:ext cx="2068833" cy="21171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1" name="TextBox 30">
            <a:extLst>
              <a:ext uri="{FF2B5EF4-FFF2-40B4-BE49-F238E27FC236}">
                <a16:creationId xmlns:a16="http://schemas.microsoft.com/office/drawing/2014/main" id="{7B469073-20A9-EC46-AD1C-C9652EFA9740}"/>
              </a:ext>
            </a:extLst>
          </p:cNvPr>
          <p:cNvSpPr txBox="1"/>
          <p:nvPr/>
        </p:nvSpPr>
        <p:spPr>
          <a:xfrm>
            <a:off x="5706518" y="1042087"/>
            <a:ext cx="2673227" cy="230832"/>
          </a:xfrm>
          <a:prstGeom prst="rect">
            <a:avLst/>
          </a:prstGeom>
          <a:noFill/>
        </p:spPr>
        <p:txBody>
          <a:bodyPr wrap="square" rtlCol="0">
            <a:spAutoFit/>
          </a:bodyPr>
          <a:lstStyle/>
          <a:p>
            <a:pPr algn="ctr"/>
            <a:r>
              <a:rPr lang="en-GB" sz="900" i="1" dirty="0">
                <a:solidFill>
                  <a:srgbClr val="00549F"/>
                </a:solidFill>
              </a:rPr>
              <a:t>New HR LC maps in development</a:t>
            </a:r>
          </a:p>
        </p:txBody>
      </p:sp>
      <p:sp>
        <p:nvSpPr>
          <p:cNvPr id="32" name="TextBox 31">
            <a:extLst>
              <a:ext uri="{FF2B5EF4-FFF2-40B4-BE49-F238E27FC236}">
                <a16:creationId xmlns:a16="http://schemas.microsoft.com/office/drawing/2014/main" id="{A2C9B7AD-0BD9-9846-8AD6-3B02FFD2ECC9}"/>
              </a:ext>
            </a:extLst>
          </p:cNvPr>
          <p:cNvSpPr txBox="1"/>
          <p:nvPr/>
        </p:nvSpPr>
        <p:spPr>
          <a:xfrm>
            <a:off x="45044" y="4033761"/>
            <a:ext cx="2789546" cy="584775"/>
          </a:xfrm>
          <a:prstGeom prst="rect">
            <a:avLst/>
          </a:prstGeom>
          <a:noFill/>
        </p:spPr>
        <p:txBody>
          <a:bodyPr wrap="none" rtlCol="0">
            <a:spAutoFit/>
          </a:bodyPr>
          <a:lstStyle/>
          <a:p>
            <a:r>
              <a:rPr lang="en-US" sz="800">
                <a:solidFill>
                  <a:schemeClr val="bg2"/>
                </a:solidFill>
              </a:rPr>
              <a:t>Interactive viewer:</a:t>
            </a:r>
          </a:p>
          <a:p>
            <a:r>
              <a:rPr lang="en-US" sz="800">
                <a:solidFill>
                  <a:schemeClr val="bg2"/>
                </a:solidFill>
              </a:rPr>
              <a:t>http://maps.elie.ucl.ac.be/CCI/viewer</a:t>
            </a:r>
          </a:p>
          <a:p>
            <a:endParaRPr lang="en-US" sz="800">
              <a:solidFill>
                <a:schemeClr val="bg2"/>
              </a:solidFill>
            </a:endParaRPr>
          </a:p>
          <a:p>
            <a:r>
              <a:rPr lang="en-US" sz="800">
                <a:solidFill>
                  <a:schemeClr val="bg2"/>
                </a:solidFill>
              </a:rPr>
              <a:t>CCI Land Cover led by P. Defourney, UCL Belgium</a:t>
            </a:r>
          </a:p>
        </p:txBody>
      </p:sp>
      <p:sp>
        <p:nvSpPr>
          <p:cNvPr id="33" name="TextBox 32">
            <a:extLst>
              <a:ext uri="{FF2B5EF4-FFF2-40B4-BE49-F238E27FC236}">
                <a16:creationId xmlns:a16="http://schemas.microsoft.com/office/drawing/2014/main" id="{B638D454-849C-D247-BCC4-0FF94A6761D5}"/>
              </a:ext>
            </a:extLst>
          </p:cNvPr>
          <p:cNvSpPr txBox="1"/>
          <p:nvPr/>
        </p:nvSpPr>
        <p:spPr>
          <a:xfrm>
            <a:off x="5588440" y="3373474"/>
            <a:ext cx="3044423" cy="954107"/>
          </a:xfrm>
          <a:prstGeom prst="rect">
            <a:avLst/>
          </a:prstGeom>
          <a:noFill/>
        </p:spPr>
        <p:txBody>
          <a:bodyPr wrap="none" rtlCol="0">
            <a:spAutoFit/>
          </a:bodyPr>
          <a:lstStyle/>
          <a:p>
            <a:r>
              <a:rPr lang="en-US" sz="800">
                <a:solidFill>
                  <a:schemeClr val="bg2"/>
                </a:solidFill>
              </a:rPr>
              <a:t>Blue rectangles: 10m reference maps</a:t>
            </a:r>
          </a:p>
          <a:p>
            <a:r>
              <a:rPr lang="en-US" sz="800">
                <a:solidFill>
                  <a:schemeClr val="bg2"/>
                </a:solidFill>
              </a:rPr>
              <a:t>Yellow rectangles: 30m LC change maps (1990-2015)</a:t>
            </a:r>
          </a:p>
          <a:p>
            <a:r>
              <a:rPr lang="en-US" sz="800">
                <a:solidFill>
                  <a:schemeClr val="bg2"/>
                </a:solidFill>
              </a:rPr>
              <a:t>334 Tbytes – Sentinel-2</a:t>
            </a:r>
          </a:p>
          <a:p>
            <a:r>
              <a:rPr lang="en-US" sz="800">
                <a:solidFill>
                  <a:schemeClr val="bg2"/>
                </a:solidFill>
              </a:rPr>
              <a:t>10 Tbytes – Sentinel-1</a:t>
            </a:r>
          </a:p>
          <a:p>
            <a:r>
              <a:rPr lang="en-US" sz="800">
                <a:solidFill>
                  <a:schemeClr val="bg2"/>
                </a:solidFill>
              </a:rPr>
              <a:t>45Tbytes – Landsat 5/7/8</a:t>
            </a:r>
          </a:p>
          <a:p>
            <a:endParaRPr lang="en-US" sz="800">
              <a:solidFill>
                <a:schemeClr val="bg2"/>
              </a:solidFill>
            </a:endParaRPr>
          </a:p>
          <a:p>
            <a:r>
              <a:rPr lang="en-US" sz="800">
                <a:solidFill>
                  <a:schemeClr val="bg2"/>
                </a:solidFill>
              </a:rPr>
              <a:t>CCI HR Land Cover led by L. Bruzzone, U. Trento, Italy</a:t>
            </a:r>
          </a:p>
        </p:txBody>
      </p:sp>
      <p:sp>
        <p:nvSpPr>
          <p:cNvPr id="34" name="TextBox 33">
            <a:extLst>
              <a:ext uri="{FF2B5EF4-FFF2-40B4-BE49-F238E27FC236}">
                <a16:creationId xmlns:a16="http://schemas.microsoft.com/office/drawing/2014/main" id="{ED9D9111-B06D-8C49-B631-D06F85F27ED2}"/>
              </a:ext>
            </a:extLst>
          </p:cNvPr>
          <p:cNvSpPr txBox="1"/>
          <p:nvPr/>
        </p:nvSpPr>
        <p:spPr>
          <a:xfrm>
            <a:off x="4088121" y="1053516"/>
            <a:ext cx="854721" cy="215444"/>
          </a:xfrm>
          <a:prstGeom prst="rect">
            <a:avLst/>
          </a:prstGeom>
          <a:noFill/>
        </p:spPr>
        <p:txBody>
          <a:bodyPr wrap="none" rtlCol="0">
            <a:spAutoFit/>
          </a:bodyPr>
          <a:lstStyle/>
          <a:p>
            <a:r>
              <a:rPr lang="en-US" sz="800">
                <a:solidFill>
                  <a:schemeClr val="bg1"/>
                </a:solidFill>
              </a:rPr>
              <a:t>2016 @ 20m</a:t>
            </a:r>
          </a:p>
        </p:txBody>
      </p:sp>
      <p:sp>
        <p:nvSpPr>
          <p:cNvPr id="35" name="TextBox 34">
            <a:extLst>
              <a:ext uri="{FF2B5EF4-FFF2-40B4-BE49-F238E27FC236}">
                <a16:creationId xmlns:a16="http://schemas.microsoft.com/office/drawing/2014/main" id="{4B48ADBB-F08E-F042-B713-E6E6FA7CB6B7}"/>
              </a:ext>
            </a:extLst>
          </p:cNvPr>
          <p:cNvSpPr txBox="1"/>
          <p:nvPr/>
        </p:nvSpPr>
        <p:spPr>
          <a:xfrm>
            <a:off x="4115528" y="3242394"/>
            <a:ext cx="854721" cy="215444"/>
          </a:xfrm>
          <a:prstGeom prst="rect">
            <a:avLst/>
          </a:prstGeom>
          <a:noFill/>
        </p:spPr>
        <p:txBody>
          <a:bodyPr wrap="none" rtlCol="0">
            <a:spAutoFit/>
          </a:bodyPr>
          <a:lstStyle/>
          <a:p>
            <a:r>
              <a:rPr lang="en-US" sz="800">
                <a:solidFill>
                  <a:schemeClr val="bg1"/>
                </a:solidFill>
              </a:rPr>
              <a:t>2017 @ 10m</a:t>
            </a:r>
          </a:p>
        </p:txBody>
      </p:sp>
    </p:spTree>
    <p:extLst>
      <p:ext uri="{BB962C8B-B14F-4D97-AF65-F5344CB8AC3E}">
        <p14:creationId xmlns:p14="http://schemas.microsoft.com/office/powerpoint/2010/main" val="194374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A7D97E-E232-2E48-88CE-FD0555FD5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8" y="3052"/>
            <a:ext cx="9144000" cy="764381"/>
          </a:xfrm>
          <a:prstGeom prst="rect">
            <a:avLst/>
          </a:prstGeom>
        </p:spPr>
      </p:pic>
      <p:pic>
        <p:nvPicPr>
          <p:cNvPr id="10" name="Content Placeholder 9">
            <a:extLst>
              <a:ext uri="{FF2B5EF4-FFF2-40B4-BE49-F238E27FC236}">
                <a16:creationId xmlns:a16="http://schemas.microsoft.com/office/drawing/2014/main" id="{F2C9129E-EF5D-8746-8660-D08162BD9F9E}"/>
              </a:ext>
            </a:extLst>
          </p:cNvPr>
          <p:cNvPicPr>
            <a:picLocks noGrp="1" noChangeAspect="1"/>
          </p:cNvPicPr>
          <p:nvPr>
            <p:ph idx="1"/>
          </p:nvPr>
        </p:nvPicPr>
        <p:blipFill rotWithShape="1">
          <a:blip r:embed="rId4">
            <a:alphaModFix/>
            <a:extLst>
              <a:ext uri="{28A0092B-C50C-407E-A947-70E740481C1C}">
                <a14:useLocalDpi xmlns:a14="http://schemas.microsoft.com/office/drawing/2010/main" val="0"/>
              </a:ext>
            </a:extLst>
          </a:blip>
          <a:srcRect l="8336" r="7647"/>
          <a:stretch/>
        </p:blipFill>
        <p:spPr>
          <a:xfrm>
            <a:off x="0" y="764718"/>
            <a:ext cx="8830444" cy="3845555"/>
          </a:xfrm>
        </p:spPr>
      </p:pic>
      <p:sp>
        <p:nvSpPr>
          <p:cNvPr id="6" name="TextBox 5">
            <a:extLst>
              <a:ext uri="{FF2B5EF4-FFF2-40B4-BE49-F238E27FC236}">
                <a16:creationId xmlns:a16="http://schemas.microsoft.com/office/drawing/2014/main" id="{2B05A76F-881D-E148-A7B7-7887709B0721}"/>
              </a:ext>
            </a:extLst>
          </p:cNvPr>
          <p:cNvSpPr txBox="1"/>
          <p:nvPr/>
        </p:nvSpPr>
        <p:spPr>
          <a:xfrm>
            <a:off x="290029" y="4355215"/>
            <a:ext cx="5794566" cy="707886"/>
          </a:xfrm>
          <a:prstGeom prst="rect">
            <a:avLst/>
          </a:prstGeom>
          <a:noFill/>
        </p:spPr>
        <p:txBody>
          <a:bodyPr wrap="square" rtlCol="0">
            <a:spAutoFit/>
          </a:bodyPr>
          <a:lstStyle/>
          <a:p>
            <a:pPr marL="285750" indent="-285750">
              <a:buFont typeface="Arial" panose="020B0604020202020204" pitchFamily="34" charset="0"/>
              <a:buChar char="•"/>
            </a:pPr>
            <a:r>
              <a:rPr lang="en-US" sz="100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Data to</a:t>
            </a:r>
            <a:r>
              <a:rPr lang="en-GB" sz="100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 </a:t>
            </a:r>
            <a:r>
              <a:rPr lang="en-US" sz="100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inform the Global </a:t>
            </a:r>
            <a:r>
              <a:rPr lang="en-US" sz="1000" dirty="0" err="1">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Stocktake</a:t>
            </a:r>
            <a:r>
              <a:rPr lang="en-US" sz="100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 for the Paris Agreement commitments and REDD+ </a:t>
            </a:r>
          </a:p>
          <a:p>
            <a:pPr marL="285750" indent="-285750">
              <a:buFont typeface="Arial" panose="020B0604020202020204" pitchFamily="34" charset="0"/>
              <a:buChar char="•"/>
            </a:pPr>
            <a:r>
              <a:rPr lang="en-US" sz="100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First of a </a:t>
            </a:r>
            <a:r>
              <a:rPr lang="en-US" sz="1000" b="1"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series of maps to quantify the change in forest biomass </a:t>
            </a:r>
            <a:r>
              <a:rPr lang="en-US" sz="100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rPr>
              <a:t>over time</a:t>
            </a:r>
          </a:p>
          <a:p>
            <a:endParaRPr lang="en-US" sz="2000" dirty="0">
              <a:solidFill>
                <a:schemeClr val="tx1">
                  <a:lumMod val="75000"/>
                  <a:lumOff val="25000"/>
                </a:schemeClr>
              </a:solidFill>
              <a:latin typeface="Arial" panose="020B0604020202020204" pitchFamily="34" charset="0"/>
              <a:ea typeface="Verdana" panose="020B060403050404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EDDF4A0-AF68-0143-B2DF-AE8540528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0779" y="-169484"/>
            <a:ext cx="1768597" cy="1109452"/>
          </a:xfrm>
          <a:prstGeom prst="rect">
            <a:avLst/>
          </a:prstGeom>
        </p:spPr>
      </p:pic>
      <p:sp>
        <p:nvSpPr>
          <p:cNvPr id="12" name="Title 11">
            <a:extLst>
              <a:ext uri="{FF2B5EF4-FFF2-40B4-BE49-F238E27FC236}">
                <a16:creationId xmlns:a16="http://schemas.microsoft.com/office/drawing/2014/main" id="{6B2ED718-5D09-AD4A-94A1-025654560FE6}"/>
              </a:ext>
            </a:extLst>
          </p:cNvPr>
          <p:cNvSpPr>
            <a:spLocks noGrp="1"/>
          </p:cNvSpPr>
          <p:nvPr>
            <p:ph type="title"/>
          </p:nvPr>
        </p:nvSpPr>
        <p:spPr>
          <a:xfrm>
            <a:off x="820269" y="168447"/>
            <a:ext cx="7156006" cy="430877"/>
          </a:xfrm>
        </p:spPr>
        <p:txBody>
          <a:bodyPr/>
          <a:lstStyle/>
          <a:p>
            <a:r>
              <a:rPr lang="en-US" b="1">
                <a:solidFill>
                  <a:schemeClr val="bg1"/>
                </a:solidFill>
              </a:rPr>
              <a:t>Above Ground Biomass ECV      </a:t>
            </a:r>
            <a:r>
              <a:rPr lang="en-US" sz="1400">
                <a:solidFill>
                  <a:schemeClr val="bg1"/>
                </a:solidFill>
              </a:rPr>
              <a:t>cci.esa.int/biomass</a:t>
            </a:r>
          </a:p>
        </p:txBody>
      </p:sp>
      <p:sp>
        <p:nvSpPr>
          <p:cNvPr id="44" name="TextBox 43">
            <a:extLst>
              <a:ext uri="{FF2B5EF4-FFF2-40B4-BE49-F238E27FC236}">
                <a16:creationId xmlns:a16="http://schemas.microsoft.com/office/drawing/2014/main" id="{E8C972C9-1D21-3040-864F-573D7A9D8201}"/>
              </a:ext>
            </a:extLst>
          </p:cNvPr>
          <p:cNvSpPr txBox="1"/>
          <p:nvPr/>
        </p:nvSpPr>
        <p:spPr>
          <a:xfrm>
            <a:off x="6234010" y="4394829"/>
            <a:ext cx="2664512" cy="215444"/>
          </a:xfrm>
          <a:prstGeom prst="rect">
            <a:avLst/>
          </a:prstGeom>
          <a:noFill/>
        </p:spPr>
        <p:txBody>
          <a:bodyPr wrap="none" rtlCol="0">
            <a:spAutoFit/>
          </a:bodyPr>
          <a:lstStyle/>
          <a:p>
            <a:r>
              <a:rPr lang="en-US" sz="800">
                <a:solidFill>
                  <a:schemeClr val="bg2"/>
                </a:solidFill>
              </a:rPr>
              <a:t>CCI Biomass led by S. Quegan, U. Sheffield, UK</a:t>
            </a:r>
          </a:p>
        </p:txBody>
      </p:sp>
    </p:spTree>
    <p:extLst>
      <p:ext uri="{BB962C8B-B14F-4D97-AF65-F5344CB8AC3E}">
        <p14:creationId xmlns:p14="http://schemas.microsoft.com/office/powerpoint/2010/main" val="1918685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B6DCA9-C554-174C-A9EE-7C62E4F67739}"/>
              </a:ext>
            </a:extLst>
          </p:cNvPr>
          <p:cNvSpPr/>
          <p:nvPr/>
        </p:nvSpPr>
        <p:spPr>
          <a:xfrm>
            <a:off x="-3573" y="0"/>
            <a:ext cx="9160670" cy="5144691"/>
          </a:xfrm>
          <a:prstGeom prst="rect">
            <a:avLst/>
          </a:prstGeom>
          <a:solidFill>
            <a:srgbClr val="00324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bg1">
                  <a:lumMod val="85000"/>
                </a:schemeClr>
              </a:solidFill>
            </a:endParaRPr>
          </a:p>
        </p:txBody>
      </p:sp>
      <p:pic>
        <p:nvPicPr>
          <p:cNvPr id="19459" name="Picture 2">
            <a:extLst>
              <a:ext uri="{FF2B5EF4-FFF2-40B4-BE49-F238E27FC236}">
                <a16:creationId xmlns:a16="http://schemas.microsoft.com/office/drawing/2014/main" id="{7B987595-92C2-1F4E-9A51-9CAEFD426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988" r="819" b="18542"/>
          <a:stretch>
            <a:fillRect/>
          </a:stretch>
        </p:blipFill>
        <p:spPr bwMode="auto">
          <a:xfrm>
            <a:off x="-10716" y="-4763"/>
            <a:ext cx="9167813"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921851C-043A-FC47-926C-8F898EF69DD8}"/>
              </a:ext>
            </a:extLst>
          </p:cNvPr>
          <p:cNvSpPr/>
          <p:nvPr/>
        </p:nvSpPr>
        <p:spPr>
          <a:xfrm>
            <a:off x="-1731" y="-1191"/>
            <a:ext cx="9165432" cy="5144691"/>
          </a:xfrm>
          <a:prstGeom prst="rect">
            <a:avLst/>
          </a:prstGeom>
          <a:solidFill>
            <a:srgbClr val="003249">
              <a:alpha val="8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bg1">
                  <a:lumMod val="85000"/>
                </a:schemeClr>
              </a:solidFill>
            </a:endParaRPr>
          </a:p>
        </p:txBody>
      </p:sp>
      <p:sp>
        <p:nvSpPr>
          <p:cNvPr id="6" name="Freeform 5">
            <a:extLst>
              <a:ext uri="{FF2B5EF4-FFF2-40B4-BE49-F238E27FC236}">
                <a16:creationId xmlns:a16="http://schemas.microsoft.com/office/drawing/2014/main" id="{3A5D3C21-FBD5-3542-AE0D-752440F47AC1}"/>
              </a:ext>
            </a:extLst>
          </p:cNvPr>
          <p:cNvSpPr/>
          <p:nvPr/>
        </p:nvSpPr>
        <p:spPr>
          <a:xfrm rot="8100000">
            <a:off x="5810250" y="3549254"/>
            <a:ext cx="4000500" cy="1265634"/>
          </a:xfrm>
          <a:custGeom>
            <a:avLst/>
            <a:gdLst>
              <a:gd name="connsiteX0" fmla="*/ 721404 w 5334734"/>
              <a:gd name="connsiteY0" fmla="*/ 1687901 h 1687901"/>
              <a:gd name="connsiteX1" fmla="*/ 723126 w 5334734"/>
              <a:gd name="connsiteY1" fmla="*/ 1686180 h 1687901"/>
              <a:gd name="connsiteX2" fmla="*/ 723126 w 5334734"/>
              <a:gd name="connsiteY2" fmla="*/ 1686177 h 1687901"/>
              <a:gd name="connsiteX3" fmla="*/ 721403 w 5334734"/>
              <a:gd name="connsiteY3" fmla="*/ 1687900 h 1687901"/>
              <a:gd name="connsiteX4" fmla="*/ 104503 w 5334734"/>
              <a:gd name="connsiteY4" fmla="*/ 1071000 h 1687901"/>
              <a:gd name="connsiteX5" fmla="*/ 104503 w 5334734"/>
              <a:gd name="connsiteY5" fmla="*/ 1070999 h 1687901"/>
              <a:gd name="connsiteX6" fmla="*/ 0 w 5334734"/>
              <a:gd name="connsiteY6" fmla="*/ 966496 h 1687901"/>
              <a:gd name="connsiteX7" fmla="*/ 966495 w 5334734"/>
              <a:gd name="connsiteY7" fmla="*/ 0 h 1687901"/>
              <a:gd name="connsiteX8" fmla="*/ 3031806 w 5334734"/>
              <a:gd name="connsiteY8" fmla="*/ 0 h 1687901"/>
              <a:gd name="connsiteX9" fmla="*/ 3036644 w 5334734"/>
              <a:gd name="connsiteY9" fmla="*/ 4838 h 1687901"/>
              <a:gd name="connsiteX10" fmla="*/ 3652726 w 5334734"/>
              <a:gd name="connsiteY10" fmla="*/ 4838 h 1687901"/>
              <a:gd name="connsiteX11" fmla="*/ 5334734 w 5334734"/>
              <a:gd name="connsiteY11" fmla="*/ 1686846 h 1687901"/>
              <a:gd name="connsiteX12" fmla="*/ 3094905 w 5334734"/>
              <a:gd name="connsiteY12" fmla="*/ 1686846 h 1687901"/>
              <a:gd name="connsiteX13" fmla="*/ 3093850 w 5334734"/>
              <a:gd name="connsiteY13" fmla="*/ 1687901 h 168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734" h="1687901">
                <a:moveTo>
                  <a:pt x="721404" y="1687901"/>
                </a:moveTo>
                <a:lnTo>
                  <a:pt x="723126" y="1686180"/>
                </a:lnTo>
                <a:lnTo>
                  <a:pt x="723126" y="1686177"/>
                </a:lnTo>
                <a:lnTo>
                  <a:pt x="721403" y="1687900"/>
                </a:lnTo>
                <a:lnTo>
                  <a:pt x="104503" y="1071000"/>
                </a:lnTo>
                <a:lnTo>
                  <a:pt x="104503" y="1070999"/>
                </a:lnTo>
                <a:lnTo>
                  <a:pt x="0" y="966496"/>
                </a:lnTo>
                <a:lnTo>
                  <a:pt x="966495" y="0"/>
                </a:lnTo>
                <a:lnTo>
                  <a:pt x="3031806" y="0"/>
                </a:lnTo>
                <a:lnTo>
                  <a:pt x="3036644" y="4838"/>
                </a:lnTo>
                <a:lnTo>
                  <a:pt x="3652726" y="4838"/>
                </a:lnTo>
                <a:lnTo>
                  <a:pt x="5334734" y="1686846"/>
                </a:lnTo>
                <a:lnTo>
                  <a:pt x="3094905" y="1686846"/>
                </a:lnTo>
                <a:lnTo>
                  <a:pt x="3093850" y="1687901"/>
                </a:lnTo>
                <a:close/>
              </a:path>
            </a:pathLst>
          </a:custGeom>
          <a:gradFill flip="none" rotWithShape="1">
            <a:gsLst>
              <a:gs pos="0">
                <a:srgbClr val="8197A6">
                  <a:alpha val="0"/>
                </a:srgbClr>
              </a:gs>
              <a:gs pos="100000">
                <a:srgbClr val="00324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5" name="Picture 32">
            <a:extLst>
              <a:ext uri="{FF2B5EF4-FFF2-40B4-BE49-F238E27FC236}">
                <a16:creationId xmlns:a16="http://schemas.microsoft.com/office/drawing/2014/main" id="{40A22ED5-D7FD-C446-A92B-CC5CF501A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503" t="15320" r="4099" b="16254"/>
          <a:stretch>
            <a:fillRect/>
          </a:stretch>
        </p:blipFill>
        <p:spPr bwMode="auto">
          <a:xfrm>
            <a:off x="8203406" y="4799410"/>
            <a:ext cx="814388" cy="34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6" name="Group 33">
            <a:extLst>
              <a:ext uri="{FF2B5EF4-FFF2-40B4-BE49-F238E27FC236}">
                <a16:creationId xmlns:a16="http://schemas.microsoft.com/office/drawing/2014/main" id="{85A1E2BB-A125-2E4F-AFE2-A6BC22161855}"/>
              </a:ext>
            </a:extLst>
          </p:cNvPr>
          <p:cNvGrpSpPr>
            <a:grpSpLocks/>
          </p:cNvGrpSpPr>
          <p:nvPr/>
        </p:nvGrpSpPr>
        <p:grpSpPr bwMode="auto">
          <a:xfrm>
            <a:off x="164306" y="4927998"/>
            <a:ext cx="5120879" cy="83344"/>
            <a:chOff x="172269" y="6621494"/>
            <a:chExt cx="6826666" cy="111519"/>
          </a:xfrm>
        </p:grpSpPr>
        <p:pic>
          <p:nvPicPr>
            <p:cNvPr id="19484" name="Picture 34" descr="at.png">
              <a:extLst>
                <a:ext uri="{FF2B5EF4-FFF2-40B4-BE49-F238E27FC236}">
                  <a16:creationId xmlns:a16="http://schemas.microsoft.com/office/drawing/2014/main" id="{9E1A7BBC-26B7-634A-8BF5-87C2C6821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35" descr="be.png">
              <a:extLst>
                <a:ext uri="{FF2B5EF4-FFF2-40B4-BE49-F238E27FC236}">
                  <a16:creationId xmlns:a16="http://schemas.microsoft.com/office/drawing/2014/main" id="{80A4E563-93A8-5549-9A1A-F91E52BB8B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6" name="Picture 36" descr="ca.png">
              <a:extLst>
                <a:ext uri="{FF2B5EF4-FFF2-40B4-BE49-F238E27FC236}">
                  <a16:creationId xmlns:a16="http://schemas.microsoft.com/office/drawing/2014/main" id="{4BA27853-7F04-B840-8109-DAF7498F93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7" name="Picture 37" descr="ch.png">
              <a:extLst>
                <a:ext uri="{FF2B5EF4-FFF2-40B4-BE49-F238E27FC236}">
                  <a16:creationId xmlns:a16="http://schemas.microsoft.com/office/drawing/2014/main" id="{AF0B1697-82B3-E648-9471-7C06FCC330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8" name="Picture 38" descr="cz.png">
              <a:extLst>
                <a:ext uri="{FF2B5EF4-FFF2-40B4-BE49-F238E27FC236}">
                  <a16:creationId xmlns:a16="http://schemas.microsoft.com/office/drawing/2014/main" id="{35468053-6E7A-1647-BC6B-CCAC801DD6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9" name="Picture 39" descr="de.png">
              <a:extLst>
                <a:ext uri="{FF2B5EF4-FFF2-40B4-BE49-F238E27FC236}">
                  <a16:creationId xmlns:a16="http://schemas.microsoft.com/office/drawing/2014/main" id="{4AF46ACA-30CD-E84C-91E0-F8508BB071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0" name="Picture 40" descr="dk.png">
              <a:extLst>
                <a:ext uri="{FF2B5EF4-FFF2-40B4-BE49-F238E27FC236}">
                  <a16:creationId xmlns:a16="http://schemas.microsoft.com/office/drawing/2014/main" id="{3F37B5FE-D3A2-884C-8194-635066AF10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1" name="Picture 41" descr="ee.png">
              <a:extLst>
                <a:ext uri="{FF2B5EF4-FFF2-40B4-BE49-F238E27FC236}">
                  <a16:creationId xmlns:a16="http://schemas.microsoft.com/office/drawing/2014/main" id="{79EE5DBE-C72B-AA48-A4A1-7A54F5710B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2" name="Picture 42" descr="es.png">
              <a:extLst>
                <a:ext uri="{FF2B5EF4-FFF2-40B4-BE49-F238E27FC236}">
                  <a16:creationId xmlns:a16="http://schemas.microsoft.com/office/drawing/2014/main" id="{8118902F-32CD-2745-9519-7F1286EF650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3" name="Picture 43" descr="fi.png">
              <a:extLst>
                <a:ext uri="{FF2B5EF4-FFF2-40B4-BE49-F238E27FC236}">
                  <a16:creationId xmlns:a16="http://schemas.microsoft.com/office/drawing/2014/main" id="{99696209-C0FD-364C-A308-A1297F7E09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4" name="Picture 44" descr="fr.png">
              <a:extLst>
                <a:ext uri="{FF2B5EF4-FFF2-40B4-BE49-F238E27FC236}">
                  <a16:creationId xmlns:a16="http://schemas.microsoft.com/office/drawing/2014/main" id="{81D07B04-0C81-B544-A638-323608BCE4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5" name="Picture 45" descr="gr.png">
              <a:extLst>
                <a:ext uri="{FF2B5EF4-FFF2-40B4-BE49-F238E27FC236}">
                  <a16:creationId xmlns:a16="http://schemas.microsoft.com/office/drawing/2014/main" id="{0F3FFEE2-8330-2D41-9869-05B39D4084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6" name="Picture 46" descr="hu.png">
              <a:extLst>
                <a:ext uri="{FF2B5EF4-FFF2-40B4-BE49-F238E27FC236}">
                  <a16:creationId xmlns:a16="http://schemas.microsoft.com/office/drawing/2014/main" id="{DB2491D7-790F-C249-834F-913679E610E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7" name="Picture 47" descr="ie.png">
              <a:extLst>
                <a:ext uri="{FF2B5EF4-FFF2-40B4-BE49-F238E27FC236}">
                  <a16:creationId xmlns:a16="http://schemas.microsoft.com/office/drawing/2014/main" id="{866AE6B1-B62B-E043-ABB2-974C939F875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8" name="Picture 48" descr="it.png">
              <a:extLst>
                <a:ext uri="{FF2B5EF4-FFF2-40B4-BE49-F238E27FC236}">
                  <a16:creationId xmlns:a16="http://schemas.microsoft.com/office/drawing/2014/main" id="{92DBBFA1-F42E-754E-BC17-A84B20EA137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9" name="Picture 49" descr="lu.png">
              <a:extLst>
                <a:ext uri="{FF2B5EF4-FFF2-40B4-BE49-F238E27FC236}">
                  <a16:creationId xmlns:a16="http://schemas.microsoft.com/office/drawing/2014/main" id="{F69579FC-F920-1C4E-A92D-E28C2462471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0" name="Picture 50" descr="nl.png">
              <a:extLst>
                <a:ext uri="{FF2B5EF4-FFF2-40B4-BE49-F238E27FC236}">
                  <a16:creationId xmlns:a16="http://schemas.microsoft.com/office/drawing/2014/main" id="{00E6996A-87A1-E147-9D2D-A545167E94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1" name="Picture 51" descr="no.png">
              <a:extLst>
                <a:ext uri="{FF2B5EF4-FFF2-40B4-BE49-F238E27FC236}">
                  <a16:creationId xmlns:a16="http://schemas.microsoft.com/office/drawing/2014/main" id="{5E7B5AFA-7BB6-5F4F-AF45-DF013B4AD6A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2" name="Picture 52" descr="pl.png">
              <a:extLst>
                <a:ext uri="{FF2B5EF4-FFF2-40B4-BE49-F238E27FC236}">
                  <a16:creationId xmlns:a16="http://schemas.microsoft.com/office/drawing/2014/main" id="{78D741E1-5953-6544-8DFB-9BFE90F1C9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3" name="Picture 53" descr="pt.png">
              <a:extLst>
                <a:ext uri="{FF2B5EF4-FFF2-40B4-BE49-F238E27FC236}">
                  <a16:creationId xmlns:a16="http://schemas.microsoft.com/office/drawing/2014/main" id="{CD8AA45D-6330-6B4C-9EC1-806AE7A1FC4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4" name="Picture 54" descr="ro.png">
              <a:extLst>
                <a:ext uri="{FF2B5EF4-FFF2-40B4-BE49-F238E27FC236}">
                  <a16:creationId xmlns:a16="http://schemas.microsoft.com/office/drawing/2014/main" id="{70133B29-155B-CF4D-93F9-5CB76633CA1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5" name="Picture 55" descr="se.png">
              <a:extLst>
                <a:ext uri="{FF2B5EF4-FFF2-40B4-BE49-F238E27FC236}">
                  <a16:creationId xmlns:a16="http://schemas.microsoft.com/office/drawing/2014/main" id="{D9B40877-52B1-6B46-BD99-E10EA13F338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6" name="Picture 56" descr="uk.png">
              <a:extLst>
                <a:ext uri="{FF2B5EF4-FFF2-40B4-BE49-F238E27FC236}">
                  <a16:creationId xmlns:a16="http://schemas.microsoft.com/office/drawing/2014/main" id="{6DBE77EB-CAFC-E442-A7B0-491BB8294C5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7" name="Picture 57" descr="si.png">
              <a:extLst>
                <a:ext uri="{FF2B5EF4-FFF2-40B4-BE49-F238E27FC236}">
                  <a16:creationId xmlns:a16="http://schemas.microsoft.com/office/drawing/2014/main" id="{DB714659-296E-0940-B1A2-79F3B899672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0" name="Straight Connector 59">
            <a:extLst>
              <a:ext uri="{FF2B5EF4-FFF2-40B4-BE49-F238E27FC236}">
                <a16:creationId xmlns:a16="http://schemas.microsoft.com/office/drawing/2014/main" id="{2D6E0893-4901-A44E-80A5-62BA3B5AF4B4}"/>
              </a:ext>
            </a:extLst>
          </p:cNvPr>
          <p:cNvCxnSpPr/>
          <p:nvPr/>
        </p:nvCxnSpPr>
        <p:spPr>
          <a:xfrm>
            <a:off x="163116" y="4799410"/>
            <a:ext cx="88249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82D150C-5A53-4E45-B2AB-2F8D64FCA069}"/>
              </a:ext>
            </a:extLst>
          </p:cNvPr>
          <p:cNvCxnSpPr/>
          <p:nvPr/>
        </p:nvCxnSpPr>
        <p:spPr>
          <a:xfrm>
            <a:off x="163116" y="661988"/>
            <a:ext cx="8827294" cy="0"/>
          </a:xfrm>
          <a:prstGeom prst="line">
            <a:avLst/>
          </a:prstGeom>
          <a:ln w="12700">
            <a:solidFill>
              <a:srgbClr val="00AE9D"/>
            </a:solidFill>
          </a:ln>
        </p:spPr>
        <p:style>
          <a:lnRef idx="1">
            <a:schemeClr val="accent1"/>
          </a:lnRef>
          <a:fillRef idx="0">
            <a:schemeClr val="accent1"/>
          </a:fillRef>
          <a:effectRef idx="0">
            <a:schemeClr val="accent1"/>
          </a:effectRef>
          <a:fontRef idx="minor">
            <a:schemeClr val="tx1"/>
          </a:fontRef>
        </p:style>
      </p:cxnSp>
      <p:sp>
        <p:nvSpPr>
          <p:cNvPr id="19474" name="Text Box 34">
            <a:extLst>
              <a:ext uri="{FF2B5EF4-FFF2-40B4-BE49-F238E27FC236}">
                <a16:creationId xmlns:a16="http://schemas.microsoft.com/office/drawing/2014/main" id="{078AFE4B-6736-8C4B-897B-ED83C73E41CD}"/>
              </a:ext>
            </a:extLst>
          </p:cNvPr>
          <p:cNvSpPr txBox="1">
            <a:spLocks noChangeAspect="1" noChangeArrowheads="1"/>
          </p:cNvSpPr>
          <p:nvPr/>
        </p:nvSpPr>
        <p:spPr bwMode="auto">
          <a:xfrm>
            <a:off x="6174582" y="4595813"/>
            <a:ext cx="2812256"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0"/>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r">
              <a:spcBef>
                <a:spcPct val="50000"/>
              </a:spcBef>
            </a:pPr>
            <a:fld id="{EFC796A3-1282-F740-AC58-E85BCDE96688}" type="slidenum">
              <a:rPr altLang="en-US" sz="750" noProof="1">
                <a:solidFill>
                  <a:schemeClr val="bg1"/>
                </a:solidFill>
                <a:latin typeface="Arial" panose="020B0604020202020204" pitchFamily="34" charset="0"/>
                <a:cs typeface="Arial" panose="020B0604020202020204" pitchFamily="34" charset="0"/>
              </a:rPr>
              <a:pPr algn="r">
                <a:spcBef>
                  <a:spcPct val="50000"/>
                </a:spcBef>
              </a:pPr>
              <a:t>15</a:t>
            </a:fld>
            <a:endParaRPr lang="en-GB" altLang="en-US" sz="750" noProof="1">
              <a:solidFill>
                <a:schemeClr val="bg1"/>
              </a:solidFill>
              <a:latin typeface="Arial" panose="020B0604020202020204" pitchFamily="34" charset="0"/>
              <a:cs typeface="Arial" panose="020B0604020202020204" pitchFamily="34" charset="0"/>
            </a:endParaRPr>
          </a:p>
        </p:txBody>
      </p:sp>
      <p:grpSp>
        <p:nvGrpSpPr>
          <p:cNvPr id="19475" name="Group 106">
            <a:extLst>
              <a:ext uri="{FF2B5EF4-FFF2-40B4-BE49-F238E27FC236}">
                <a16:creationId xmlns:a16="http://schemas.microsoft.com/office/drawing/2014/main" id="{42D20A45-CB0E-2848-BB39-8283611FA397}"/>
              </a:ext>
            </a:extLst>
          </p:cNvPr>
          <p:cNvGrpSpPr>
            <a:grpSpLocks/>
          </p:cNvGrpSpPr>
          <p:nvPr/>
        </p:nvGrpSpPr>
        <p:grpSpPr bwMode="auto">
          <a:xfrm>
            <a:off x="6432948" y="-1950244"/>
            <a:ext cx="3540919" cy="275034"/>
            <a:chOff x="7395024" y="6073176"/>
            <a:chExt cx="4720255" cy="366556"/>
          </a:xfrm>
        </p:grpSpPr>
        <p:sp>
          <p:nvSpPr>
            <p:cNvPr id="108" name="Triangle 107">
              <a:extLst>
                <a:ext uri="{FF2B5EF4-FFF2-40B4-BE49-F238E27FC236}">
                  <a16:creationId xmlns:a16="http://schemas.microsoft.com/office/drawing/2014/main" id="{4BC1907E-8F85-3746-BB57-F2237DF8E99E}"/>
                </a:ext>
              </a:extLst>
            </p:cNvPr>
            <p:cNvSpPr/>
            <p:nvPr/>
          </p:nvSpPr>
          <p:spPr>
            <a:xfrm rot="5400000">
              <a:off x="7381554" y="6183442"/>
              <a:ext cx="193593" cy="166653"/>
            </a:xfrm>
            <a:prstGeom prst="triangle">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FB52A317-1779-854D-A7FE-B0AB163E553C}"/>
                </a:ext>
              </a:extLst>
            </p:cNvPr>
            <p:cNvSpPr/>
            <p:nvPr/>
          </p:nvSpPr>
          <p:spPr>
            <a:xfrm>
              <a:off x="7572787" y="6073176"/>
              <a:ext cx="4542492" cy="366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bg1"/>
                  </a:solidFill>
                  <a:latin typeface="Arial" charset="0"/>
                  <a:ea typeface="Arial" charset="0"/>
                  <a:cs typeface="Arial" charset="0"/>
                </a:rPr>
                <a:t>Integrating S5P</a:t>
              </a:r>
            </a:p>
          </p:txBody>
        </p:sp>
      </p:grpSp>
      <p:pic>
        <p:nvPicPr>
          <p:cNvPr id="33" name="Picture 32">
            <a:extLst>
              <a:ext uri="{FF2B5EF4-FFF2-40B4-BE49-F238E27FC236}">
                <a16:creationId xmlns:a16="http://schemas.microsoft.com/office/drawing/2014/main" id="{B5DAEC23-693B-154B-8E8F-B14888BA80E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717" y="-4400"/>
            <a:ext cx="9189245" cy="764381"/>
          </a:xfrm>
          <a:prstGeom prst="rect">
            <a:avLst/>
          </a:prstGeom>
        </p:spPr>
      </p:pic>
      <p:pic>
        <p:nvPicPr>
          <p:cNvPr id="19467" name="Picture 58">
            <a:extLst>
              <a:ext uri="{FF2B5EF4-FFF2-40B4-BE49-F238E27FC236}">
                <a16:creationId xmlns:a16="http://schemas.microsoft.com/office/drawing/2014/main" id="{7F7DFF3C-2926-9140-97B8-88B119D3A71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660481" y="-119658"/>
            <a:ext cx="157043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C636973F-3F01-5C4D-B2D0-EB8B42CE9B76}"/>
              </a:ext>
            </a:extLst>
          </p:cNvPr>
          <p:cNvSpPr txBox="1"/>
          <p:nvPr/>
        </p:nvSpPr>
        <p:spPr>
          <a:xfrm>
            <a:off x="856627" y="165141"/>
            <a:ext cx="6864258" cy="430887"/>
          </a:xfrm>
          <a:prstGeom prst="rect">
            <a:avLst/>
          </a:prstGeom>
          <a:noFill/>
        </p:spPr>
        <p:txBody>
          <a:bodyPr wrap="square" rtlCol="0">
            <a:spAutoFit/>
          </a:bodyPr>
          <a:lstStyle/>
          <a:p>
            <a:r>
              <a:rPr lang="en-US" sz="2200" b="1">
                <a:solidFill>
                  <a:schemeClr val="bg1"/>
                </a:solidFill>
              </a:rPr>
              <a:t>Snow ECV				</a:t>
            </a:r>
            <a:r>
              <a:rPr lang="en-US" sz="1400">
                <a:solidFill>
                  <a:schemeClr val="bg1"/>
                </a:solidFill>
              </a:rPr>
              <a:t>cci.esa.int/snow</a:t>
            </a:r>
          </a:p>
        </p:txBody>
      </p:sp>
      <p:pic>
        <p:nvPicPr>
          <p:cNvPr id="78" name="Picture 1">
            <a:extLst>
              <a:ext uri="{FF2B5EF4-FFF2-40B4-BE49-F238E27FC236}">
                <a16:creationId xmlns:a16="http://schemas.microsoft.com/office/drawing/2014/main" id="{5B8FDAAF-D962-0A45-B8F4-664FD94480A4}"/>
              </a:ext>
            </a:extLst>
          </p:cNvPr>
          <p:cNvPicPr>
            <a:picLocks noChangeAspect="1"/>
          </p:cNvPicPr>
          <p:nvPr/>
        </p:nvPicPr>
        <p:blipFill>
          <a:blip r:embed="rId31" cstate="print">
            <a:extLst>
              <a:ext uri="{28A0092B-C50C-407E-A947-70E740481C1C}">
                <a14:useLocalDpi xmlns:a14="http://schemas.microsoft.com/office/drawing/2010/main" val="0"/>
              </a:ext>
            </a:extLst>
          </a:blip>
          <a:srcRect l="12622" r="8687"/>
          <a:stretch>
            <a:fillRect/>
          </a:stretch>
        </p:blipFill>
        <p:spPr bwMode="auto">
          <a:xfrm>
            <a:off x="6476674" y="835089"/>
            <a:ext cx="2548713" cy="242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Grafik 3">
            <a:extLst>
              <a:ext uri="{FF2B5EF4-FFF2-40B4-BE49-F238E27FC236}">
                <a16:creationId xmlns:a16="http://schemas.microsoft.com/office/drawing/2014/main" id="{F68852B5-6DCD-8A40-8AAB-1B8A77D9F308}"/>
              </a:ext>
            </a:extLst>
          </p:cNvPr>
          <p:cNvPicPr>
            <a:picLocks noChangeAspect="1"/>
          </p:cNvPicPr>
          <p:nvPr/>
        </p:nvPicPr>
        <p:blipFill>
          <a:blip r:embed="rId32">
            <a:clrChange>
              <a:clrFrom>
                <a:srgbClr val="FFFFFF"/>
              </a:clrFrom>
              <a:clrTo>
                <a:srgbClr val="FFFFFF">
                  <a:alpha val="0"/>
                </a:srgbClr>
              </a:clrTo>
            </a:clrChange>
          </a:blip>
          <a:stretch>
            <a:fillRect/>
          </a:stretch>
        </p:blipFill>
        <p:spPr>
          <a:xfrm>
            <a:off x="3299021" y="852750"/>
            <a:ext cx="2797964" cy="2427256"/>
          </a:xfrm>
          <a:prstGeom prst="rect">
            <a:avLst/>
          </a:prstGeom>
          <a:solidFill>
            <a:schemeClr val="bg1"/>
          </a:solidFill>
        </p:spPr>
      </p:pic>
      <p:sp>
        <p:nvSpPr>
          <p:cNvPr id="80" name="Rectangle 3">
            <a:extLst>
              <a:ext uri="{FF2B5EF4-FFF2-40B4-BE49-F238E27FC236}">
                <a16:creationId xmlns:a16="http://schemas.microsoft.com/office/drawing/2014/main" id="{C57715C2-AFD8-6443-B2D5-D15F81F5DFAD}"/>
              </a:ext>
            </a:extLst>
          </p:cNvPr>
          <p:cNvSpPr>
            <a:spLocks noChangeArrowheads="1"/>
          </p:cNvSpPr>
          <p:nvPr/>
        </p:nvSpPr>
        <p:spPr bwMode="auto">
          <a:xfrm>
            <a:off x="75972" y="3522464"/>
            <a:ext cx="4137050"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spcBef>
                <a:spcPts val="450"/>
              </a:spcBef>
              <a:spcAft>
                <a:spcPts val="450"/>
              </a:spcAft>
              <a:buClr>
                <a:srgbClr val="00AE9D"/>
              </a:buClr>
              <a:buSzPct val="75000"/>
              <a:defRPr/>
            </a:pPr>
            <a:r>
              <a:rPr lang="en-GB" sz="1350" dirty="0" err="1">
                <a:solidFill>
                  <a:schemeClr val="bg1"/>
                </a:solidFill>
                <a:latin typeface="Arial" panose="020B0604020202020204" pitchFamily="34" charset="0"/>
              </a:rPr>
              <a:t>Large discrepancies between different NH snow extent assessments and CMIP5 models.</a:t>
            </a:r>
            <a:r>
              <a:rPr lang="en-GB" sz="1350" dirty="0">
                <a:solidFill>
                  <a:schemeClr val="bg1"/>
                </a:solidFill>
                <a:latin typeface="Arial" panose="020B0604020202020204" pitchFamily="34" charset="0"/>
              </a:rPr>
              <a:t> </a:t>
            </a:r>
          </a:p>
          <a:p>
            <a:pPr>
              <a:spcBef>
                <a:spcPts val="450"/>
              </a:spcBef>
              <a:spcAft>
                <a:spcPts val="450"/>
              </a:spcAft>
              <a:buClr>
                <a:srgbClr val="00AE9D"/>
              </a:buClr>
              <a:buSzPct val="75000"/>
              <a:defRPr/>
            </a:pPr>
            <a:r>
              <a:rPr lang="en-GB" sz="1350" b="1" dirty="0">
                <a:solidFill>
                  <a:schemeClr val="bg1"/>
                </a:solidFill>
                <a:latin typeface="Arial" panose="020B0604020202020204" pitchFamily="34" charset="0"/>
              </a:rPr>
              <a:t>Snow_cci</a:t>
            </a:r>
            <a:r>
              <a:rPr lang="en-GB" sz="1350" dirty="0">
                <a:solidFill>
                  <a:schemeClr val="bg1"/>
                </a:solidFill>
                <a:latin typeface="Arial" panose="020B0604020202020204" pitchFamily="34" charset="0"/>
              </a:rPr>
              <a:t> aims to reconcile these differences, and to develop new multi-mission global snow extent and snow water equivalent climate data records.</a:t>
            </a:r>
          </a:p>
        </p:txBody>
      </p:sp>
      <p:pic>
        <p:nvPicPr>
          <p:cNvPr id="81" name="Picture 2">
            <a:extLst>
              <a:ext uri="{FF2B5EF4-FFF2-40B4-BE49-F238E27FC236}">
                <a16:creationId xmlns:a16="http://schemas.microsoft.com/office/drawing/2014/main" id="{D0D0B14F-6EA1-9245-9AF5-7231442FE88D}"/>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2590" y="53012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
            <a:extLst>
              <a:ext uri="{FF2B5EF4-FFF2-40B4-BE49-F238E27FC236}">
                <a16:creationId xmlns:a16="http://schemas.microsoft.com/office/drawing/2014/main" id="{A493D56D-DC99-CE4A-BBBE-F35C6523022E}"/>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74990" y="54536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
            <a:extLst>
              <a:ext uri="{FF2B5EF4-FFF2-40B4-BE49-F238E27FC236}">
                <a16:creationId xmlns:a16="http://schemas.microsoft.com/office/drawing/2014/main" id="{ACC4F0CF-189E-DA40-9ABA-D8CC4D1B7878}"/>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27390" y="56060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
            <a:extLst>
              <a:ext uri="{FF2B5EF4-FFF2-40B4-BE49-F238E27FC236}">
                <a16:creationId xmlns:a16="http://schemas.microsoft.com/office/drawing/2014/main" id="{688CAA28-2E5C-EE4D-A133-E84AA6992C84}"/>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79790" y="57584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2">
            <a:extLst>
              <a:ext uri="{FF2B5EF4-FFF2-40B4-BE49-F238E27FC236}">
                <a16:creationId xmlns:a16="http://schemas.microsoft.com/office/drawing/2014/main" id="{0E684120-6140-074F-88B0-2465BA1907F6}"/>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32190" y="59108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2">
            <a:extLst>
              <a:ext uri="{FF2B5EF4-FFF2-40B4-BE49-F238E27FC236}">
                <a16:creationId xmlns:a16="http://schemas.microsoft.com/office/drawing/2014/main" id="{E5E933CA-9791-3448-864C-1CF71B394204}"/>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684590" y="60632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2">
            <a:extLst>
              <a:ext uri="{FF2B5EF4-FFF2-40B4-BE49-F238E27FC236}">
                <a16:creationId xmlns:a16="http://schemas.microsoft.com/office/drawing/2014/main" id="{2A048230-6E38-BD4E-A257-96ECD0A61C9B}"/>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836990" y="62156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2">
            <a:extLst>
              <a:ext uri="{FF2B5EF4-FFF2-40B4-BE49-F238E27FC236}">
                <a16:creationId xmlns:a16="http://schemas.microsoft.com/office/drawing/2014/main" id="{DEB08931-C14A-2046-B94A-F793603326BB}"/>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89390" y="63680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2">
            <a:extLst>
              <a:ext uri="{FF2B5EF4-FFF2-40B4-BE49-F238E27FC236}">
                <a16:creationId xmlns:a16="http://schemas.microsoft.com/office/drawing/2014/main" id="{82D0EA76-ECD7-F14A-B07B-B9AFF82C5B8E}"/>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41790" y="65204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2">
            <a:extLst>
              <a:ext uri="{FF2B5EF4-FFF2-40B4-BE49-F238E27FC236}">
                <a16:creationId xmlns:a16="http://schemas.microsoft.com/office/drawing/2014/main" id="{3BA583CD-9B77-6349-9F8A-16C132190E29}"/>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94190" y="66728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2">
            <a:extLst>
              <a:ext uri="{FF2B5EF4-FFF2-40B4-BE49-F238E27FC236}">
                <a16:creationId xmlns:a16="http://schemas.microsoft.com/office/drawing/2014/main" id="{7A6D7A5A-1915-7549-A075-98FA378A91B0}"/>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446590" y="68252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2">
            <a:extLst>
              <a:ext uri="{FF2B5EF4-FFF2-40B4-BE49-F238E27FC236}">
                <a16:creationId xmlns:a16="http://schemas.microsoft.com/office/drawing/2014/main" id="{8193B839-A181-F24D-9224-07B13E24235E}"/>
              </a:ext>
            </a:extLst>
          </p:cNvPr>
          <p:cNvPicPr>
            <a:picLocks noChangeAspect="1" noChangeArrowheads="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598990" y="6977609"/>
            <a:ext cx="981384" cy="32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8279A1FD-8066-E44B-8214-23BCC58D4D8C}"/>
              </a:ext>
            </a:extLst>
          </p:cNvPr>
          <p:cNvSpPr txBox="1"/>
          <p:nvPr/>
        </p:nvSpPr>
        <p:spPr>
          <a:xfrm>
            <a:off x="4580985" y="1056556"/>
            <a:ext cx="1234633" cy="246221"/>
          </a:xfrm>
          <a:prstGeom prst="rect">
            <a:avLst/>
          </a:prstGeom>
          <a:noFill/>
        </p:spPr>
        <p:txBody>
          <a:bodyPr wrap="none" rtlCol="0">
            <a:spAutoFit/>
          </a:bodyPr>
          <a:lstStyle/>
          <a:p>
            <a:r>
              <a:rPr lang="en-US" sz="1000" b="1">
                <a:solidFill>
                  <a:srgbClr val="0432FF"/>
                </a:solidFill>
              </a:rPr>
              <a:t>GCW SnowPEx</a:t>
            </a:r>
          </a:p>
        </p:txBody>
      </p:sp>
      <p:pic>
        <p:nvPicPr>
          <p:cNvPr id="94" name="Grafik 1">
            <a:extLst>
              <a:ext uri="{FF2B5EF4-FFF2-40B4-BE49-F238E27FC236}">
                <a16:creationId xmlns:a16="http://schemas.microsoft.com/office/drawing/2014/main" id="{E69A1A46-618C-4247-BEED-9284B9D77E14}"/>
              </a:ext>
            </a:extLst>
          </p:cNvPr>
          <p:cNvPicPr>
            <a:picLocks noChangeAspect="1"/>
          </p:cNvPicPr>
          <p:nvPr/>
        </p:nvPicPr>
        <p:blipFill>
          <a:blip r:embed="rId34"/>
          <a:stretch>
            <a:fillRect/>
          </a:stretch>
        </p:blipFill>
        <p:spPr>
          <a:xfrm>
            <a:off x="4774127" y="3337453"/>
            <a:ext cx="4250792" cy="1792078"/>
          </a:xfrm>
          <a:prstGeom prst="rect">
            <a:avLst/>
          </a:prstGeom>
        </p:spPr>
      </p:pic>
      <p:sp>
        <p:nvSpPr>
          <p:cNvPr id="37" name="TextBox 36">
            <a:extLst>
              <a:ext uri="{FF2B5EF4-FFF2-40B4-BE49-F238E27FC236}">
                <a16:creationId xmlns:a16="http://schemas.microsoft.com/office/drawing/2014/main" id="{D484E59C-390A-3B4F-B39A-F8D8B937D43A}"/>
              </a:ext>
            </a:extLst>
          </p:cNvPr>
          <p:cNvSpPr txBox="1"/>
          <p:nvPr/>
        </p:nvSpPr>
        <p:spPr>
          <a:xfrm>
            <a:off x="8363776" y="3079512"/>
            <a:ext cx="688009" cy="215444"/>
          </a:xfrm>
          <a:prstGeom prst="rect">
            <a:avLst/>
          </a:prstGeom>
          <a:noFill/>
        </p:spPr>
        <p:txBody>
          <a:bodyPr wrap="none" rtlCol="0">
            <a:spAutoFit/>
          </a:bodyPr>
          <a:lstStyle/>
          <a:p>
            <a:r>
              <a:rPr lang="en-US" sz="800"/>
              <a:t>FMI/SYKE</a:t>
            </a:r>
          </a:p>
        </p:txBody>
      </p:sp>
      <p:sp>
        <p:nvSpPr>
          <p:cNvPr id="96" name="TextBox 95">
            <a:extLst>
              <a:ext uri="{FF2B5EF4-FFF2-40B4-BE49-F238E27FC236}">
                <a16:creationId xmlns:a16="http://schemas.microsoft.com/office/drawing/2014/main" id="{FF4AA096-34CA-FB40-964F-322BCB65D71D}"/>
              </a:ext>
            </a:extLst>
          </p:cNvPr>
          <p:cNvSpPr txBox="1"/>
          <p:nvPr/>
        </p:nvSpPr>
        <p:spPr>
          <a:xfrm>
            <a:off x="7466817" y="3314234"/>
            <a:ext cx="1606530" cy="215444"/>
          </a:xfrm>
          <a:prstGeom prst="rect">
            <a:avLst/>
          </a:prstGeom>
          <a:noFill/>
        </p:spPr>
        <p:txBody>
          <a:bodyPr wrap="none" rtlCol="0">
            <a:spAutoFit/>
          </a:bodyPr>
          <a:lstStyle/>
          <a:p>
            <a:r>
              <a:rPr lang="en-US" sz="800"/>
              <a:t>Global snow extent, ENVEO</a:t>
            </a:r>
          </a:p>
        </p:txBody>
      </p:sp>
      <p:pic>
        <p:nvPicPr>
          <p:cNvPr id="38" name="Picture 37">
            <a:extLst>
              <a:ext uri="{FF2B5EF4-FFF2-40B4-BE49-F238E27FC236}">
                <a16:creationId xmlns:a16="http://schemas.microsoft.com/office/drawing/2014/main" id="{3943924D-D2DF-7F41-9B41-88F107040C65}"/>
              </a:ext>
            </a:extLst>
          </p:cNvPr>
          <p:cNvPicPr>
            <a:picLocks noChangeAspect="1"/>
          </p:cNvPicPr>
          <p:nvPr/>
        </p:nvPicPr>
        <p:blipFill>
          <a:blip r:embed="rId35"/>
          <a:stretch>
            <a:fillRect/>
          </a:stretch>
        </p:blipFill>
        <p:spPr>
          <a:xfrm>
            <a:off x="193708" y="852750"/>
            <a:ext cx="2773585" cy="2403774"/>
          </a:xfrm>
          <a:prstGeom prst="rect">
            <a:avLst/>
          </a:prstGeom>
        </p:spPr>
      </p:pic>
      <p:sp>
        <p:nvSpPr>
          <p:cNvPr id="39" name="TextBox 38">
            <a:extLst>
              <a:ext uri="{FF2B5EF4-FFF2-40B4-BE49-F238E27FC236}">
                <a16:creationId xmlns:a16="http://schemas.microsoft.com/office/drawing/2014/main" id="{786F70BC-16F2-0C4A-8AB3-25ADB12D80EE}"/>
              </a:ext>
            </a:extLst>
          </p:cNvPr>
          <p:cNvSpPr txBox="1"/>
          <p:nvPr/>
        </p:nvSpPr>
        <p:spPr>
          <a:xfrm>
            <a:off x="85785" y="3129568"/>
            <a:ext cx="3012363" cy="369332"/>
          </a:xfrm>
          <a:prstGeom prst="rect">
            <a:avLst/>
          </a:prstGeom>
          <a:noFill/>
        </p:spPr>
        <p:txBody>
          <a:bodyPr wrap="none" rtlCol="0">
            <a:spAutoFit/>
          </a:bodyPr>
          <a:lstStyle/>
          <a:p>
            <a:r>
              <a:rPr lang="en-US" sz="800">
                <a:solidFill>
                  <a:schemeClr val="bg1"/>
                </a:solidFill>
              </a:rPr>
              <a:t>Derksen &amp; Brown 2012, </a:t>
            </a:r>
            <a:r>
              <a:rPr lang="en-GB" sz="800">
                <a:solidFill>
                  <a:schemeClr val="bg1"/>
                </a:solidFill>
              </a:rPr>
              <a:t>doi:10.1029/2012GL053387</a:t>
            </a:r>
            <a:r>
              <a:rPr lang="en-GB"/>
              <a:t> </a:t>
            </a:r>
          </a:p>
        </p:txBody>
      </p:sp>
      <p:sp>
        <p:nvSpPr>
          <p:cNvPr id="99" name="TextBox 98">
            <a:extLst>
              <a:ext uri="{FF2B5EF4-FFF2-40B4-BE49-F238E27FC236}">
                <a16:creationId xmlns:a16="http://schemas.microsoft.com/office/drawing/2014/main" id="{D28ADBBD-1C0D-E742-B1B5-36D34E0075F2}"/>
              </a:ext>
            </a:extLst>
          </p:cNvPr>
          <p:cNvSpPr txBox="1"/>
          <p:nvPr/>
        </p:nvSpPr>
        <p:spPr>
          <a:xfrm>
            <a:off x="4720018" y="4957971"/>
            <a:ext cx="2393604" cy="215444"/>
          </a:xfrm>
          <a:prstGeom prst="rect">
            <a:avLst/>
          </a:prstGeom>
          <a:noFill/>
        </p:spPr>
        <p:txBody>
          <a:bodyPr wrap="none" rtlCol="0">
            <a:spAutoFit/>
          </a:bodyPr>
          <a:lstStyle/>
          <a:p>
            <a:r>
              <a:rPr lang="en-US" sz="800"/>
              <a:t>Snow_cci led by T. Nagler, ENVEO, Austria</a:t>
            </a:r>
          </a:p>
        </p:txBody>
      </p:sp>
    </p:spTree>
    <p:extLst>
      <p:ext uri="{BB962C8B-B14F-4D97-AF65-F5344CB8AC3E}">
        <p14:creationId xmlns:p14="http://schemas.microsoft.com/office/powerpoint/2010/main" val="1685214033"/>
      </p:ext>
    </p:extLst>
  </p:cSld>
  <p:clrMapOvr>
    <a:masterClrMapping/>
  </p:clrMapOvr>
  <p:timing>
    <p:tnLst>
      <p:par>
        <p:cTn id="1" dur="indefinite" restart="never" nodeType="tmRoot">
          <p:childTnLst>
            <p:par>
              <p:cTn id="2"/>
            </p:par>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B6DCA9-C554-174C-A9EE-7C62E4F67739}"/>
              </a:ext>
            </a:extLst>
          </p:cNvPr>
          <p:cNvSpPr/>
          <p:nvPr/>
        </p:nvSpPr>
        <p:spPr>
          <a:xfrm>
            <a:off x="-3573" y="0"/>
            <a:ext cx="9160670" cy="5144691"/>
          </a:xfrm>
          <a:prstGeom prst="rect">
            <a:avLst/>
          </a:prstGeom>
          <a:solidFill>
            <a:srgbClr val="00324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bg1">
                  <a:lumMod val="85000"/>
                </a:schemeClr>
              </a:solidFill>
            </a:endParaRPr>
          </a:p>
        </p:txBody>
      </p:sp>
      <p:pic>
        <p:nvPicPr>
          <p:cNvPr id="19459" name="Picture 2">
            <a:extLst>
              <a:ext uri="{FF2B5EF4-FFF2-40B4-BE49-F238E27FC236}">
                <a16:creationId xmlns:a16="http://schemas.microsoft.com/office/drawing/2014/main" id="{7B987595-92C2-1F4E-9A51-9CAEFD426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988" r="819" b="18542"/>
          <a:stretch>
            <a:fillRect/>
          </a:stretch>
        </p:blipFill>
        <p:spPr bwMode="auto">
          <a:xfrm>
            <a:off x="-10716" y="-4763"/>
            <a:ext cx="9167813" cy="515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921851C-043A-FC47-926C-8F898EF69DD8}"/>
              </a:ext>
            </a:extLst>
          </p:cNvPr>
          <p:cNvSpPr/>
          <p:nvPr/>
        </p:nvSpPr>
        <p:spPr>
          <a:xfrm>
            <a:off x="-8335" y="4763"/>
            <a:ext cx="9165432" cy="5144691"/>
          </a:xfrm>
          <a:prstGeom prst="rect">
            <a:avLst/>
          </a:prstGeom>
          <a:solidFill>
            <a:srgbClr val="003249">
              <a:alpha val="8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solidFill>
                <a:schemeClr val="bg1">
                  <a:lumMod val="85000"/>
                </a:schemeClr>
              </a:solidFill>
            </a:endParaRPr>
          </a:p>
        </p:txBody>
      </p:sp>
      <p:sp>
        <p:nvSpPr>
          <p:cNvPr id="5" name="Freeform 4">
            <a:extLst>
              <a:ext uri="{FF2B5EF4-FFF2-40B4-BE49-F238E27FC236}">
                <a16:creationId xmlns:a16="http://schemas.microsoft.com/office/drawing/2014/main" id="{1C738D2C-4F6C-A949-91BA-0633CEB6DE8E}"/>
              </a:ext>
            </a:extLst>
          </p:cNvPr>
          <p:cNvSpPr/>
          <p:nvPr/>
        </p:nvSpPr>
        <p:spPr>
          <a:xfrm>
            <a:off x="21432" y="0"/>
            <a:ext cx="9157097" cy="5143500"/>
          </a:xfrm>
          <a:custGeom>
            <a:avLst/>
            <a:gdLst>
              <a:gd name="connsiteX0" fmla="*/ 6873775 w 12209487"/>
              <a:gd name="connsiteY0" fmla="*/ 0 h 6857999"/>
              <a:gd name="connsiteX1" fmla="*/ 12209487 w 12209487"/>
              <a:gd name="connsiteY1" fmla="*/ 0 h 6857999"/>
              <a:gd name="connsiteX2" fmla="*/ 12209487 w 12209487"/>
              <a:gd name="connsiteY2" fmla="*/ 1601709 h 6857999"/>
              <a:gd name="connsiteX3" fmla="*/ 9772057 w 12209487"/>
              <a:gd name="connsiteY3" fmla="*/ 4034079 h 6857999"/>
              <a:gd name="connsiteX4" fmla="*/ 9770546 w 12209487"/>
              <a:gd name="connsiteY4" fmla="*/ 4034079 h 6857999"/>
              <a:gd name="connsiteX5" fmla="*/ 6940753 w 12209487"/>
              <a:gd name="connsiteY5" fmla="*/ 6857999 h 6857999"/>
              <a:gd name="connsiteX6" fmla="*/ 0 w 12209487"/>
              <a:gd name="connsiteY6" fmla="*/ 6857999 h 6857999"/>
              <a:gd name="connsiteX7" fmla="*/ 5268736 w 12209487"/>
              <a:gd name="connsiteY7" fmla="*/ 1600200 h 6857999"/>
              <a:gd name="connsiteX8" fmla="*/ 5270248 w 12209487"/>
              <a:gd name="connsiteY8" fmla="*/ 16002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9487" h="6857999">
                <a:moveTo>
                  <a:pt x="6873775" y="0"/>
                </a:moveTo>
                <a:lnTo>
                  <a:pt x="12209487" y="0"/>
                </a:lnTo>
                <a:lnTo>
                  <a:pt x="12209487" y="1601709"/>
                </a:lnTo>
                <a:lnTo>
                  <a:pt x="9772057" y="4034079"/>
                </a:lnTo>
                <a:lnTo>
                  <a:pt x="9770546" y="4034079"/>
                </a:lnTo>
                <a:lnTo>
                  <a:pt x="6940753" y="6857999"/>
                </a:lnTo>
                <a:lnTo>
                  <a:pt x="0" y="6857999"/>
                </a:lnTo>
                <a:lnTo>
                  <a:pt x="5268736" y="1600200"/>
                </a:lnTo>
                <a:lnTo>
                  <a:pt x="5270248" y="1600200"/>
                </a:lnTo>
                <a:close/>
              </a:path>
            </a:pathLst>
          </a:custGeom>
          <a:gradFill>
            <a:gsLst>
              <a:gs pos="0">
                <a:srgbClr val="003249">
                  <a:alpha val="20000"/>
                </a:srgbClr>
              </a:gs>
              <a:gs pos="100000">
                <a:srgbClr val="8197A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Freeform 5">
            <a:extLst>
              <a:ext uri="{FF2B5EF4-FFF2-40B4-BE49-F238E27FC236}">
                <a16:creationId xmlns:a16="http://schemas.microsoft.com/office/drawing/2014/main" id="{3A5D3C21-FBD5-3542-AE0D-752440F47AC1}"/>
              </a:ext>
            </a:extLst>
          </p:cNvPr>
          <p:cNvSpPr/>
          <p:nvPr/>
        </p:nvSpPr>
        <p:spPr>
          <a:xfrm rot="8100000">
            <a:off x="5810250" y="3549254"/>
            <a:ext cx="4000500" cy="1265634"/>
          </a:xfrm>
          <a:custGeom>
            <a:avLst/>
            <a:gdLst>
              <a:gd name="connsiteX0" fmla="*/ 721404 w 5334734"/>
              <a:gd name="connsiteY0" fmla="*/ 1687901 h 1687901"/>
              <a:gd name="connsiteX1" fmla="*/ 723126 w 5334734"/>
              <a:gd name="connsiteY1" fmla="*/ 1686180 h 1687901"/>
              <a:gd name="connsiteX2" fmla="*/ 723126 w 5334734"/>
              <a:gd name="connsiteY2" fmla="*/ 1686177 h 1687901"/>
              <a:gd name="connsiteX3" fmla="*/ 721403 w 5334734"/>
              <a:gd name="connsiteY3" fmla="*/ 1687900 h 1687901"/>
              <a:gd name="connsiteX4" fmla="*/ 104503 w 5334734"/>
              <a:gd name="connsiteY4" fmla="*/ 1071000 h 1687901"/>
              <a:gd name="connsiteX5" fmla="*/ 104503 w 5334734"/>
              <a:gd name="connsiteY5" fmla="*/ 1070999 h 1687901"/>
              <a:gd name="connsiteX6" fmla="*/ 0 w 5334734"/>
              <a:gd name="connsiteY6" fmla="*/ 966496 h 1687901"/>
              <a:gd name="connsiteX7" fmla="*/ 966495 w 5334734"/>
              <a:gd name="connsiteY7" fmla="*/ 0 h 1687901"/>
              <a:gd name="connsiteX8" fmla="*/ 3031806 w 5334734"/>
              <a:gd name="connsiteY8" fmla="*/ 0 h 1687901"/>
              <a:gd name="connsiteX9" fmla="*/ 3036644 w 5334734"/>
              <a:gd name="connsiteY9" fmla="*/ 4838 h 1687901"/>
              <a:gd name="connsiteX10" fmla="*/ 3652726 w 5334734"/>
              <a:gd name="connsiteY10" fmla="*/ 4838 h 1687901"/>
              <a:gd name="connsiteX11" fmla="*/ 5334734 w 5334734"/>
              <a:gd name="connsiteY11" fmla="*/ 1686846 h 1687901"/>
              <a:gd name="connsiteX12" fmla="*/ 3094905 w 5334734"/>
              <a:gd name="connsiteY12" fmla="*/ 1686846 h 1687901"/>
              <a:gd name="connsiteX13" fmla="*/ 3093850 w 5334734"/>
              <a:gd name="connsiteY13" fmla="*/ 1687901 h 168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734" h="1687901">
                <a:moveTo>
                  <a:pt x="721404" y="1687901"/>
                </a:moveTo>
                <a:lnTo>
                  <a:pt x="723126" y="1686180"/>
                </a:lnTo>
                <a:lnTo>
                  <a:pt x="723126" y="1686177"/>
                </a:lnTo>
                <a:lnTo>
                  <a:pt x="721403" y="1687900"/>
                </a:lnTo>
                <a:lnTo>
                  <a:pt x="104503" y="1071000"/>
                </a:lnTo>
                <a:lnTo>
                  <a:pt x="104503" y="1070999"/>
                </a:lnTo>
                <a:lnTo>
                  <a:pt x="0" y="966496"/>
                </a:lnTo>
                <a:lnTo>
                  <a:pt x="966495" y="0"/>
                </a:lnTo>
                <a:lnTo>
                  <a:pt x="3031806" y="0"/>
                </a:lnTo>
                <a:lnTo>
                  <a:pt x="3036644" y="4838"/>
                </a:lnTo>
                <a:lnTo>
                  <a:pt x="3652726" y="4838"/>
                </a:lnTo>
                <a:lnTo>
                  <a:pt x="5334734" y="1686846"/>
                </a:lnTo>
                <a:lnTo>
                  <a:pt x="3094905" y="1686846"/>
                </a:lnTo>
                <a:lnTo>
                  <a:pt x="3093850" y="1687901"/>
                </a:lnTo>
                <a:close/>
              </a:path>
            </a:pathLst>
          </a:custGeom>
          <a:gradFill flip="none" rotWithShape="1">
            <a:gsLst>
              <a:gs pos="0">
                <a:srgbClr val="8197A6">
                  <a:alpha val="0"/>
                </a:srgbClr>
              </a:gs>
              <a:gs pos="100000">
                <a:srgbClr val="00324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id="{BCA53D7B-FAAA-504F-93C5-C2F7EABD7CAC}"/>
              </a:ext>
            </a:extLst>
          </p:cNvPr>
          <p:cNvSpPr/>
          <p:nvPr/>
        </p:nvSpPr>
        <p:spPr>
          <a:xfrm>
            <a:off x="-222648" y="1"/>
            <a:ext cx="4844654" cy="2707481"/>
          </a:xfrm>
          <a:custGeom>
            <a:avLst/>
            <a:gdLst>
              <a:gd name="connsiteX0" fmla="*/ 2841368 w 5872867"/>
              <a:gd name="connsiteY0" fmla="*/ 0 h 3610730"/>
              <a:gd name="connsiteX1" fmla="*/ 5872867 w 5872867"/>
              <a:gd name="connsiteY1" fmla="*/ 0 h 3610730"/>
              <a:gd name="connsiteX2" fmla="*/ 4401981 w 5872867"/>
              <a:gd name="connsiteY2" fmla="*/ 1470887 h 3610730"/>
              <a:gd name="connsiteX3" fmla="*/ 4401981 w 5872867"/>
              <a:gd name="connsiteY3" fmla="*/ 1472789 h 3610730"/>
              <a:gd name="connsiteX4" fmla="*/ 2264040 w 5872867"/>
              <a:gd name="connsiteY4" fmla="*/ 3610730 h 3610730"/>
              <a:gd name="connsiteX5" fmla="*/ 2264040 w 5872867"/>
              <a:gd name="connsiteY5" fmla="*/ 3607627 h 3610730"/>
              <a:gd name="connsiteX6" fmla="*/ 2264038 w 5872867"/>
              <a:gd name="connsiteY6" fmla="*/ 3607625 h 3610730"/>
              <a:gd name="connsiteX7" fmla="*/ 2264038 w 5872867"/>
              <a:gd name="connsiteY7" fmla="*/ 3610729 h 3610730"/>
              <a:gd name="connsiteX8" fmla="*/ 1152193 w 5872867"/>
              <a:gd name="connsiteY8" fmla="*/ 3610730 h 3610730"/>
              <a:gd name="connsiteX9" fmla="*/ 1152191 w 5872867"/>
              <a:gd name="connsiteY9" fmla="*/ 3610729 h 3610730"/>
              <a:gd name="connsiteX10" fmla="*/ 395431 w 5872867"/>
              <a:gd name="connsiteY10" fmla="*/ 3610730 h 3610730"/>
              <a:gd name="connsiteX11" fmla="*/ 395429 w 5872867"/>
              <a:gd name="connsiteY11" fmla="*/ 3610729 h 3610730"/>
              <a:gd name="connsiteX12" fmla="*/ 140643 w 5872867"/>
              <a:gd name="connsiteY12" fmla="*/ 3610729 h 3610730"/>
              <a:gd name="connsiteX13" fmla="*/ 140643 w 5872867"/>
              <a:gd name="connsiteY13" fmla="*/ 3609976 h 3610730"/>
              <a:gd name="connsiteX14" fmla="*/ 0 w 5872867"/>
              <a:gd name="connsiteY14" fmla="*/ 3609976 h 3610730"/>
              <a:gd name="connsiteX15" fmla="*/ 0 w 5872867"/>
              <a:gd name="connsiteY15" fmla="*/ 2428877 h 3610730"/>
              <a:gd name="connsiteX16" fmla="*/ 206681 w 5872867"/>
              <a:gd name="connsiteY16" fmla="*/ 2428877 h 3610730"/>
              <a:gd name="connsiteX17" fmla="*/ 206681 w 5872867"/>
              <a:gd name="connsiteY17" fmla="*/ 2429858 h 3610730"/>
              <a:gd name="connsiteX18" fmla="*/ 395429 w 5872867"/>
              <a:gd name="connsiteY18" fmla="*/ 2429858 h 3610730"/>
              <a:gd name="connsiteX19" fmla="*/ 402790 w 5872867"/>
              <a:gd name="connsiteY19" fmla="*/ 2429859 h 3610730"/>
              <a:gd name="connsiteX20" fmla="*/ 2825010 w 5872867"/>
              <a:gd name="connsiteY20" fmla="*/ 7640 h 3610730"/>
              <a:gd name="connsiteX21" fmla="*/ 2833729 w 5872867"/>
              <a:gd name="connsiteY21" fmla="*/ 7639 h 361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72867" h="3610730">
                <a:moveTo>
                  <a:pt x="2841368" y="0"/>
                </a:moveTo>
                <a:lnTo>
                  <a:pt x="5872867" y="0"/>
                </a:lnTo>
                <a:lnTo>
                  <a:pt x="4401981" y="1470887"/>
                </a:lnTo>
                <a:lnTo>
                  <a:pt x="4401981" y="1472789"/>
                </a:lnTo>
                <a:lnTo>
                  <a:pt x="2264040" y="3610730"/>
                </a:lnTo>
                <a:lnTo>
                  <a:pt x="2264040" y="3607627"/>
                </a:lnTo>
                <a:lnTo>
                  <a:pt x="2264038" y="3607625"/>
                </a:lnTo>
                <a:lnTo>
                  <a:pt x="2264038" y="3610729"/>
                </a:lnTo>
                <a:lnTo>
                  <a:pt x="1152193" y="3610730"/>
                </a:lnTo>
                <a:lnTo>
                  <a:pt x="1152191" y="3610729"/>
                </a:lnTo>
                <a:lnTo>
                  <a:pt x="395431" y="3610730"/>
                </a:lnTo>
                <a:lnTo>
                  <a:pt x="395429" y="3610729"/>
                </a:lnTo>
                <a:lnTo>
                  <a:pt x="140643" y="3610729"/>
                </a:lnTo>
                <a:lnTo>
                  <a:pt x="140643" y="3609976"/>
                </a:lnTo>
                <a:lnTo>
                  <a:pt x="0" y="3609976"/>
                </a:lnTo>
                <a:lnTo>
                  <a:pt x="0" y="2428877"/>
                </a:lnTo>
                <a:lnTo>
                  <a:pt x="206681" y="2428877"/>
                </a:lnTo>
                <a:lnTo>
                  <a:pt x="206681" y="2429858"/>
                </a:lnTo>
                <a:lnTo>
                  <a:pt x="395429" y="2429858"/>
                </a:lnTo>
                <a:lnTo>
                  <a:pt x="402790" y="2429859"/>
                </a:lnTo>
                <a:lnTo>
                  <a:pt x="2825010" y="7640"/>
                </a:lnTo>
                <a:lnTo>
                  <a:pt x="2833729" y="7639"/>
                </a:lnTo>
                <a:close/>
              </a:path>
            </a:pathLst>
          </a:custGeom>
          <a:gradFill flip="none" rotWithShape="1">
            <a:gsLst>
              <a:gs pos="0">
                <a:srgbClr val="8197A6">
                  <a:alpha val="0"/>
                </a:srgbClr>
              </a:gs>
              <a:gs pos="100000">
                <a:srgbClr val="003249">
                  <a:alpha val="2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9464" name="Group 7">
            <a:extLst>
              <a:ext uri="{FF2B5EF4-FFF2-40B4-BE49-F238E27FC236}">
                <a16:creationId xmlns:a16="http://schemas.microsoft.com/office/drawing/2014/main" id="{6A88BCE5-3FDA-A14E-AE04-75582E575BB7}"/>
              </a:ext>
            </a:extLst>
          </p:cNvPr>
          <p:cNvGrpSpPr>
            <a:grpSpLocks/>
          </p:cNvGrpSpPr>
          <p:nvPr/>
        </p:nvGrpSpPr>
        <p:grpSpPr bwMode="auto">
          <a:xfrm>
            <a:off x="108347" y="2168128"/>
            <a:ext cx="7215188" cy="2222897"/>
            <a:chOff x="456220" y="3441739"/>
            <a:chExt cx="9621445" cy="2963259"/>
          </a:xfrm>
        </p:grpSpPr>
        <p:cxnSp>
          <p:nvCxnSpPr>
            <p:cNvPr id="9" name="Straight Connector 8">
              <a:extLst>
                <a:ext uri="{FF2B5EF4-FFF2-40B4-BE49-F238E27FC236}">
                  <a16:creationId xmlns:a16="http://schemas.microsoft.com/office/drawing/2014/main" id="{10380F7A-DFB5-444F-9564-485798B7A46E}"/>
                </a:ext>
              </a:extLst>
            </p:cNvPr>
            <p:cNvCxnSpPr/>
            <p:nvPr/>
          </p:nvCxnSpPr>
          <p:spPr>
            <a:xfrm flipV="1">
              <a:off x="711720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21897F-CCC4-9345-9134-F9174474B301}"/>
                </a:ext>
              </a:extLst>
            </p:cNvPr>
            <p:cNvCxnSpPr/>
            <p:nvPr/>
          </p:nvCxnSpPr>
          <p:spPr>
            <a:xfrm flipV="1">
              <a:off x="671672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C081F8-BEA6-1F4C-8ED6-DF136265546D}"/>
                </a:ext>
              </a:extLst>
            </p:cNvPr>
            <p:cNvCxnSpPr/>
            <p:nvPr/>
          </p:nvCxnSpPr>
          <p:spPr>
            <a:xfrm flipV="1">
              <a:off x="631432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683F4D-C6E1-AA42-B2BC-ED3DCC93AA04}"/>
                </a:ext>
              </a:extLst>
            </p:cNvPr>
            <p:cNvCxnSpPr/>
            <p:nvPr/>
          </p:nvCxnSpPr>
          <p:spPr>
            <a:xfrm flipV="1">
              <a:off x="603536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7B07F7-A972-A649-A2CB-B1CEE312575F}"/>
                </a:ext>
              </a:extLst>
            </p:cNvPr>
            <p:cNvCxnSpPr/>
            <p:nvPr/>
          </p:nvCxnSpPr>
          <p:spPr>
            <a:xfrm flipV="1">
              <a:off x="575640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3F82C5-41F0-294B-A125-7FC31FC84CD2}"/>
                </a:ext>
              </a:extLst>
            </p:cNvPr>
            <p:cNvCxnSpPr/>
            <p:nvPr/>
          </p:nvCxnSpPr>
          <p:spPr>
            <a:xfrm flipV="1">
              <a:off x="5477446"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30006A-0E6F-1444-B06B-3D6F27E80D80}"/>
                </a:ext>
              </a:extLst>
            </p:cNvPr>
            <p:cNvCxnSpPr/>
            <p:nvPr/>
          </p:nvCxnSpPr>
          <p:spPr>
            <a:xfrm flipV="1">
              <a:off x="5198489"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81B7BAF-F15E-7148-955B-3532293AA2A6}"/>
                </a:ext>
              </a:extLst>
            </p:cNvPr>
            <p:cNvCxnSpPr/>
            <p:nvPr/>
          </p:nvCxnSpPr>
          <p:spPr>
            <a:xfrm flipV="1">
              <a:off x="4919532"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2603BC-CDC4-2F43-9122-566A8BB39F03}"/>
                </a:ext>
              </a:extLst>
            </p:cNvPr>
            <p:cNvCxnSpPr/>
            <p:nvPr/>
          </p:nvCxnSpPr>
          <p:spPr>
            <a:xfrm flipV="1">
              <a:off x="4640575"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4A063C-CB20-1D47-8CCC-14AEFB1650AF}"/>
                </a:ext>
              </a:extLst>
            </p:cNvPr>
            <p:cNvCxnSpPr/>
            <p:nvPr/>
          </p:nvCxnSpPr>
          <p:spPr>
            <a:xfrm flipV="1">
              <a:off x="4361618"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459C29-C4ED-174A-9BC6-994D9DECBE99}"/>
                </a:ext>
              </a:extLst>
            </p:cNvPr>
            <p:cNvCxnSpPr/>
            <p:nvPr/>
          </p:nvCxnSpPr>
          <p:spPr>
            <a:xfrm flipV="1">
              <a:off x="4082661"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CEA0E6D-7FAA-3C47-9661-9934DFAF41F9}"/>
                </a:ext>
              </a:extLst>
            </p:cNvPr>
            <p:cNvCxnSpPr/>
            <p:nvPr/>
          </p:nvCxnSpPr>
          <p:spPr>
            <a:xfrm flipV="1">
              <a:off x="380370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E17854-4919-2347-A3E3-A9EE8771E707}"/>
                </a:ext>
              </a:extLst>
            </p:cNvPr>
            <p:cNvCxnSpPr/>
            <p:nvPr/>
          </p:nvCxnSpPr>
          <p:spPr>
            <a:xfrm flipV="1">
              <a:off x="352474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94A8B8A-6D2A-D44D-821F-06B7A72B6491}"/>
                </a:ext>
              </a:extLst>
            </p:cNvPr>
            <p:cNvCxnSpPr/>
            <p:nvPr/>
          </p:nvCxnSpPr>
          <p:spPr>
            <a:xfrm flipV="1">
              <a:off x="324579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ACC8300-E5FC-2F43-8798-3828631AB4C7}"/>
                </a:ext>
              </a:extLst>
            </p:cNvPr>
            <p:cNvCxnSpPr/>
            <p:nvPr/>
          </p:nvCxnSpPr>
          <p:spPr>
            <a:xfrm flipV="1">
              <a:off x="2966833"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618236-74F1-DE4D-8EC9-62BCF19BE6F1}"/>
                </a:ext>
              </a:extLst>
            </p:cNvPr>
            <p:cNvCxnSpPr/>
            <p:nvPr/>
          </p:nvCxnSpPr>
          <p:spPr>
            <a:xfrm flipV="1">
              <a:off x="2687876"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3C4826-4636-7846-A9D6-D1ACBE8896BF}"/>
                </a:ext>
              </a:extLst>
            </p:cNvPr>
            <p:cNvCxnSpPr/>
            <p:nvPr/>
          </p:nvCxnSpPr>
          <p:spPr>
            <a:xfrm flipV="1">
              <a:off x="2408919"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4506C5E-1128-3348-AC26-67D019BEE0E3}"/>
                </a:ext>
              </a:extLst>
            </p:cNvPr>
            <p:cNvCxnSpPr/>
            <p:nvPr/>
          </p:nvCxnSpPr>
          <p:spPr>
            <a:xfrm flipV="1">
              <a:off x="2129962"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04A5A85-F59D-7742-950D-4E2788B84C8D}"/>
                </a:ext>
              </a:extLst>
            </p:cNvPr>
            <p:cNvCxnSpPr/>
            <p:nvPr/>
          </p:nvCxnSpPr>
          <p:spPr>
            <a:xfrm flipV="1">
              <a:off x="1851005"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D30D634-D2BB-6846-B4DA-5CC50ECB8C96}"/>
                </a:ext>
              </a:extLst>
            </p:cNvPr>
            <p:cNvCxnSpPr/>
            <p:nvPr/>
          </p:nvCxnSpPr>
          <p:spPr>
            <a:xfrm flipV="1">
              <a:off x="1572048"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0FE561B-4C68-9F47-97D6-9A012151F299}"/>
                </a:ext>
              </a:extLst>
            </p:cNvPr>
            <p:cNvCxnSpPr/>
            <p:nvPr/>
          </p:nvCxnSpPr>
          <p:spPr>
            <a:xfrm flipV="1">
              <a:off x="1293091"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D54F0C5-042A-4040-87EA-3E5AEE0ACD44}"/>
                </a:ext>
              </a:extLst>
            </p:cNvPr>
            <p:cNvCxnSpPr/>
            <p:nvPr/>
          </p:nvCxnSpPr>
          <p:spPr>
            <a:xfrm flipV="1">
              <a:off x="1014134"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91F45AB-990B-434D-868D-DB5FF99EE002}"/>
                </a:ext>
              </a:extLst>
            </p:cNvPr>
            <p:cNvCxnSpPr/>
            <p:nvPr/>
          </p:nvCxnSpPr>
          <p:spPr>
            <a:xfrm flipV="1">
              <a:off x="735177"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0EF47F-A4A4-E844-85C1-A7B3BE7A787E}"/>
                </a:ext>
              </a:extLst>
            </p:cNvPr>
            <p:cNvCxnSpPr/>
            <p:nvPr/>
          </p:nvCxnSpPr>
          <p:spPr>
            <a:xfrm flipV="1">
              <a:off x="456220" y="3441739"/>
              <a:ext cx="2960458" cy="2963259"/>
            </a:xfrm>
            <a:prstGeom prst="line">
              <a:avLst/>
            </a:prstGeom>
            <a:ln w="1270">
              <a:gradFill>
                <a:gsLst>
                  <a:gs pos="90000">
                    <a:schemeClr val="bg1">
                      <a:alpha val="0"/>
                    </a:schemeClr>
                  </a:gs>
                  <a:gs pos="0">
                    <a:schemeClr val="bg1">
                      <a:alpha val="20000"/>
                    </a:schemeClr>
                  </a:gs>
                </a:gsLst>
                <a:lin ang="2700000" scaled="0"/>
              </a:gradFill>
            </a:ln>
          </p:spPr>
          <p:style>
            <a:lnRef idx="1">
              <a:schemeClr val="accent1"/>
            </a:lnRef>
            <a:fillRef idx="0">
              <a:schemeClr val="accent1"/>
            </a:fillRef>
            <a:effectRef idx="0">
              <a:schemeClr val="accent1"/>
            </a:effectRef>
            <a:fontRef idx="minor">
              <a:schemeClr val="tx1"/>
            </a:fontRef>
          </p:style>
        </p:cxnSp>
      </p:grpSp>
      <p:pic>
        <p:nvPicPr>
          <p:cNvPr id="19465" name="Picture 32">
            <a:extLst>
              <a:ext uri="{FF2B5EF4-FFF2-40B4-BE49-F238E27FC236}">
                <a16:creationId xmlns:a16="http://schemas.microsoft.com/office/drawing/2014/main" id="{40A22ED5-D7FD-C446-A92B-CC5CF501A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503" t="15320" r="4099" b="16254"/>
          <a:stretch>
            <a:fillRect/>
          </a:stretch>
        </p:blipFill>
        <p:spPr bwMode="auto">
          <a:xfrm>
            <a:off x="8203406" y="4799410"/>
            <a:ext cx="814388" cy="34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6" name="Group 33">
            <a:extLst>
              <a:ext uri="{FF2B5EF4-FFF2-40B4-BE49-F238E27FC236}">
                <a16:creationId xmlns:a16="http://schemas.microsoft.com/office/drawing/2014/main" id="{85A1E2BB-A125-2E4F-AFE2-A6BC22161855}"/>
              </a:ext>
            </a:extLst>
          </p:cNvPr>
          <p:cNvGrpSpPr>
            <a:grpSpLocks/>
          </p:cNvGrpSpPr>
          <p:nvPr/>
        </p:nvGrpSpPr>
        <p:grpSpPr bwMode="auto">
          <a:xfrm>
            <a:off x="164306" y="4927998"/>
            <a:ext cx="5120879" cy="83344"/>
            <a:chOff x="172269" y="6621494"/>
            <a:chExt cx="6826666" cy="111519"/>
          </a:xfrm>
        </p:grpSpPr>
        <p:pic>
          <p:nvPicPr>
            <p:cNvPr id="19484" name="Picture 34" descr="at.png">
              <a:extLst>
                <a:ext uri="{FF2B5EF4-FFF2-40B4-BE49-F238E27FC236}">
                  <a16:creationId xmlns:a16="http://schemas.microsoft.com/office/drawing/2014/main" id="{9E1A7BBC-26B7-634A-8BF5-87C2C6821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35" descr="be.png">
              <a:extLst>
                <a:ext uri="{FF2B5EF4-FFF2-40B4-BE49-F238E27FC236}">
                  <a16:creationId xmlns:a16="http://schemas.microsoft.com/office/drawing/2014/main" id="{80A4E563-93A8-5549-9A1A-F91E52BB8B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6" name="Picture 36" descr="ca.png">
              <a:extLst>
                <a:ext uri="{FF2B5EF4-FFF2-40B4-BE49-F238E27FC236}">
                  <a16:creationId xmlns:a16="http://schemas.microsoft.com/office/drawing/2014/main" id="{4BA27853-7F04-B840-8109-DAF7498F93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7" name="Picture 37" descr="ch.png">
              <a:extLst>
                <a:ext uri="{FF2B5EF4-FFF2-40B4-BE49-F238E27FC236}">
                  <a16:creationId xmlns:a16="http://schemas.microsoft.com/office/drawing/2014/main" id="{AF0B1697-82B3-E648-9471-7C06FCC330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8" name="Picture 38" descr="cz.png">
              <a:extLst>
                <a:ext uri="{FF2B5EF4-FFF2-40B4-BE49-F238E27FC236}">
                  <a16:creationId xmlns:a16="http://schemas.microsoft.com/office/drawing/2014/main" id="{35468053-6E7A-1647-BC6B-CCAC801DD6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9" name="Picture 39" descr="de.png">
              <a:extLst>
                <a:ext uri="{FF2B5EF4-FFF2-40B4-BE49-F238E27FC236}">
                  <a16:creationId xmlns:a16="http://schemas.microsoft.com/office/drawing/2014/main" id="{4AF46ACA-30CD-E84C-91E0-F8508BB071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0" name="Picture 40" descr="dk.png">
              <a:extLst>
                <a:ext uri="{FF2B5EF4-FFF2-40B4-BE49-F238E27FC236}">
                  <a16:creationId xmlns:a16="http://schemas.microsoft.com/office/drawing/2014/main" id="{3F37B5FE-D3A2-884C-8194-635066AF10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1" name="Picture 41" descr="ee.png">
              <a:extLst>
                <a:ext uri="{FF2B5EF4-FFF2-40B4-BE49-F238E27FC236}">
                  <a16:creationId xmlns:a16="http://schemas.microsoft.com/office/drawing/2014/main" id="{79EE5DBE-C72B-AA48-A4A1-7A54F5710B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2" name="Picture 42" descr="es.png">
              <a:extLst>
                <a:ext uri="{FF2B5EF4-FFF2-40B4-BE49-F238E27FC236}">
                  <a16:creationId xmlns:a16="http://schemas.microsoft.com/office/drawing/2014/main" id="{8118902F-32CD-2745-9519-7F1286EF650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3" name="Picture 43" descr="fi.png">
              <a:extLst>
                <a:ext uri="{FF2B5EF4-FFF2-40B4-BE49-F238E27FC236}">
                  <a16:creationId xmlns:a16="http://schemas.microsoft.com/office/drawing/2014/main" id="{99696209-C0FD-364C-A308-A1297F7E098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4" name="Picture 44" descr="fr.png">
              <a:extLst>
                <a:ext uri="{FF2B5EF4-FFF2-40B4-BE49-F238E27FC236}">
                  <a16:creationId xmlns:a16="http://schemas.microsoft.com/office/drawing/2014/main" id="{81D07B04-0C81-B544-A638-323608BCE4F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5" name="Picture 45" descr="gr.png">
              <a:extLst>
                <a:ext uri="{FF2B5EF4-FFF2-40B4-BE49-F238E27FC236}">
                  <a16:creationId xmlns:a16="http://schemas.microsoft.com/office/drawing/2014/main" id="{0F3FFEE2-8330-2D41-9869-05B39D4084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6" name="Picture 46" descr="hu.png">
              <a:extLst>
                <a:ext uri="{FF2B5EF4-FFF2-40B4-BE49-F238E27FC236}">
                  <a16:creationId xmlns:a16="http://schemas.microsoft.com/office/drawing/2014/main" id="{DB2491D7-790F-C249-834F-913679E610E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7" name="Picture 47" descr="ie.png">
              <a:extLst>
                <a:ext uri="{FF2B5EF4-FFF2-40B4-BE49-F238E27FC236}">
                  <a16:creationId xmlns:a16="http://schemas.microsoft.com/office/drawing/2014/main" id="{866AE6B1-B62B-E043-ABB2-974C939F875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8" name="Picture 48" descr="it.png">
              <a:extLst>
                <a:ext uri="{FF2B5EF4-FFF2-40B4-BE49-F238E27FC236}">
                  <a16:creationId xmlns:a16="http://schemas.microsoft.com/office/drawing/2014/main" id="{92DBBFA1-F42E-754E-BC17-A84B20EA137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9" name="Picture 49" descr="lu.png">
              <a:extLst>
                <a:ext uri="{FF2B5EF4-FFF2-40B4-BE49-F238E27FC236}">
                  <a16:creationId xmlns:a16="http://schemas.microsoft.com/office/drawing/2014/main" id="{F69579FC-F920-1C4E-A92D-E28C2462471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0" name="Picture 50" descr="nl.png">
              <a:extLst>
                <a:ext uri="{FF2B5EF4-FFF2-40B4-BE49-F238E27FC236}">
                  <a16:creationId xmlns:a16="http://schemas.microsoft.com/office/drawing/2014/main" id="{00E6996A-87A1-E147-9D2D-A545167E94F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1" name="Picture 51" descr="no.png">
              <a:extLst>
                <a:ext uri="{FF2B5EF4-FFF2-40B4-BE49-F238E27FC236}">
                  <a16:creationId xmlns:a16="http://schemas.microsoft.com/office/drawing/2014/main" id="{5E7B5AFA-7BB6-5F4F-AF45-DF013B4AD6A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2" name="Picture 52" descr="pl.png">
              <a:extLst>
                <a:ext uri="{FF2B5EF4-FFF2-40B4-BE49-F238E27FC236}">
                  <a16:creationId xmlns:a16="http://schemas.microsoft.com/office/drawing/2014/main" id="{78D741E1-5953-6544-8DFB-9BFE90F1C92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3" name="Picture 53" descr="pt.png">
              <a:extLst>
                <a:ext uri="{FF2B5EF4-FFF2-40B4-BE49-F238E27FC236}">
                  <a16:creationId xmlns:a16="http://schemas.microsoft.com/office/drawing/2014/main" id="{CD8AA45D-6330-6B4C-9EC1-806AE7A1FC4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4" name="Picture 54" descr="ro.png">
              <a:extLst>
                <a:ext uri="{FF2B5EF4-FFF2-40B4-BE49-F238E27FC236}">
                  <a16:creationId xmlns:a16="http://schemas.microsoft.com/office/drawing/2014/main" id="{70133B29-155B-CF4D-93F9-5CB76633CA1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5" name="Picture 55" descr="se.png">
              <a:extLst>
                <a:ext uri="{FF2B5EF4-FFF2-40B4-BE49-F238E27FC236}">
                  <a16:creationId xmlns:a16="http://schemas.microsoft.com/office/drawing/2014/main" id="{D9B40877-52B1-6B46-BD99-E10EA13F338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6" name="Picture 56" descr="uk.png">
              <a:extLst>
                <a:ext uri="{FF2B5EF4-FFF2-40B4-BE49-F238E27FC236}">
                  <a16:creationId xmlns:a16="http://schemas.microsoft.com/office/drawing/2014/main" id="{6DBE77EB-CAFC-E442-A7B0-491BB8294C5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7" name="Picture 57" descr="si.png">
              <a:extLst>
                <a:ext uri="{FF2B5EF4-FFF2-40B4-BE49-F238E27FC236}">
                  <a16:creationId xmlns:a16="http://schemas.microsoft.com/office/drawing/2014/main" id="{DB714659-296E-0940-B1A2-79F3B899672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0" name="Straight Connector 59">
            <a:extLst>
              <a:ext uri="{FF2B5EF4-FFF2-40B4-BE49-F238E27FC236}">
                <a16:creationId xmlns:a16="http://schemas.microsoft.com/office/drawing/2014/main" id="{2D6E0893-4901-A44E-80A5-62BA3B5AF4B4}"/>
              </a:ext>
            </a:extLst>
          </p:cNvPr>
          <p:cNvCxnSpPr/>
          <p:nvPr/>
        </p:nvCxnSpPr>
        <p:spPr>
          <a:xfrm>
            <a:off x="163116" y="4799410"/>
            <a:ext cx="88249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82D150C-5A53-4E45-B2AB-2F8D64FCA069}"/>
              </a:ext>
            </a:extLst>
          </p:cNvPr>
          <p:cNvCxnSpPr/>
          <p:nvPr/>
        </p:nvCxnSpPr>
        <p:spPr>
          <a:xfrm>
            <a:off x="163116" y="661988"/>
            <a:ext cx="8827294" cy="0"/>
          </a:xfrm>
          <a:prstGeom prst="line">
            <a:avLst/>
          </a:prstGeom>
          <a:ln w="12700">
            <a:solidFill>
              <a:srgbClr val="00AE9D"/>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2758508E-3EF1-FD41-AB1A-92DC59B0161F}"/>
              </a:ext>
            </a:extLst>
          </p:cNvPr>
          <p:cNvSpPr/>
          <p:nvPr/>
        </p:nvSpPr>
        <p:spPr bwMode="auto">
          <a:xfrm>
            <a:off x="51196" y="874876"/>
            <a:ext cx="4607719" cy="27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bg1"/>
                </a:solidFill>
                <a:latin typeface="Arial" charset="0"/>
                <a:ea typeface="Arial" charset="0"/>
                <a:cs typeface="Arial" charset="0"/>
              </a:rPr>
              <a:t>Snow mass estimates now more reliable</a:t>
            </a:r>
          </a:p>
        </p:txBody>
      </p:sp>
      <p:sp>
        <p:nvSpPr>
          <p:cNvPr id="19474" name="Text Box 34">
            <a:extLst>
              <a:ext uri="{FF2B5EF4-FFF2-40B4-BE49-F238E27FC236}">
                <a16:creationId xmlns:a16="http://schemas.microsoft.com/office/drawing/2014/main" id="{078AFE4B-6736-8C4B-897B-ED83C73E41CD}"/>
              </a:ext>
            </a:extLst>
          </p:cNvPr>
          <p:cNvSpPr txBox="1">
            <a:spLocks noChangeAspect="1" noChangeArrowheads="1"/>
          </p:cNvSpPr>
          <p:nvPr/>
        </p:nvSpPr>
        <p:spPr bwMode="auto">
          <a:xfrm>
            <a:off x="6174582" y="4595813"/>
            <a:ext cx="2812256"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0"/>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r">
              <a:spcBef>
                <a:spcPct val="50000"/>
              </a:spcBef>
            </a:pPr>
            <a:fld id="{EFC796A3-1282-F740-AC58-E85BCDE96688}" type="slidenum">
              <a:rPr altLang="en-US" sz="750" noProof="1">
                <a:solidFill>
                  <a:schemeClr val="bg1"/>
                </a:solidFill>
                <a:latin typeface="Arial" panose="020B0604020202020204" pitchFamily="34" charset="0"/>
                <a:cs typeface="Arial" panose="020B0604020202020204" pitchFamily="34" charset="0"/>
              </a:rPr>
              <a:pPr algn="r">
                <a:spcBef>
                  <a:spcPct val="50000"/>
                </a:spcBef>
              </a:pPr>
              <a:t>16</a:t>
            </a:fld>
            <a:endParaRPr lang="en-GB" altLang="en-US" sz="750" noProof="1">
              <a:solidFill>
                <a:schemeClr val="bg1"/>
              </a:solidFill>
              <a:latin typeface="Arial" panose="020B0604020202020204" pitchFamily="34" charset="0"/>
              <a:cs typeface="Arial" panose="020B0604020202020204" pitchFamily="34" charset="0"/>
            </a:endParaRPr>
          </a:p>
        </p:txBody>
      </p:sp>
      <p:grpSp>
        <p:nvGrpSpPr>
          <p:cNvPr id="19475" name="Group 106">
            <a:extLst>
              <a:ext uri="{FF2B5EF4-FFF2-40B4-BE49-F238E27FC236}">
                <a16:creationId xmlns:a16="http://schemas.microsoft.com/office/drawing/2014/main" id="{42D20A45-CB0E-2848-BB39-8283611FA397}"/>
              </a:ext>
            </a:extLst>
          </p:cNvPr>
          <p:cNvGrpSpPr>
            <a:grpSpLocks/>
          </p:cNvGrpSpPr>
          <p:nvPr/>
        </p:nvGrpSpPr>
        <p:grpSpPr bwMode="auto">
          <a:xfrm>
            <a:off x="6432948" y="-1950244"/>
            <a:ext cx="3540919" cy="275034"/>
            <a:chOff x="7395024" y="6073176"/>
            <a:chExt cx="4720255" cy="366556"/>
          </a:xfrm>
        </p:grpSpPr>
        <p:sp>
          <p:nvSpPr>
            <p:cNvPr id="108" name="Triangle 107">
              <a:extLst>
                <a:ext uri="{FF2B5EF4-FFF2-40B4-BE49-F238E27FC236}">
                  <a16:creationId xmlns:a16="http://schemas.microsoft.com/office/drawing/2014/main" id="{4BC1907E-8F85-3746-BB57-F2237DF8E99E}"/>
                </a:ext>
              </a:extLst>
            </p:cNvPr>
            <p:cNvSpPr/>
            <p:nvPr/>
          </p:nvSpPr>
          <p:spPr>
            <a:xfrm rot="5400000">
              <a:off x="7381554" y="6183442"/>
              <a:ext cx="193593" cy="166653"/>
            </a:xfrm>
            <a:prstGeom prst="triangle">
              <a:avLst/>
            </a:prstGeom>
            <a:solidFill>
              <a:srgbClr val="00AE9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a:extLst>
                <a:ext uri="{FF2B5EF4-FFF2-40B4-BE49-F238E27FC236}">
                  <a16:creationId xmlns:a16="http://schemas.microsoft.com/office/drawing/2014/main" id="{FB52A317-1779-854D-A7FE-B0AB163E553C}"/>
                </a:ext>
              </a:extLst>
            </p:cNvPr>
            <p:cNvSpPr/>
            <p:nvPr/>
          </p:nvSpPr>
          <p:spPr>
            <a:xfrm>
              <a:off x="7572787" y="6073176"/>
              <a:ext cx="4542492" cy="3665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bg1"/>
                  </a:solidFill>
                  <a:latin typeface="Arial" charset="0"/>
                  <a:ea typeface="Arial" charset="0"/>
                  <a:cs typeface="Arial" charset="0"/>
                </a:rPr>
                <a:t>Integrating S5P</a:t>
              </a:r>
            </a:p>
          </p:txBody>
        </p:sp>
      </p:grpSp>
      <p:sp>
        <p:nvSpPr>
          <p:cNvPr id="19477" name="Rectangle 3">
            <a:extLst>
              <a:ext uri="{FF2B5EF4-FFF2-40B4-BE49-F238E27FC236}">
                <a16:creationId xmlns:a16="http://schemas.microsoft.com/office/drawing/2014/main" id="{8BD7E45C-CB9C-9444-A482-8F96785510C5}"/>
              </a:ext>
            </a:extLst>
          </p:cNvPr>
          <p:cNvSpPr>
            <a:spLocks noChangeArrowheads="1"/>
          </p:cNvSpPr>
          <p:nvPr/>
        </p:nvSpPr>
        <p:spPr bwMode="auto">
          <a:xfrm>
            <a:off x="5891818" y="998620"/>
            <a:ext cx="2819706" cy="214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161925" indent="-161925">
              <a:spcBef>
                <a:spcPts val="450"/>
              </a:spcBef>
              <a:spcAft>
                <a:spcPts val="450"/>
              </a:spcAft>
              <a:buClr>
                <a:srgbClr val="00AE9D"/>
              </a:buClr>
              <a:buSzPct val="75000"/>
              <a:buFont typeface="Wingdings" pitchFamily="2" charset="2"/>
              <a:buChar char="§"/>
              <a:defRPr/>
            </a:pPr>
            <a:r>
              <a:rPr lang="en-GB" sz="1350" dirty="0" err="1">
                <a:solidFill>
                  <a:schemeClr val="bg1"/>
                </a:solidFill>
                <a:latin typeface="Arial" panose="020B0604020202020204" pitchFamily="34" charset="0"/>
              </a:rPr>
              <a:t>Snow_cci</a:t>
            </a:r>
            <a:r>
              <a:rPr lang="en-GB" sz="1350" dirty="0">
                <a:solidFill>
                  <a:schemeClr val="bg1"/>
                </a:solidFill>
                <a:latin typeface="Arial" panose="020B0604020202020204" pitchFamily="34" charset="0"/>
              </a:rPr>
              <a:t> combined 39-year (1980-2018) satellite-derived  snow mass climate data record (</a:t>
            </a:r>
            <a:r>
              <a:rPr lang="en-GB" sz="1350" dirty="0" err="1">
                <a:solidFill>
                  <a:schemeClr val="bg1"/>
                </a:solidFill>
                <a:latin typeface="Arial" panose="020B0604020202020204" pitchFamily="34" charset="0"/>
              </a:rPr>
              <a:t>GlobSnow</a:t>
            </a:r>
            <a:r>
              <a:rPr lang="en-GB" sz="1350" dirty="0">
                <a:solidFill>
                  <a:schemeClr val="bg1"/>
                </a:solidFill>
                <a:latin typeface="Arial" panose="020B0604020202020204" pitchFamily="34" charset="0"/>
              </a:rPr>
              <a:t> 3.0) with ground-based snow depth measurements.</a:t>
            </a:r>
          </a:p>
          <a:p>
            <a:pPr marL="161925" indent="-161925">
              <a:spcBef>
                <a:spcPts val="450"/>
              </a:spcBef>
              <a:spcAft>
                <a:spcPts val="450"/>
              </a:spcAft>
              <a:buClr>
                <a:srgbClr val="00AE9D"/>
              </a:buClr>
              <a:buSzPct val="75000"/>
              <a:buFont typeface="Wingdings" pitchFamily="2" charset="2"/>
              <a:buChar char="§"/>
              <a:defRPr/>
            </a:pPr>
            <a:r>
              <a:rPr lang="en-GB" sz="1350" dirty="0">
                <a:solidFill>
                  <a:schemeClr val="bg1"/>
                </a:solidFill>
                <a:latin typeface="Arial" panose="020B0604020202020204" pitchFamily="34" charset="0"/>
              </a:rPr>
              <a:t>Bias-correction reduced uncertainty of NH annual maximum snow mass from 33% </a:t>
            </a:r>
            <a:r>
              <a:rPr lang="en-GB" sz="1350">
                <a:solidFill>
                  <a:schemeClr val="bg1"/>
                </a:solidFill>
                <a:latin typeface="Arial" panose="020B0604020202020204" pitchFamily="34" charset="0"/>
              </a:rPr>
              <a:t>(950 Gt</a:t>
            </a:r>
            <a:r>
              <a:rPr lang="en-GB" sz="1350" dirty="0">
                <a:solidFill>
                  <a:schemeClr val="bg1"/>
                </a:solidFill>
                <a:latin typeface="Arial" panose="020B0604020202020204" pitchFamily="34" charset="0"/>
              </a:rPr>
              <a:t>) to 7.4</a:t>
            </a:r>
            <a:r>
              <a:rPr lang="en-GB" sz="1350">
                <a:solidFill>
                  <a:schemeClr val="bg1"/>
                </a:solidFill>
                <a:latin typeface="Arial" panose="020B0604020202020204" pitchFamily="34" charset="0"/>
              </a:rPr>
              <a:t>%(210 Gt</a:t>
            </a:r>
            <a:r>
              <a:rPr lang="en-GB" sz="1350" dirty="0">
                <a:solidFill>
                  <a:schemeClr val="bg1"/>
                </a:solidFill>
                <a:latin typeface="Arial" panose="020B0604020202020204" pitchFamily="34" charset="0"/>
              </a:rPr>
              <a:t>)</a:t>
            </a:r>
          </a:p>
          <a:p>
            <a:pPr marL="161925" indent="-161925">
              <a:spcBef>
                <a:spcPts val="450"/>
              </a:spcBef>
              <a:spcAft>
                <a:spcPts val="450"/>
              </a:spcAft>
              <a:buClr>
                <a:srgbClr val="00AE9D"/>
              </a:buClr>
              <a:buSzPct val="75000"/>
              <a:buFont typeface="Wingdings" pitchFamily="2" charset="2"/>
              <a:buChar char="§"/>
              <a:defRPr/>
            </a:pPr>
            <a:r>
              <a:rPr lang="en-GB" sz="1350" dirty="0">
                <a:solidFill>
                  <a:schemeClr val="bg1"/>
                </a:solidFill>
                <a:latin typeface="Arial" panose="020B0604020202020204" pitchFamily="34" charset="0"/>
              </a:rPr>
              <a:t>Improved long-term CDR of snow mass has enabled continental-scale trends to be investigated  For example, snow mass decreased by 46 Gt per decade across North America  </a:t>
            </a:r>
          </a:p>
        </p:txBody>
      </p:sp>
      <p:sp>
        <p:nvSpPr>
          <p:cNvPr id="77" name="Rectangle 76">
            <a:extLst>
              <a:ext uri="{FF2B5EF4-FFF2-40B4-BE49-F238E27FC236}">
                <a16:creationId xmlns:a16="http://schemas.microsoft.com/office/drawing/2014/main" id="{3EC15C84-FDA7-E640-B263-FB6F3B7589EC}"/>
              </a:ext>
            </a:extLst>
          </p:cNvPr>
          <p:cNvSpPr/>
          <p:nvPr/>
        </p:nvSpPr>
        <p:spPr>
          <a:xfrm>
            <a:off x="103417" y="4447020"/>
            <a:ext cx="5263111" cy="276999"/>
          </a:xfrm>
          <a:prstGeom prst="rect">
            <a:avLst/>
          </a:prstGeom>
        </p:spPr>
        <p:txBody>
          <a:bodyPr wrap="square">
            <a:spAutoFit/>
          </a:bodyPr>
          <a:lstStyle/>
          <a:p>
            <a:r>
              <a:rPr lang="en-GB" sz="600" dirty="0" err="1">
                <a:solidFill>
                  <a:schemeClr val="bg1"/>
                </a:solidFill>
                <a:latin typeface="Arial" panose="020B0604020202020204" pitchFamily="34" charset="0"/>
                <a:cs typeface="Arial" panose="020B0604020202020204" pitchFamily="34" charset="0"/>
              </a:rPr>
              <a:t>Pulliainen</a:t>
            </a:r>
            <a:r>
              <a:rPr lang="en-GB" sz="600" dirty="0">
                <a:solidFill>
                  <a:schemeClr val="bg1"/>
                </a:solidFill>
                <a:latin typeface="Arial" panose="020B0604020202020204" pitchFamily="34" charset="0"/>
                <a:cs typeface="Arial" panose="020B0604020202020204" pitchFamily="34" charset="0"/>
              </a:rPr>
              <a:t>, J., </a:t>
            </a:r>
            <a:r>
              <a:rPr lang="en-GB" sz="600" dirty="0" err="1">
                <a:solidFill>
                  <a:schemeClr val="bg1"/>
                </a:solidFill>
                <a:latin typeface="Arial" panose="020B0604020202020204" pitchFamily="34" charset="0"/>
                <a:cs typeface="Arial" panose="020B0604020202020204" pitchFamily="34" charset="0"/>
              </a:rPr>
              <a:t>Luojus</a:t>
            </a:r>
            <a:r>
              <a:rPr lang="en-GB" sz="600" dirty="0">
                <a:solidFill>
                  <a:schemeClr val="bg1"/>
                </a:solidFill>
                <a:latin typeface="Arial" panose="020B0604020202020204" pitchFamily="34" charset="0"/>
                <a:cs typeface="Arial" panose="020B0604020202020204" pitchFamily="34" charset="0"/>
              </a:rPr>
              <a:t>, K., </a:t>
            </a:r>
            <a:r>
              <a:rPr lang="en-GB" sz="600" dirty="0" err="1">
                <a:solidFill>
                  <a:schemeClr val="bg1"/>
                </a:solidFill>
                <a:latin typeface="Arial" panose="020B0604020202020204" pitchFamily="34" charset="0"/>
                <a:cs typeface="Arial" panose="020B0604020202020204" pitchFamily="34" charset="0"/>
              </a:rPr>
              <a:t>Derksen</a:t>
            </a:r>
            <a:r>
              <a:rPr lang="en-GB" sz="600" dirty="0">
                <a:solidFill>
                  <a:schemeClr val="bg1"/>
                </a:solidFill>
                <a:latin typeface="Arial" panose="020B0604020202020204" pitchFamily="34" charset="0"/>
                <a:cs typeface="Arial" panose="020B0604020202020204" pitchFamily="34" charset="0"/>
              </a:rPr>
              <a:t>, C. </a:t>
            </a:r>
            <a:r>
              <a:rPr lang="en-GB" sz="600" i="1" dirty="0">
                <a:solidFill>
                  <a:schemeClr val="bg1"/>
                </a:solidFill>
                <a:latin typeface="Arial" panose="020B0604020202020204" pitchFamily="34" charset="0"/>
                <a:cs typeface="Arial" panose="020B0604020202020204" pitchFamily="34" charset="0"/>
              </a:rPr>
              <a:t>et al.</a:t>
            </a:r>
            <a:r>
              <a:rPr lang="en-GB" sz="600" dirty="0">
                <a:solidFill>
                  <a:schemeClr val="bg1"/>
                </a:solidFill>
                <a:latin typeface="Arial" panose="020B0604020202020204" pitchFamily="34" charset="0"/>
                <a:cs typeface="Arial" panose="020B0604020202020204" pitchFamily="34" charset="0"/>
              </a:rPr>
              <a:t> Patterns and trends of Northern Hemisphere snow mass from 1980 to 2018. </a:t>
            </a:r>
            <a:r>
              <a:rPr lang="en-GB" sz="600" i="1" dirty="0">
                <a:solidFill>
                  <a:schemeClr val="bg1"/>
                </a:solidFill>
                <a:latin typeface="Arial" panose="020B0604020202020204" pitchFamily="34" charset="0"/>
                <a:cs typeface="Arial" panose="020B0604020202020204" pitchFamily="34" charset="0"/>
              </a:rPr>
              <a:t>Nature</a:t>
            </a:r>
            <a:r>
              <a:rPr lang="en-GB" sz="600" dirty="0">
                <a:solidFill>
                  <a:schemeClr val="bg1"/>
                </a:solidFill>
                <a:latin typeface="Arial" panose="020B0604020202020204" pitchFamily="34" charset="0"/>
                <a:cs typeface="Arial" panose="020B0604020202020204" pitchFamily="34" charset="0"/>
              </a:rPr>
              <a:t> </a:t>
            </a:r>
            <a:r>
              <a:rPr lang="en-GB" sz="600" b="1" dirty="0">
                <a:solidFill>
                  <a:schemeClr val="bg1"/>
                </a:solidFill>
                <a:latin typeface="Arial" panose="020B0604020202020204" pitchFamily="34" charset="0"/>
                <a:cs typeface="Arial" panose="020B0604020202020204" pitchFamily="34" charset="0"/>
              </a:rPr>
              <a:t>581, </a:t>
            </a:r>
            <a:r>
              <a:rPr lang="en-GB" sz="600" dirty="0">
                <a:solidFill>
                  <a:schemeClr val="bg1"/>
                </a:solidFill>
                <a:latin typeface="Arial" panose="020B0604020202020204" pitchFamily="34" charset="0"/>
                <a:cs typeface="Arial" panose="020B0604020202020204" pitchFamily="34" charset="0"/>
              </a:rPr>
              <a:t>294–298 (2020). https://</a:t>
            </a:r>
            <a:r>
              <a:rPr lang="en-GB" sz="600" dirty="0" err="1">
                <a:solidFill>
                  <a:schemeClr val="bg1"/>
                </a:solidFill>
                <a:latin typeface="Arial" panose="020B0604020202020204" pitchFamily="34" charset="0"/>
                <a:cs typeface="Arial" panose="020B0604020202020204" pitchFamily="34" charset="0"/>
              </a:rPr>
              <a:t>doi.org</a:t>
            </a:r>
            <a:r>
              <a:rPr lang="en-GB" sz="600" dirty="0">
                <a:solidFill>
                  <a:schemeClr val="bg1"/>
                </a:solidFill>
                <a:latin typeface="Arial" panose="020B0604020202020204" pitchFamily="34" charset="0"/>
                <a:cs typeface="Arial" panose="020B0604020202020204" pitchFamily="34" charset="0"/>
              </a:rPr>
              <a:t>/10.1038/s41586-020-2258-0</a:t>
            </a:r>
          </a:p>
        </p:txBody>
      </p:sp>
      <p:pic>
        <p:nvPicPr>
          <p:cNvPr id="8" name="Picture 7">
            <a:extLst>
              <a:ext uri="{FF2B5EF4-FFF2-40B4-BE49-F238E27FC236}">
                <a16:creationId xmlns:a16="http://schemas.microsoft.com/office/drawing/2014/main" id="{53CCEC3F-17DE-EA41-A633-8E62EED0ED7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57673" y="1227137"/>
            <a:ext cx="5531507" cy="3111472"/>
          </a:xfrm>
          <a:prstGeom prst="rect">
            <a:avLst/>
          </a:prstGeom>
        </p:spPr>
      </p:pic>
      <p:pic>
        <p:nvPicPr>
          <p:cNvPr id="33" name="Picture 32">
            <a:extLst>
              <a:ext uri="{FF2B5EF4-FFF2-40B4-BE49-F238E27FC236}">
                <a16:creationId xmlns:a16="http://schemas.microsoft.com/office/drawing/2014/main" id="{B5DAEC23-693B-154B-8E8F-B14888BA80E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717" y="-4400"/>
            <a:ext cx="9189245" cy="764381"/>
          </a:xfrm>
          <a:prstGeom prst="rect">
            <a:avLst/>
          </a:prstGeom>
        </p:spPr>
      </p:pic>
      <p:pic>
        <p:nvPicPr>
          <p:cNvPr id="19467" name="Picture 58">
            <a:extLst>
              <a:ext uri="{FF2B5EF4-FFF2-40B4-BE49-F238E27FC236}">
                <a16:creationId xmlns:a16="http://schemas.microsoft.com/office/drawing/2014/main" id="{7F7DFF3C-2926-9140-97B8-88B119D3A71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660481" y="-119658"/>
            <a:ext cx="157043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1">
            <a:extLst>
              <a:ext uri="{FF2B5EF4-FFF2-40B4-BE49-F238E27FC236}">
                <a16:creationId xmlns:a16="http://schemas.microsoft.com/office/drawing/2014/main" id="{94618C25-B143-DD4B-919F-9A6257D9D402}"/>
              </a:ext>
            </a:extLst>
          </p:cNvPr>
          <p:cNvSpPr txBox="1"/>
          <p:nvPr/>
        </p:nvSpPr>
        <p:spPr>
          <a:xfrm>
            <a:off x="856627" y="165141"/>
            <a:ext cx="6864258" cy="430887"/>
          </a:xfrm>
          <a:prstGeom prst="rect">
            <a:avLst/>
          </a:prstGeom>
          <a:noFill/>
        </p:spPr>
        <p:txBody>
          <a:bodyPr wrap="square" rtlCol="0">
            <a:spAutoFit/>
          </a:bodyPr>
          <a:lstStyle/>
          <a:p>
            <a:r>
              <a:rPr lang="en-US" sz="2200" b="1">
                <a:solidFill>
                  <a:schemeClr val="bg1"/>
                </a:solidFill>
              </a:rPr>
              <a:t>Snow ECV				</a:t>
            </a:r>
            <a:r>
              <a:rPr lang="en-US" sz="1400">
                <a:solidFill>
                  <a:schemeClr val="bg1"/>
                </a:solidFill>
              </a:rPr>
              <a:t>cci.esa.int/snow</a:t>
            </a:r>
          </a:p>
        </p:txBody>
      </p:sp>
    </p:spTree>
    <p:extLst>
      <p:ext uri="{BB962C8B-B14F-4D97-AF65-F5344CB8AC3E}">
        <p14:creationId xmlns:p14="http://schemas.microsoft.com/office/powerpoint/2010/main" val="1446854503"/>
      </p:ext>
    </p:extLst>
  </p:cSld>
  <p:clrMapOvr>
    <a:masterClrMapping/>
  </p:clrMapOvr>
  <p:timing>
    <p:tnLst>
      <p:par>
        <p:cTn id="1" dur="indefinite" restart="never" nodeType="tmRoot">
          <p:childTnLst>
            <p:par>
              <p:cTn id="2"/>
            </p:par>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66C625AF-ED3F-1545-9034-C601BE3B8119}"/>
              </a:ext>
            </a:extLst>
          </p:cNvPr>
          <p:cNvSpPr/>
          <p:nvPr/>
        </p:nvSpPr>
        <p:spPr>
          <a:xfrm>
            <a:off x="0" y="0"/>
            <a:ext cx="9154582"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7EB079B-3612-BA4F-9E66-0FEAC0CC3675}"/>
              </a:ext>
            </a:extLst>
          </p:cNvPr>
          <p:cNvSpPr txBox="1"/>
          <p:nvPr/>
        </p:nvSpPr>
        <p:spPr>
          <a:xfrm>
            <a:off x="7360128" y="4825202"/>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grpSp>
        <p:nvGrpSpPr>
          <p:cNvPr id="11" name="Group 10">
            <a:extLst>
              <a:ext uri="{FF2B5EF4-FFF2-40B4-BE49-F238E27FC236}">
                <a16:creationId xmlns:a16="http://schemas.microsoft.com/office/drawing/2014/main" id="{97AC6E98-2257-E349-9654-A5B5CF2D4913}"/>
              </a:ext>
            </a:extLst>
          </p:cNvPr>
          <p:cNvGrpSpPr/>
          <p:nvPr/>
        </p:nvGrpSpPr>
        <p:grpSpPr>
          <a:xfrm>
            <a:off x="147275" y="4904682"/>
            <a:ext cx="6669633" cy="110036"/>
            <a:chOff x="172269" y="6621494"/>
            <a:chExt cx="6826666" cy="111519"/>
          </a:xfrm>
        </p:grpSpPr>
        <p:pic>
          <p:nvPicPr>
            <p:cNvPr id="15" name="Picture 14" descr="at.png">
              <a:extLst>
                <a:ext uri="{FF2B5EF4-FFF2-40B4-BE49-F238E27FC236}">
                  <a16:creationId xmlns:a16="http://schemas.microsoft.com/office/drawing/2014/main" id="{199BF18F-FC4F-A54C-8962-48E863AEE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6" name="Picture 15" descr="be.png">
              <a:extLst>
                <a:ext uri="{FF2B5EF4-FFF2-40B4-BE49-F238E27FC236}">
                  <a16:creationId xmlns:a16="http://schemas.microsoft.com/office/drawing/2014/main" id="{4924796F-7227-B447-AC77-3A35EFF0FF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9" name="Picture 18" descr="ca.png">
              <a:extLst>
                <a:ext uri="{FF2B5EF4-FFF2-40B4-BE49-F238E27FC236}">
                  <a16:creationId xmlns:a16="http://schemas.microsoft.com/office/drawing/2014/main" id="{CDAD7B66-35C1-2144-9387-4223845381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20" name="Picture 19" descr="ch.png">
              <a:extLst>
                <a:ext uri="{FF2B5EF4-FFF2-40B4-BE49-F238E27FC236}">
                  <a16:creationId xmlns:a16="http://schemas.microsoft.com/office/drawing/2014/main" id="{F2B8282B-202E-324E-889C-DE4122356B0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21" name="Picture 20" descr="cz.png">
              <a:extLst>
                <a:ext uri="{FF2B5EF4-FFF2-40B4-BE49-F238E27FC236}">
                  <a16:creationId xmlns:a16="http://schemas.microsoft.com/office/drawing/2014/main" id="{86B4E8CB-DAC2-574A-B71C-92809C541A9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22" name="Picture 21" descr="de.png">
              <a:extLst>
                <a:ext uri="{FF2B5EF4-FFF2-40B4-BE49-F238E27FC236}">
                  <a16:creationId xmlns:a16="http://schemas.microsoft.com/office/drawing/2014/main" id="{76BBD2F3-5437-D149-A1F0-6A0F7BD7EC2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23" name="Picture 22" descr="dk.png">
              <a:extLst>
                <a:ext uri="{FF2B5EF4-FFF2-40B4-BE49-F238E27FC236}">
                  <a16:creationId xmlns:a16="http://schemas.microsoft.com/office/drawing/2014/main" id="{C1722761-A50D-FA41-BE5E-A2714BBE283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24" name="Picture 23" descr="ee.png">
              <a:extLst>
                <a:ext uri="{FF2B5EF4-FFF2-40B4-BE49-F238E27FC236}">
                  <a16:creationId xmlns:a16="http://schemas.microsoft.com/office/drawing/2014/main" id="{D7F0217E-6994-B241-8A39-B075272FE9E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25" name="Picture 24" descr="es.png">
              <a:extLst>
                <a:ext uri="{FF2B5EF4-FFF2-40B4-BE49-F238E27FC236}">
                  <a16:creationId xmlns:a16="http://schemas.microsoft.com/office/drawing/2014/main" id="{AB5CCE0D-DE40-CF41-96E8-4F2669C0551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26" name="Picture 25" descr="fi.png">
              <a:extLst>
                <a:ext uri="{FF2B5EF4-FFF2-40B4-BE49-F238E27FC236}">
                  <a16:creationId xmlns:a16="http://schemas.microsoft.com/office/drawing/2014/main" id="{9D80C52E-D423-024E-94F3-EFD3C8898E39}"/>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7" name="Picture 26" descr="fr.png">
              <a:extLst>
                <a:ext uri="{FF2B5EF4-FFF2-40B4-BE49-F238E27FC236}">
                  <a16:creationId xmlns:a16="http://schemas.microsoft.com/office/drawing/2014/main" id="{381C0581-9012-D34E-87C8-C08FA8DDCC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8" name="Picture 27" descr="gr.png">
              <a:extLst>
                <a:ext uri="{FF2B5EF4-FFF2-40B4-BE49-F238E27FC236}">
                  <a16:creationId xmlns:a16="http://schemas.microsoft.com/office/drawing/2014/main" id="{0FC9AEBA-2F10-194E-BD8E-E8EC8CB1CE3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9" name="Picture 28" descr="hu.png">
              <a:extLst>
                <a:ext uri="{FF2B5EF4-FFF2-40B4-BE49-F238E27FC236}">
                  <a16:creationId xmlns:a16="http://schemas.microsoft.com/office/drawing/2014/main" id="{91ECB379-89E2-B248-A7B1-3DCCA7D33FE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30" name="Picture 29" descr="ie.png">
              <a:extLst>
                <a:ext uri="{FF2B5EF4-FFF2-40B4-BE49-F238E27FC236}">
                  <a16:creationId xmlns:a16="http://schemas.microsoft.com/office/drawing/2014/main" id="{409C7235-EFE4-EF43-A8A8-40F9F3BFE25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31" name="Picture 30" descr="it.png">
              <a:extLst>
                <a:ext uri="{FF2B5EF4-FFF2-40B4-BE49-F238E27FC236}">
                  <a16:creationId xmlns:a16="http://schemas.microsoft.com/office/drawing/2014/main" id="{036BF95B-A970-1D40-868B-D09B260F9B4F}"/>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32" name="Picture 31" descr="lu.png">
              <a:extLst>
                <a:ext uri="{FF2B5EF4-FFF2-40B4-BE49-F238E27FC236}">
                  <a16:creationId xmlns:a16="http://schemas.microsoft.com/office/drawing/2014/main" id="{FDBFD764-AD17-2042-B57C-7ECAE0BABDE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33" name="Picture 32" descr="nl.png">
              <a:extLst>
                <a:ext uri="{FF2B5EF4-FFF2-40B4-BE49-F238E27FC236}">
                  <a16:creationId xmlns:a16="http://schemas.microsoft.com/office/drawing/2014/main" id="{01B92164-A192-8642-974B-99E6B63622DC}"/>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34" name="Picture 33" descr="no.png">
              <a:extLst>
                <a:ext uri="{FF2B5EF4-FFF2-40B4-BE49-F238E27FC236}">
                  <a16:creationId xmlns:a16="http://schemas.microsoft.com/office/drawing/2014/main" id="{DBA7A2AD-854A-9145-9234-758B03D800A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35" name="Picture 34" descr="pl.png">
              <a:extLst>
                <a:ext uri="{FF2B5EF4-FFF2-40B4-BE49-F238E27FC236}">
                  <a16:creationId xmlns:a16="http://schemas.microsoft.com/office/drawing/2014/main" id="{1106D3BD-A778-3D4B-B70D-DA363887D3F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36" name="Picture 35" descr="pt.png">
              <a:extLst>
                <a:ext uri="{FF2B5EF4-FFF2-40B4-BE49-F238E27FC236}">
                  <a16:creationId xmlns:a16="http://schemas.microsoft.com/office/drawing/2014/main" id="{29EEDBD0-8D2C-BB46-8513-1E6B8056A65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7" name="Picture 36" descr="ro.png">
              <a:extLst>
                <a:ext uri="{FF2B5EF4-FFF2-40B4-BE49-F238E27FC236}">
                  <a16:creationId xmlns:a16="http://schemas.microsoft.com/office/drawing/2014/main" id="{D4D783E6-0338-D544-BC14-49564FD37AF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8" name="Picture 37" descr="se.png">
              <a:extLst>
                <a:ext uri="{FF2B5EF4-FFF2-40B4-BE49-F238E27FC236}">
                  <a16:creationId xmlns:a16="http://schemas.microsoft.com/office/drawing/2014/main" id="{E9065401-71C2-0C4F-A9E7-ED61682733F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9" name="Picture 38" descr="uk.png">
              <a:extLst>
                <a:ext uri="{FF2B5EF4-FFF2-40B4-BE49-F238E27FC236}">
                  <a16:creationId xmlns:a16="http://schemas.microsoft.com/office/drawing/2014/main" id="{8AF9E4A2-1C53-5643-AD5F-4E634AD630A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40" name="Picture 39" descr="si.png">
              <a:extLst>
                <a:ext uri="{FF2B5EF4-FFF2-40B4-BE49-F238E27FC236}">
                  <a16:creationId xmlns:a16="http://schemas.microsoft.com/office/drawing/2014/main" id="{1F3AEDE3-1B23-BC49-A718-7A7E5459A4B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 name="Picture 2">
            <a:extLst>
              <a:ext uri="{FF2B5EF4-FFF2-40B4-BE49-F238E27FC236}">
                <a16:creationId xmlns:a16="http://schemas.microsoft.com/office/drawing/2014/main" id="{B1A6ACE7-C7FE-BF4F-A8B3-88EB3437077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27868" y="186740"/>
            <a:ext cx="8321826" cy="4681027"/>
          </a:xfrm>
          <a:prstGeom prst="rect">
            <a:avLst/>
          </a:prstGeom>
        </p:spPr>
      </p:pic>
      <p:sp>
        <p:nvSpPr>
          <p:cNvPr id="5" name="Title 3">
            <a:extLst>
              <a:ext uri="{FF2B5EF4-FFF2-40B4-BE49-F238E27FC236}">
                <a16:creationId xmlns:a16="http://schemas.microsoft.com/office/drawing/2014/main" id="{71E43003-1E2C-F741-A14C-0A86F206B699}"/>
              </a:ext>
            </a:extLst>
          </p:cNvPr>
          <p:cNvSpPr txBox="1">
            <a:spLocks/>
          </p:cNvSpPr>
          <p:nvPr/>
        </p:nvSpPr>
        <p:spPr>
          <a:xfrm>
            <a:off x="22980" y="817080"/>
            <a:ext cx="6540556" cy="307472"/>
          </a:xfrm>
          <a:prstGeom prst="rect">
            <a:avLst/>
          </a:prstGeom>
          <a:noFill/>
          <a:ln>
            <a:noFill/>
          </a:ln>
        </p:spPr>
        <p:txBody>
          <a:bodyPr vert="horz" wrap="square" lIns="91138" tIns="45569" rIns="91138" bIns="45569"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US" sz="1400" dirty="0">
                <a:solidFill>
                  <a:srgbClr val="FFFFFF"/>
                </a:solidFill>
                <a:latin typeface="+mj-lt"/>
                <a:cs typeface="Arial" panose="020B0604020202020204" pitchFamily="34" charset="0"/>
                <a:sym typeface="Helvetica Light"/>
              </a:rPr>
              <a:t>Thawing Permafrost</a:t>
            </a:r>
          </a:p>
        </p:txBody>
      </p:sp>
      <p:pic>
        <p:nvPicPr>
          <p:cNvPr id="18" name="Picture 17">
            <a:extLst>
              <a:ext uri="{FF2B5EF4-FFF2-40B4-BE49-F238E27FC236}">
                <a16:creationId xmlns:a16="http://schemas.microsoft.com/office/drawing/2014/main" id="{53443559-5248-3543-9449-19694413FD7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pic>
        <p:nvPicPr>
          <p:cNvPr id="7" name="Picture 6">
            <a:extLst>
              <a:ext uri="{FF2B5EF4-FFF2-40B4-BE49-F238E27FC236}">
                <a16:creationId xmlns:a16="http://schemas.microsoft.com/office/drawing/2014/main" id="{6B64F3C9-4A33-0140-8D4A-6E9D024B8AF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165"/>
            <a:ext cx="9144000" cy="764381"/>
          </a:xfrm>
          <a:prstGeom prst="rect">
            <a:avLst/>
          </a:prstGeom>
        </p:spPr>
      </p:pic>
      <p:sp>
        <p:nvSpPr>
          <p:cNvPr id="43" name="Title 11">
            <a:extLst>
              <a:ext uri="{FF2B5EF4-FFF2-40B4-BE49-F238E27FC236}">
                <a16:creationId xmlns:a16="http://schemas.microsoft.com/office/drawing/2014/main" id="{9C7B088E-B504-3E4D-A190-CE706143B384}"/>
              </a:ext>
            </a:extLst>
          </p:cNvPr>
          <p:cNvSpPr>
            <a:spLocks noGrp="1"/>
          </p:cNvSpPr>
          <p:nvPr>
            <p:ph type="title"/>
          </p:nvPr>
        </p:nvSpPr>
        <p:spPr>
          <a:xfrm>
            <a:off x="820269" y="168447"/>
            <a:ext cx="7156006" cy="430877"/>
          </a:xfrm>
        </p:spPr>
        <p:txBody>
          <a:bodyPr/>
          <a:lstStyle/>
          <a:p>
            <a:r>
              <a:rPr lang="en-US" b="1">
                <a:solidFill>
                  <a:schemeClr val="bg1"/>
                </a:solidFill>
              </a:rPr>
              <a:t>Permafrost ECV                     </a:t>
            </a:r>
            <a:r>
              <a:rPr lang="en-US" sz="1400">
                <a:solidFill>
                  <a:schemeClr val="bg1"/>
                </a:solidFill>
              </a:rPr>
              <a:t>cci.esa.int/permafrost</a:t>
            </a:r>
          </a:p>
        </p:txBody>
      </p:sp>
      <p:pic>
        <p:nvPicPr>
          <p:cNvPr id="44" name="Picture 58">
            <a:extLst>
              <a:ext uri="{FF2B5EF4-FFF2-40B4-BE49-F238E27FC236}">
                <a16:creationId xmlns:a16="http://schemas.microsoft.com/office/drawing/2014/main" id="{ED597A7D-52B2-B949-BA25-97040E32039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660481" y="-119658"/>
            <a:ext cx="157043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764C4A67-E8D9-9745-9A3C-45C103AEC159}"/>
              </a:ext>
            </a:extLst>
          </p:cNvPr>
          <p:cNvSpPr txBox="1"/>
          <p:nvPr/>
        </p:nvSpPr>
        <p:spPr>
          <a:xfrm>
            <a:off x="6346078" y="793235"/>
            <a:ext cx="2797561" cy="215444"/>
          </a:xfrm>
          <a:prstGeom prst="rect">
            <a:avLst/>
          </a:prstGeom>
          <a:noFill/>
        </p:spPr>
        <p:txBody>
          <a:bodyPr wrap="none" rtlCol="0">
            <a:spAutoFit/>
          </a:bodyPr>
          <a:lstStyle/>
          <a:p>
            <a:r>
              <a:rPr lang="en-US" sz="800">
                <a:solidFill>
                  <a:schemeClr val="bg1"/>
                </a:solidFill>
              </a:rPr>
              <a:t>CCI Permafrost led by A. Bartsch, B.GEOS, Austria</a:t>
            </a:r>
          </a:p>
        </p:txBody>
      </p:sp>
      <p:sp>
        <p:nvSpPr>
          <p:cNvPr id="8" name="TextBox 7">
            <a:extLst>
              <a:ext uri="{FF2B5EF4-FFF2-40B4-BE49-F238E27FC236}">
                <a16:creationId xmlns:a16="http://schemas.microsoft.com/office/drawing/2014/main" id="{C9DC2268-DF12-0147-848C-F426AB8BFD3C}"/>
              </a:ext>
            </a:extLst>
          </p:cNvPr>
          <p:cNvSpPr txBox="1"/>
          <p:nvPr/>
        </p:nvSpPr>
        <p:spPr>
          <a:xfrm>
            <a:off x="7010656" y="4719967"/>
            <a:ext cx="1340432" cy="215444"/>
          </a:xfrm>
          <a:prstGeom prst="rect">
            <a:avLst/>
          </a:prstGeom>
          <a:noFill/>
        </p:spPr>
        <p:txBody>
          <a:bodyPr wrap="none" rtlCol="0">
            <a:spAutoFit/>
          </a:bodyPr>
          <a:lstStyle/>
          <a:p>
            <a:r>
              <a:rPr lang="en-GB" sz="800">
                <a:solidFill>
                  <a:schemeClr val="bg1"/>
                </a:solidFill>
                <a:latin typeface="NotesEsa" panose="02000506030000020004" pitchFamily="2" charset="77"/>
              </a:rPr>
              <a:t>doi:10.5194/tc-14-497-2020</a:t>
            </a:r>
          </a:p>
        </p:txBody>
      </p:sp>
    </p:spTree>
    <p:extLst>
      <p:ext uri="{BB962C8B-B14F-4D97-AF65-F5344CB8AC3E}">
        <p14:creationId xmlns:p14="http://schemas.microsoft.com/office/powerpoint/2010/main" val="425442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3C7A28A-DFD2-7E4E-93C7-C22643160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4" y="660400"/>
            <a:ext cx="9144000" cy="4127500"/>
          </a:xfrm>
          <a:prstGeom prst="rect">
            <a:avLst/>
          </a:prstGeom>
        </p:spPr>
      </p:pic>
      <p:sp>
        <p:nvSpPr>
          <p:cNvPr id="2" name="Title 1">
            <a:extLst>
              <a:ext uri="{FF2B5EF4-FFF2-40B4-BE49-F238E27FC236}">
                <a16:creationId xmlns:a16="http://schemas.microsoft.com/office/drawing/2014/main" id="{93929C55-E061-AD4A-B996-010269F03E23}"/>
              </a:ext>
            </a:extLst>
          </p:cNvPr>
          <p:cNvSpPr>
            <a:spLocks noGrp="1"/>
          </p:cNvSpPr>
          <p:nvPr>
            <p:ph type="title"/>
          </p:nvPr>
        </p:nvSpPr>
        <p:spPr>
          <a:xfrm>
            <a:off x="143086" y="153275"/>
            <a:ext cx="7156006" cy="430887"/>
          </a:xfrm>
        </p:spPr>
        <p:txBody>
          <a:bodyPr/>
          <a:lstStyle/>
          <a:p>
            <a:r>
              <a:rPr lang="en-GB" b="1" dirty="0"/>
              <a:t>CCI Achievements</a:t>
            </a:r>
          </a:p>
        </p:txBody>
      </p:sp>
      <p:sp>
        <p:nvSpPr>
          <p:cNvPr id="7" name="TextBox 6">
            <a:extLst>
              <a:ext uri="{FF2B5EF4-FFF2-40B4-BE49-F238E27FC236}">
                <a16:creationId xmlns:a16="http://schemas.microsoft.com/office/drawing/2014/main" id="{EE97B9CD-45B6-494B-B025-DD7163B762BE}"/>
              </a:ext>
            </a:extLst>
          </p:cNvPr>
          <p:cNvSpPr txBox="1"/>
          <p:nvPr/>
        </p:nvSpPr>
        <p:spPr>
          <a:xfrm>
            <a:off x="2624619" y="756578"/>
            <a:ext cx="883578" cy="492443"/>
          </a:xfrm>
          <a:prstGeom prst="rect">
            <a:avLst/>
          </a:prstGeom>
          <a:noFill/>
        </p:spPr>
        <p:txBody>
          <a:bodyPr wrap="square" lIns="0" tIns="0" rIns="0" bIns="0" rtlCol="0">
            <a:spAutoFit/>
          </a:bodyPr>
          <a:lstStyle/>
          <a:p>
            <a:r>
              <a:rPr lang="en-GB" sz="3200" b="1" spc="-100" dirty="0">
                <a:solidFill>
                  <a:schemeClr val="bg1"/>
                </a:solidFill>
              </a:rPr>
              <a:t>178</a:t>
            </a:r>
          </a:p>
        </p:txBody>
      </p:sp>
      <p:sp>
        <p:nvSpPr>
          <p:cNvPr id="10" name="TextBox 9">
            <a:extLst>
              <a:ext uri="{FF2B5EF4-FFF2-40B4-BE49-F238E27FC236}">
                <a16:creationId xmlns:a16="http://schemas.microsoft.com/office/drawing/2014/main" id="{7FB56E86-2B39-234B-9BEC-2B9284B69320}"/>
              </a:ext>
            </a:extLst>
          </p:cNvPr>
          <p:cNvSpPr txBox="1"/>
          <p:nvPr/>
        </p:nvSpPr>
        <p:spPr>
          <a:xfrm>
            <a:off x="6413500" y="2065505"/>
            <a:ext cx="1206499" cy="492443"/>
          </a:xfrm>
          <a:prstGeom prst="rect">
            <a:avLst/>
          </a:prstGeom>
          <a:noFill/>
        </p:spPr>
        <p:txBody>
          <a:bodyPr wrap="square" lIns="0" tIns="0" rIns="0" bIns="0" rtlCol="0">
            <a:spAutoFit/>
          </a:bodyPr>
          <a:lstStyle/>
          <a:p>
            <a:r>
              <a:rPr lang="en-GB" sz="3200" b="1" spc="-100" dirty="0">
                <a:solidFill>
                  <a:schemeClr val="bg1"/>
                </a:solidFill>
              </a:rPr>
              <a:t>100+</a:t>
            </a:r>
          </a:p>
        </p:txBody>
      </p:sp>
      <p:sp>
        <p:nvSpPr>
          <p:cNvPr id="11" name="TextBox 10">
            <a:extLst>
              <a:ext uri="{FF2B5EF4-FFF2-40B4-BE49-F238E27FC236}">
                <a16:creationId xmlns:a16="http://schemas.microsoft.com/office/drawing/2014/main" id="{EE168D3E-DAE9-D748-B1F8-608B693A9980}"/>
              </a:ext>
            </a:extLst>
          </p:cNvPr>
          <p:cNvSpPr txBox="1"/>
          <p:nvPr/>
        </p:nvSpPr>
        <p:spPr>
          <a:xfrm>
            <a:off x="5939319" y="743662"/>
            <a:ext cx="883578" cy="492443"/>
          </a:xfrm>
          <a:prstGeom prst="rect">
            <a:avLst/>
          </a:prstGeom>
          <a:noFill/>
        </p:spPr>
        <p:txBody>
          <a:bodyPr wrap="square" lIns="0" tIns="0" rIns="0" bIns="0" rtlCol="0">
            <a:spAutoFit/>
          </a:bodyPr>
          <a:lstStyle/>
          <a:p>
            <a:r>
              <a:rPr lang="en-GB" sz="3200" b="1" spc="-100" dirty="0">
                <a:solidFill>
                  <a:schemeClr val="bg1"/>
                </a:solidFill>
              </a:rPr>
              <a:t>21</a:t>
            </a:r>
          </a:p>
        </p:txBody>
      </p:sp>
      <p:sp>
        <p:nvSpPr>
          <p:cNvPr id="12" name="TextBox 11">
            <a:extLst>
              <a:ext uri="{FF2B5EF4-FFF2-40B4-BE49-F238E27FC236}">
                <a16:creationId xmlns:a16="http://schemas.microsoft.com/office/drawing/2014/main" id="{1980FE22-890F-BB40-846C-40AAB9CA44F8}"/>
              </a:ext>
            </a:extLst>
          </p:cNvPr>
          <p:cNvSpPr txBox="1"/>
          <p:nvPr/>
        </p:nvSpPr>
        <p:spPr>
          <a:xfrm>
            <a:off x="5131941" y="2065506"/>
            <a:ext cx="883578" cy="492443"/>
          </a:xfrm>
          <a:prstGeom prst="rect">
            <a:avLst/>
          </a:prstGeom>
          <a:noFill/>
        </p:spPr>
        <p:txBody>
          <a:bodyPr wrap="square" lIns="0" tIns="0" rIns="0" bIns="0" rtlCol="0">
            <a:spAutoFit/>
          </a:bodyPr>
          <a:lstStyle/>
          <a:p>
            <a:r>
              <a:rPr lang="en-GB" sz="3200" b="1" spc="-100" dirty="0">
                <a:solidFill>
                  <a:schemeClr val="bg1"/>
                </a:solidFill>
              </a:rPr>
              <a:t>133</a:t>
            </a:r>
          </a:p>
        </p:txBody>
      </p:sp>
      <p:sp>
        <p:nvSpPr>
          <p:cNvPr id="13" name="TextBox 12">
            <a:extLst>
              <a:ext uri="{FF2B5EF4-FFF2-40B4-BE49-F238E27FC236}">
                <a16:creationId xmlns:a16="http://schemas.microsoft.com/office/drawing/2014/main" id="{7DA21B6B-B56D-C641-8F58-EA84ABAE949E}"/>
              </a:ext>
            </a:extLst>
          </p:cNvPr>
          <p:cNvSpPr txBox="1"/>
          <p:nvPr/>
        </p:nvSpPr>
        <p:spPr>
          <a:xfrm>
            <a:off x="7965897" y="1950378"/>
            <a:ext cx="883578" cy="492443"/>
          </a:xfrm>
          <a:prstGeom prst="rect">
            <a:avLst/>
          </a:prstGeom>
          <a:noFill/>
        </p:spPr>
        <p:txBody>
          <a:bodyPr wrap="square" lIns="0" tIns="0" rIns="0" bIns="0" rtlCol="0">
            <a:spAutoFit/>
          </a:bodyPr>
          <a:lstStyle/>
          <a:p>
            <a:r>
              <a:rPr lang="en-GB" sz="3200" b="1" spc="-100" dirty="0">
                <a:solidFill>
                  <a:schemeClr val="bg1"/>
                </a:solidFill>
              </a:rPr>
              <a:t>4.2</a:t>
            </a:r>
          </a:p>
        </p:txBody>
      </p:sp>
      <p:sp>
        <p:nvSpPr>
          <p:cNvPr id="14" name="TextBox 13">
            <a:extLst>
              <a:ext uri="{FF2B5EF4-FFF2-40B4-BE49-F238E27FC236}">
                <a16:creationId xmlns:a16="http://schemas.microsoft.com/office/drawing/2014/main" id="{05B37562-06BE-B344-81FD-6A7DC1F448D3}"/>
              </a:ext>
            </a:extLst>
          </p:cNvPr>
          <p:cNvSpPr txBox="1"/>
          <p:nvPr/>
        </p:nvSpPr>
        <p:spPr>
          <a:xfrm>
            <a:off x="2624619" y="3309278"/>
            <a:ext cx="883578" cy="492443"/>
          </a:xfrm>
          <a:prstGeom prst="rect">
            <a:avLst/>
          </a:prstGeom>
          <a:noFill/>
        </p:spPr>
        <p:txBody>
          <a:bodyPr wrap="square" lIns="0" tIns="0" rIns="0" bIns="0" rtlCol="0">
            <a:spAutoFit/>
          </a:bodyPr>
          <a:lstStyle/>
          <a:p>
            <a:r>
              <a:rPr lang="en-GB" sz="3200" b="1" spc="-100">
                <a:solidFill>
                  <a:schemeClr val="tx1">
                    <a:lumMod val="65000"/>
                    <a:lumOff val="35000"/>
                  </a:schemeClr>
                </a:solidFill>
              </a:rPr>
              <a:t>640</a:t>
            </a:r>
            <a:endParaRPr lang="en-GB" sz="3200" b="1" spc="-100" dirty="0">
              <a:solidFill>
                <a:schemeClr val="tx1">
                  <a:lumMod val="65000"/>
                  <a:lumOff val="35000"/>
                </a:schemeClr>
              </a:solidFill>
            </a:endParaRPr>
          </a:p>
        </p:txBody>
      </p:sp>
      <p:sp>
        <p:nvSpPr>
          <p:cNvPr id="15" name="TextBox 14">
            <a:extLst>
              <a:ext uri="{FF2B5EF4-FFF2-40B4-BE49-F238E27FC236}">
                <a16:creationId xmlns:a16="http://schemas.microsoft.com/office/drawing/2014/main" id="{D3FEE7EB-5791-144D-B3FE-93AE55DA37B6}"/>
              </a:ext>
            </a:extLst>
          </p:cNvPr>
          <p:cNvSpPr txBox="1"/>
          <p:nvPr/>
        </p:nvSpPr>
        <p:spPr>
          <a:xfrm>
            <a:off x="5000731" y="3555499"/>
            <a:ext cx="883578" cy="492443"/>
          </a:xfrm>
          <a:prstGeom prst="rect">
            <a:avLst/>
          </a:prstGeom>
          <a:noFill/>
        </p:spPr>
        <p:txBody>
          <a:bodyPr wrap="square" lIns="0" tIns="0" rIns="0" bIns="0" rtlCol="0">
            <a:spAutoFit/>
          </a:bodyPr>
          <a:lstStyle/>
          <a:p>
            <a:r>
              <a:rPr lang="en-GB" sz="3200" b="1" spc="-100" dirty="0">
                <a:solidFill>
                  <a:schemeClr val="bg1"/>
                </a:solidFill>
              </a:rPr>
              <a:t>28</a:t>
            </a:r>
          </a:p>
        </p:txBody>
      </p:sp>
      <p:sp>
        <p:nvSpPr>
          <p:cNvPr id="16" name="TextBox 15">
            <a:extLst>
              <a:ext uri="{FF2B5EF4-FFF2-40B4-BE49-F238E27FC236}">
                <a16:creationId xmlns:a16="http://schemas.microsoft.com/office/drawing/2014/main" id="{28E56983-CA02-9046-BD2B-1B3628D2AB32}"/>
              </a:ext>
            </a:extLst>
          </p:cNvPr>
          <p:cNvSpPr txBox="1"/>
          <p:nvPr/>
        </p:nvSpPr>
        <p:spPr>
          <a:xfrm>
            <a:off x="5000731" y="4124180"/>
            <a:ext cx="883578" cy="492443"/>
          </a:xfrm>
          <a:prstGeom prst="rect">
            <a:avLst/>
          </a:prstGeom>
          <a:noFill/>
        </p:spPr>
        <p:txBody>
          <a:bodyPr wrap="square" lIns="0" tIns="0" rIns="0" bIns="0" rtlCol="0">
            <a:spAutoFit/>
          </a:bodyPr>
          <a:lstStyle/>
          <a:p>
            <a:r>
              <a:rPr lang="en-GB" sz="3200" b="1" spc="-100" dirty="0">
                <a:solidFill>
                  <a:schemeClr val="bg1"/>
                </a:solidFill>
              </a:rPr>
              <a:t>15</a:t>
            </a:r>
          </a:p>
        </p:txBody>
      </p:sp>
      <p:sp>
        <p:nvSpPr>
          <p:cNvPr id="17" name="TextBox 16">
            <a:extLst>
              <a:ext uri="{FF2B5EF4-FFF2-40B4-BE49-F238E27FC236}">
                <a16:creationId xmlns:a16="http://schemas.microsoft.com/office/drawing/2014/main" id="{9F2D3C21-8935-F74E-A7AB-4E2C7D549AFA}"/>
              </a:ext>
            </a:extLst>
          </p:cNvPr>
          <p:cNvSpPr txBox="1"/>
          <p:nvPr/>
        </p:nvSpPr>
        <p:spPr>
          <a:xfrm>
            <a:off x="7055420" y="763800"/>
            <a:ext cx="883578" cy="400110"/>
          </a:xfrm>
          <a:prstGeom prst="rect">
            <a:avLst/>
          </a:prstGeom>
          <a:noFill/>
        </p:spPr>
        <p:txBody>
          <a:bodyPr wrap="square" lIns="0" tIns="0" rIns="0" bIns="0" rtlCol="0">
            <a:spAutoFit/>
          </a:bodyPr>
          <a:lstStyle/>
          <a:p>
            <a:r>
              <a:rPr lang="en-GB" sz="2600" b="1" spc="-100" dirty="0">
                <a:solidFill>
                  <a:schemeClr val="tx1">
                    <a:lumMod val="65000"/>
                    <a:lumOff val="35000"/>
                  </a:schemeClr>
                </a:solidFill>
              </a:rPr>
              <a:t>13</a:t>
            </a:r>
          </a:p>
        </p:txBody>
      </p:sp>
      <p:sp>
        <p:nvSpPr>
          <p:cNvPr id="19" name="TextBox 18">
            <a:extLst>
              <a:ext uri="{FF2B5EF4-FFF2-40B4-BE49-F238E27FC236}">
                <a16:creationId xmlns:a16="http://schemas.microsoft.com/office/drawing/2014/main" id="{05B37562-06BE-B344-81FD-6A7DC1F448D3}"/>
              </a:ext>
            </a:extLst>
          </p:cNvPr>
          <p:cNvSpPr txBox="1"/>
          <p:nvPr/>
        </p:nvSpPr>
        <p:spPr>
          <a:xfrm>
            <a:off x="143086" y="2053873"/>
            <a:ext cx="1523668" cy="492443"/>
          </a:xfrm>
          <a:prstGeom prst="rect">
            <a:avLst/>
          </a:prstGeom>
          <a:noFill/>
        </p:spPr>
        <p:txBody>
          <a:bodyPr wrap="square" lIns="0" tIns="0" rIns="0" bIns="0" rtlCol="0">
            <a:spAutoFit/>
          </a:bodyPr>
          <a:lstStyle/>
          <a:p>
            <a:r>
              <a:rPr lang="en-GB" sz="3200" b="1" spc="-100" dirty="0">
                <a:solidFill>
                  <a:schemeClr val="tx1">
                    <a:lumMod val="65000"/>
                    <a:lumOff val="35000"/>
                  </a:schemeClr>
                </a:solidFill>
              </a:rPr>
              <a:t>450</a:t>
            </a:r>
          </a:p>
        </p:txBody>
      </p:sp>
    </p:spTree>
    <p:extLst>
      <p:ext uri="{BB962C8B-B14F-4D97-AF65-F5344CB8AC3E}">
        <p14:creationId xmlns:p14="http://schemas.microsoft.com/office/powerpoint/2010/main" val="522040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ChangeArrowheads="1"/>
          </p:cNvSpPr>
          <p:nvPr/>
        </p:nvSpPr>
        <p:spPr bwMode="auto">
          <a:xfrm>
            <a:off x="546100" y="1808163"/>
            <a:ext cx="6448425"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431945" tIns="35995" rIns="89990" bIns="35995"/>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20000"/>
              </a:lnSpc>
              <a:spcBef>
                <a:spcPct val="25000"/>
              </a:spcBef>
              <a:buClrTx/>
              <a:buFont typeface="NotesEsa" pitchFamily="50" charset="0"/>
              <a:buNone/>
            </a:pPr>
            <a:r>
              <a:rPr lang="en-GB" altLang="en-US" sz="1800" dirty="0">
                <a:solidFill>
                  <a:schemeClr val="bg1"/>
                </a:solidFill>
              </a:rPr>
              <a:t>Thanks for your attention</a:t>
            </a:r>
          </a:p>
          <a:p>
            <a:pPr eaLnBrk="1" hangingPunct="1">
              <a:lnSpc>
                <a:spcPct val="120000"/>
              </a:lnSpc>
              <a:spcBef>
                <a:spcPct val="25000"/>
              </a:spcBef>
              <a:buClrTx/>
              <a:buFont typeface="NotesEsa" pitchFamily="50" charset="0"/>
              <a:buNone/>
            </a:pPr>
            <a:r>
              <a:rPr lang="en-GB" altLang="en-US" sz="1800" b="1" dirty="0">
                <a:solidFill>
                  <a:schemeClr val="bg1"/>
                </a:solidFill>
              </a:rPr>
              <a:t>ESA Climate Change Initiative:  </a:t>
            </a:r>
            <a:r>
              <a:rPr lang="en-GB" altLang="en-US" sz="1800" b="1" dirty="0" err="1">
                <a:solidFill>
                  <a:schemeClr val="bg1"/>
                </a:solidFill>
              </a:rPr>
              <a:t>cci.esa.int</a:t>
            </a:r>
          </a:p>
          <a:p>
            <a:pPr eaLnBrk="1" hangingPunct="1">
              <a:lnSpc>
                <a:spcPct val="120000"/>
              </a:lnSpc>
              <a:spcBef>
                <a:spcPct val="25000"/>
              </a:spcBef>
              <a:buClrTx/>
              <a:buFont typeface="NotesEsa" pitchFamily="50" charset="0"/>
              <a:buNone/>
            </a:pPr>
            <a:endParaRPr lang="en-GB" altLang="en-US" sz="1800" dirty="0" err="1">
              <a:solidFill>
                <a:schemeClr val="bg1"/>
              </a:solidFill>
            </a:endParaRPr>
          </a:p>
          <a:p>
            <a:pPr eaLnBrk="1" hangingPunct="1">
              <a:lnSpc>
                <a:spcPct val="120000"/>
              </a:lnSpc>
              <a:spcBef>
                <a:spcPct val="25000"/>
              </a:spcBef>
              <a:buClrTx/>
              <a:buFont typeface="NotesEsa" pitchFamily="50" charset="0"/>
              <a:buNone/>
            </a:pPr>
            <a:r>
              <a:rPr lang="en-GB" altLang="en-US" sz="1000" dirty="0" err="1">
                <a:solidFill>
                  <a:schemeClr val="bg1"/>
                </a:solidFill>
              </a:rPr>
              <a:t>simon.pinnock@esa.int</a:t>
            </a:r>
            <a:endParaRPr lang="en-GB" altLang="en-US" sz="1000" dirty="0">
              <a:solidFill>
                <a:schemeClr val="bg1"/>
              </a:solidFill>
            </a:endParaRPr>
          </a:p>
          <a:p>
            <a:pPr eaLnBrk="1" hangingPunct="1">
              <a:lnSpc>
                <a:spcPct val="120000"/>
              </a:lnSpc>
              <a:spcBef>
                <a:spcPct val="25000"/>
              </a:spcBef>
              <a:buClrTx/>
              <a:buFont typeface="NotesEsa" pitchFamily="50" charset="0"/>
              <a:buNone/>
            </a:pPr>
            <a:endParaRPr lang="it-IT" altLang="en-US" b="1"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06" y="149787"/>
            <a:ext cx="7156006" cy="430887"/>
          </a:xfrm>
        </p:spPr>
        <p:txBody>
          <a:bodyPr/>
          <a:lstStyle/>
          <a:p>
            <a:r>
              <a:rPr lang="en-US" b="1" dirty="0"/>
              <a:t>ESA Climate Change Initiative (CCI)</a:t>
            </a:r>
          </a:p>
        </p:txBody>
      </p:sp>
      <p:sp>
        <p:nvSpPr>
          <p:cNvPr id="4" name="Double Bracket 3">
            <a:extLst>
              <a:ext uri="{FF2B5EF4-FFF2-40B4-BE49-F238E27FC236}">
                <a16:creationId xmlns:a16="http://schemas.microsoft.com/office/drawing/2014/main" id="{D5344FEB-FE53-1D4B-8F3F-965E19A3E774}"/>
              </a:ext>
            </a:extLst>
          </p:cNvPr>
          <p:cNvSpPr/>
          <p:nvPr/>
        </p:nvSpPr>
        <p:spPr>
          <a:xfrm>
            <a:off x="2602961" y="1100903"/>
            <a:ext cx="6102678" cy="2754306"/>
          </a:xfrm>
          <a:prstGeom prst="bracketPair">
            <a:avLst/>
          </a:prstGeom>
          <a:noFill/>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GB" sz="1600" i="1" dirty="0">
                <a:solidFill>
                  <a:srgbClr val="0070C0"/>
                </a:solidFill>
                <a:latin typeface="Arial"/>
                <a:cs typeface="Arial"/>
              </a:rPr>
              <a:t>To realise the full potential of the </a:t>
            </a:r>
            <a:r>
              <a:rPr lang="en-GB" sz="1600" b="1" i="1" dirty="0">
                <a:solidFill>
                  <a:srgbClr val="0070C0"/>
                </a:solidFill>
                <a:latin typeface="Arial"/>
                <a:cs typeface="Arial"/>
              </a:rPr>
              <a:t>long-term global EO archives </a:t>
            </a:r>
            <a:r>
              <a:rPr lang="en-GB" sz="1600" i="1" dirty="0">
                <a:solidFill>
                  <a:srgbClr val="0070C0"/>
                </a:solidFill>
                <a:latin typeface="Arial"/>
                <a:cs typeface="Arial"/>
              </a:rPr>
              <a:t>that ESA, together with its Member States, has established over the last 40 years…</a:t>
            </a:r>
          </a:p>
          <a:p>
            <a:pPr indent="0" algn="ctr">
              <a:defRPr/>
            </a:pPr>
            <a:endParaRPr lang="en-GB" sz="1600" i="1" dirty="0">
              <a:solidFill>
                <a:srgbClr val="0070C0"/>
              </a:solidFill>
              <a:latin typeface="Arial"/>
              <a:cs typeface="Arial"/>
            </a:endParaRPr>
          </a:p>
          <a:p>
            <a:pPr indent="0" algn="ctr">
              <a:defRPr/>
            </a:pPr>
            <a:r>
              <a:rPr lang="en-GB" sz="1600" i="1" dirty="0">
                <a:solidFill>
                  <a:srgbClr val="0070C0"/>
                </a:solidFill>
                <a:latin typeface="Arial"/>
                <a:cs typeface="Arial"/>
              </a:rPr>
              <a:t>... as a significant and timely contribution to the</a:t>
            </a:r>
            <a:r>
              <a:rPr lang="en-GB" sz="1600" b="1" i="1" dirty="0">
                <a:solidFill>
                  <a:srgbClr val="0070C0"/>
                </a:solidFill>
                <a:latin typeface="Arial"/>
                <a:cs typeface="Arial"/>
              </a:rPr>
              <a:t> Essential Climate Variable (ECV*) databases </a:t>
            </a:r>
            <a:r>
              <a:rPr lang="en-GB" sz="1600" i="1" dirty="0">
                <a:solidFill>
                  <a:srgbClr val="0070C0"/>
                </a:solidFill>
                <a:latin typeface="Arial"/>
                <a:cs typeface="Arial"/>
              </a:rPr>
              <a:t>required by the </a:t>
            </a:r>
            <a:br>
              <a:rPr lang="en-GB" sz="1600" i="1" dirty="0">
                <a:solidFill>
                  <a:srgbClr val="0070C0"/>
                </a:solidFill>
                <a:latin typeface="Arial"/>
                <a:cs typeface="Arial"/>
              </a:rPr>
            </a:br>
            <a:r>
              <a:rPr lang="en-GB" sz="1600" b="1" i="1" dirty="0">
                <a:solidFill>
                  <a:srgbClr val="0070C0"/>
                </a:solidFill>
                <a:latin typeface="Arial"/>
                <a:cs typeface="Arial"/>
              </a:rPr>
              <a:t>United Nations Framework Convention on Climate Change (UNFCCC)</a:t>
            </a:r>
          </a:p>
        </p:txBody>
      </p:sp>
      <p:pic>
        <p:nvPicPr>
          <p:cNvPr id="6" name="Picture 5">
            <a:extLst>
              <a:ext uri="{FF2B5EF4-FFF2-40B4-BE49-F238E27FC236}">
                <a16:creationId xmlns:a16="http://schemas.microsoft.com/office/drawing/2014/main" id="{9C3D3F38-BFA8-0948-8481-D64DD7F4D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22" y="1634367"/>
            <a:ext cx="1687379" cy="1687379"/>
          </a:xfrm>
          <a:prstGeom prst="rect">
            <a:avLst/>
          </a:prstGeom>
        </p:spPr>
      </p:pic>
      <p:sp>
        <p:nvSpPr>
          <p:cNvPr id="3" name="TextBox 2">
            <a:extLst>
              <a:ext uri="{FF2B5EF4-FFF2-40B4-BE49-F238E27FC236}">
                <a16:creationId xmlns:a16="http://schemas.microsoft.com/office/drawing/2014/main" id="{7A341584-0FD9-DF43-AAFF-C7FFFC3BC2FC}"/>
              </a:ext>
            </a:extLst>
          </p:cNvPr>
          <p:cNvSpPr txBox="1"/>
          <p:nvPr/>
        </p:nvSpPr>
        <p:spPr>
          <a:xfrm>
            <a:off x="5004122" y="941441"/>
            <a:ext cx="1300356" cy="369332"/>
          </a:xfrm>
          <a:prstGeom prst="rect">
            <a:avLst/>
          </a:prstGeom>
          <a:noFill/>
        </p:spPr>
        <p:txBody>
          <a:bodyPr wrap="none" rtlCol="0">
            <a:spAutoFit/>
          </a:bodyPr>
          <a:lstStyle/>
          <a:p>
            <a:r>
              <a:rPr lang="en-US" b="1" dirty="0">
                <a:solidFill>
                  <a:srgbClr val="00549F"/>
                </a:solidFill>
                <a:latin typeface="Arial" panose="020B0604020202020204" pitchFamily="34" charset="0"/>
                <a:cs typeface="Arial" panose="020B0604020202020204" pitchFamily="34" charset="0"/>
              </a:rPr>
              <a:t>Objective:</a:t>
            </a:r>
          </a:p>
        </p:txBody>
      </p:sp>
      <p:sp>
        <p:nvSpPr>
          <p:cNvPr id="5" name="TextBox 4">
            <a:extLst>
              <a:ext uri="{FF2B5EF4-FFF2-40B4-BE49-F238E27FC236}">
                <a16:creationId xmlns:a16="http://schemas.microsoft.com/office/drawing/2014/main" id="{309B2CE2-9958-B146-81AF-6A691E54474C}"/>
              </a:ext>
            </a:extLst>
          </p:cNvPr>
          <p:cNvSpPr txBox="1"/>
          <p:nvPr/>
        </p:nvSpPr>
        <p:spPr>
          <a:xfrm>
            <a:off x="354873" y="4282065"/>
            <a:ext cx="8577330" cy="418565"/>
          </a:xfrm>
          <a:prstGeom prst="rect">
            <a:avLst/>
          </a:prstGeom>
          <a:noFill/>
        </p:spPr>
        <p:txBody>
          <a:bodyPr wrap="none" rtlCol="0" anchor="ctr" anchorCtr="1">
            <a:normAutofit lnSpcReduction="10000"/>
          </a:bodyPr>
          <a:lstStyle/>
          <a:p>
            <a:pPr algn="ctr"/>
            <a:r>
              <a:rPr lang="en-GB" sz="1000">
                <a:solidFill>
                  <a:srgbClr val="0070C0"/>
                </a:solidFill>
                <a:latin typeface="Arial"/>
                <a:cs typeface="Arial"/>
              </a:rPr>
              <a:t>* An ECV is a physical, chemical, or biological variable or a group of linked variables that critically contributes to the characterization of Earth’s climate.  </a:t>
            </a:r>
          </a:p>
          <a:p>
            <a:pPr algn="ctr">
              <a:lnSpc>
                <a:spcPct val="150000"/>
              </a:lnSpc>
            </a:pPr>
            <a:r>
              <a:rPr lang="en-GB" sz="1000">
                <a:solidFill>
                  <a:srgbClr val="0070C0"/>
                </a:solidFill>
                <a:latin typeface="Arial"/>
                <a:cs typeface="Arial"/>
              </a:rPr>
              <a:t>S. Bojinski </a:t>
            </a:r>
            <a:r>
              <a:rPr lang="en-GB" sz="1000" i="1">
                <a:solidFill>
                  <a:srgbClr val="0070C0"/>
                </a:solidFill>
                <a:latin typeface="Arial"/>
                <a:cs typeface="Arial"/>
              </a:rPr>
              <a:t>et al.</a:t>
            </a:r>
            <a:r>
              <a:rPr lang="en-GB" sz="1000">
                <a:solidFill>
                  <a:srgbClr val="0070C0"/>
                </a:solidFill>
                <a:latin typeface="Arial"/>
                <a:cs typeface="Arial"/>
              </a:rPr>
              <a:t>, BAMS 2014, doi.org/10.1175/BAMS-D-13-00047.1</a:t>
            </a:r>
            <a:endParaRPr lang="en-US" sz="1000">
              <a:solidFill>
                <a:srgbClr val="0070C0"/>
              </a:solidFill>
              <a:latin typeface="Arial"/>
              <a:cs typeface="Arial"/>
            </a:endParaRPr>
          </a:p>
        </p:txBody>
      </p:sp>
    </p:spTree>
    <p:extLst>
      <p:ext uri="{BB962C8B-B14F-4D97-AF65-F5344CB8AC3E}">
        <p14:creationId xmlns:p14="http://schemas.microsoft.com/office/powerpoint/2010/main" val="623250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326" y="168201"/>
            <a:ext cx="7156006" cy="430887"/>
          </a:xfrm>
        </p:spPr>
        <p:txBody>
          <a:bodyPr/>
          <a:lstStyle/>
          <a:p>
            <a:r>
              <a:rPr lang="en-GB" b="1" dirty="0"/>
              <a:t>GCOS Essential Climate Variables</a:t>
            </a:r>
          </a:p>
        </p:txBody>
      </p:sp>
      <p:sp>
        <p:nvSpPr>
          <p:cNvPr id="3" name="TextBox 2">
            <a:extLst>
              <a:ext uri="{FF2B5EF4-FFF2-40B4-BE49-F238E27FC236}">
                <a16:creationId xmlns:a16="http://schemas.microsoft.com/office/drawing/2014/main" id="{7596108A-40B6-AA41-82E9-3D844F263B29}"/>
              </a:ext>
            </a:extLst>
          </p:cNvPr>
          <p:cNvSpPr txBox="1"/>
          <p:nvPr/>
        </p:nvSpPr>
        <p:spPr>
          <a:xfrm>
            <a:off x="1383745" y="4520932"/>
            <a:ext cx="6582251" cy="246221"/>
          </a:xfrm>
          <a:prstGeom prst="rect">
            <a:avLst/>
          </a:prstGeom>
          <a:noFill/>
        </p:spPr>
        <p:txBody>
          <a:bodyPr wrap="none" rtlCol="0">
            <a:spAutoFit/>
          </a:bodyPr>
          <a:lstStyle/>
          <a:p>
            <a:pPr lvl="0">
              <a:spcBef>
                <a:spcPct val="30000"/>
              </a:spcBef>
              <a:defRPr/>
            </a:pPr>
            <a:r>
              <a:rPr lang="en-US" sz="1000"/>
              <a:t>GCOS 2016 Implementation Plan, GCOS-200:  </a:t>
            </a:r>
            <a:r>
              <a:rPr lang="en-GB" sz="1000">
                <a:hlinkClick r:id="rId3"/>
              </a:rPr>
              <a:t>https://gcos.wmo.int/en/gcos-implementation-plan</a:t>
            </a:r>
            <a:r>
              <a:rPr lang="en-US" sz="1000"/>
              <a:t> </a:t>
            </a:r>
            <a:endParaRPr lang="en-US" sz="1000" dirty="0">
              <a:sym typeface="Wingdings" pitchFamily="2" charset="2"/>
            </a:endParaRPr>
          </a:p>
        </p:txBody>
      </p:sp>
      <p:pic>
        <p:nvPicPr>
          <p:cNvPr id="5" name="Picture 4">
            <a:extLst>
              <a:ext uri="{FF2B5EF4-FFF2-40B4-BE49-F238E27FC236}">
                <a16:creationId xmlns:a16="http://schemas.microsoft.com/office/drawing/2014/main" id="{A164B5D5-0BCA-4B49-9915-DC6370255026}"/>
              </a:ext>
            </a:extLst>
          </p:cNvPr>
          <p:cNvPicPr>
            <a:picLocks noChangeAspect="1"/>
          </p:cNvPicPr>
          <p:nvPr/>
        </p:nvPicPr>
        <p:blipFill>
          <a:blip r:embed="rId4"/>
          <a:stretch>
            <a:fillRect/>
          </a:stretch>
        </p:blipFill>
        <p:spPr>
          <a:xfrm>
            <a:off x="235326" y="736153"/>
            <a:ext cx="5918200" cy="3647714"/>
          </a:xfrm>
          <a:prstGeom prst="rect">
            <a:avLst/>
          </a:prstGeom>
        </p:spPr>
      </p:pic>
      <p:pic>
        <p:nvPicPr>
          <p:cNvPr id="7" name="Picture 6">
            <a:extLst>
              <a:ext uri="{FF2B5EF4-FFF2-40B4-BE49-F238E27FC236}">
                <a16:creationId xmlns:a16="http://schemas.microsoft.com/office/drawing/2014/main" id="{CED5DA5E-1341-F842-9A57-C7F9411537CF}"/>
              </a:ext>
            </a:extLst>
          </p:cNvPr>
          <p:cNvPicPr>
            <a:picLocks noChangeAspect="1"/>
          </p:cNvPicPr>
          <p:nvPr/>
        </p:nvPicPr>
        <p:blipFill>
          <a:blip r:embed="rId5"/>
          <a:stretch>
            <a:fillRect/>
          </a:stretch>
        </p:blipFill>
        <p:spPr>
          <a:xfrm>
            <a:off x="6342101" y="736153"/>
            <a:ext cx="2674518" cy="3784779"/>
          </a:xfrm>
          <a:prstGeom prst="rect">
            <a:avLst/>
          </a:prstGeom>
        </p:spPr>
      </p:pic>
    </p:spTree>
    <p:extLst>
      <p:ext uri="{BB962C8B-B14F-4D97-AF65-F5344CB8AC3E}">
        <p14:creationId xmlns:p14="http://schemas.microsoft.com/office/powerpoint/2010/main" val="372805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ounded Rectangle 4"/>
          <p:cNvSpPr/>
          <p:nvPr/>
        </p:nvSpPr>
        <p:spPr>
          <a:xfrm>
            <a:off x="6389847" y="684082"/>
            <a:ext cx="2750950" cy="8328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2000" b="1" dirty="0">
                <a:solidFill>
                  <a:srgbClr val="FFFFFF"/>
                </a:solidFill>
                <a:effectLst>
                  <a:outerShdw blurRad="38100" dist="38100" dir="2700000" algn="tl">
                    <a:srgbClr val="000000">
                      <a:alpha val="43137"/>
                    </a:srgbClr>
                  </a:outerShdw>
                </a:effectLst>
                <a:latin typeface="NotesEsa" pitchFamily="50" charset="0"/>
              </a:rPr>
              <a:t>Satellites</a:t>
            </a:r>
          </a:p>
          <a:p>
            <a:pPr algn="r"/>
            <a:r>
              <a:rPr lang="en-GB" sz="2000" b="1" dirty="0">
                <a:solidFill>
                  <a:srgbClr val="FFFFFF"/>
                </a:solidFill>
                <a:effectLst>
                  <a:outerShdw blurRad="38100" dist="38100" dir="2700000" algn="tl">
                    <a:srgbClr val="000000">
                      <a:alpha val="43137"/>
                    </a:srgbClr>
                  </a:outerShdw>
                </a:effectLst>
                <a:latin typeface="NotesEsa" pitchFamily="50" charset="0"/>
              </a:rPr>
              <a:t>25 </a:t>
            </a:r>
            <a:r>
              <a:rPr lang="en-GB" sz="2000" dirty="0">
                <a:solidFill>
                  <a:srgbClr val="FFFFFF"/>
                </a:solidFill>
                <a:effectLst>
                  <a:outerShdw blurRad="38100" dist="38100" dir="2700000" algn="tl">
                    <a:srgbClr val="000000">
                      <a:alpha val="43137"/>
                    </a:srgbClr>
                  </a:outerShdw>
                </a:effectLst>
                <a:latin typeface="NotesEsa" pitchFamily="50" charset="0"/>
              </a:rPr>
              <a:t>under development</a:t>
            </a:r>
          </a:p>
          <a:p>
            <a:pPr algn="r"/>
            <a:r>
              <a:rPr lang="en-GB" sz="2000" b="1" dirty="0">
                <a:solidFill>
                  <a:srgbClr val="FFFFFF"/>
                </a:solidFill>
                <a:effectLst>
                  <a:outerShdw blurRad="38100" dist="38100" dir="2700000" algn="tl">
                    <a:srgbClr val="000000">
                      <a:alpha val="43137"/>
                    </a:srgbClr>
                  </a:outerShdw>
                </a:effectLst>
                <a:latin typeface="NotesEsa" pitchFamily="50" charset="0"/>
              </a:rPr>
              <a:t>15 </a:t>
            </a:r>
            <a:r>
              <a:rPr lang="en-GB" sz="2000" dirty="0">
                <a:solidFill>
                  <a:srgbClr val="FFFFFF"/>
                </a:solidFill>
                <a:effectLst>
                  <a:outerShdw blurRad="38100" dist="38100" dir="2700000" algn="tl">
                    <a:srgbClr val="000000">
                      <a:alpha val="43137"/>
                    </a:srgbClr>
                  </a:outerShdw>
                </a:effectLst>
                <a:latin typeface="NotesEsa" pitchFamily="50" charset="0"/>
              </a:rPr>
              <a:t>in operation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4498" y="-9674"/>
            <a:ext cx="1518556" cy="749810"/>
          </a:xfrm>
          <a:prstGeom prst="rect">
            <a:avLst/>
          </a:prstGeom>
        </p:spPr>
      </p:pic>
      <p:sp>
        <p:nvSpPr>
          <p:cNvPr id="8" name="Title 1"/>
          <p:cNvSpPr txBox="1">
            <a:spLocks/>
          </p:cNvSpPr>
          <p:nvPr/>
        </p:nvSpPr>
        <p:spPr bwMode="auto">
          <a:xfrm>
            <a:off x="142879" y="170653"/>
            <a:ext cx="7491618" cy="3770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9" rIns="68568" bIns="34289" numCol="1" anchor="ctr" anchorCtr="0" compatLnSpc="1">
            <a:prstTxWarp prst="textNoShape">
              <a:avLst/>
            </a:prstTxWarp>
            <a:spAutoFit/>
          </a:bodyPr>
          <a:lstStyle>
            <a:lvl1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1pPr>
            <a:lvl2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300">
                <a:solidFill>
                  <a:srgbClr val="0070C0"/>
                </a:solidFill>
                <a:latin typeface="Arial" charset="0"/>
                <a:ea typeface="MS PGothic" pitchFamily="34" charset="-128"/>
                <a:cs typeface="Arial" charset="0"/>
              </a:defRPr>
            </a:lvl5pPr>
            <a:lvl6pPr marL="457189" algn="l" rtl="0" eaLnBrk="1" fontAlgn="base" hangingPunct="1">
              <a:spcBef>
                <a:spcPct val="0"/>
              </a:spcBef>
              <a:spcAft>
                <a:spcPct val="0"/>
              </a:spcAft>
              <a:defRPr sz="2300" b="1">
                <a:solidFill>
                  <a:schemeClr val="bg1"/>
                </a:solidFill>
                <a:latin typeface="Verdana" pitchFamily="34" charset="0"/>
              </a:defRPr>
            </a:lvl6pPr>
            <a:lvl7pPr marL="914377" algn="l" rtl="0" eaLnBrk="1" fontAlgn="base" hangingPunct="1">
              <a:spcBef>
                <a:spcPct val="0"/>
              </a:spcBef>
              <a:spcAft>
                <a:spcPct val="0"/>
              </a:spcAft>
              <a:defRPr sz="2300" b="1">
                <a:solidFill>
                  <a:schemeClr val="bg1"/>
                </a:solidFill>
                <a:latin typeface="Verdana" pitchFamily="34" charset="0"/>
              </a:defRPr>
            </a:lvl7pPr>
            <a:lvl8pPr marL="1371566" algn="l" rtl="0" eaLnBrk="1" fontAlgn="base" hangingPunct="1">
              <a:spcBef>
                <a:spcPct val="0"/>
              </a:spcBef>
              <a:spcAft>
                <a:spcPct val="0"/>
              </a:spcAft>
              <a:defRPr sz="2300" b="1">
                <a:solidFill>
                  <a:schemeClr val="bg1"/>
                </a:solidFill>
                <a:latin typeface="Verdana" pitchFamily="34" charset="0"/>
              </a:defRPr>
            </a:lvl8pPr>
            <a:lvl9pPr marL="1828754" algn="l" rtl="0" eaLnBrk="1" fontAlgn="base" hangingPunct="1">
              <a:spcBef>
                <a:spcPct val="0"/>
              </a:spcBef>
              <a:spcAft>
                <a:spcPct val="0"/>
              </a:spcAft>
              <a:defRPr sz="2300" b="1">
                <a:solidFill>
                  <a:schemeClr val="bg1"/>
                </a:solidFill>
                <a:latin typeface="Verdana" pitchFamily="34" charset="0"/>
              </a:defRPr>
            </a:lvl9pPr>
          </a:lstStyle>
          <a:p>
            <a:pPr defTabSz="914378">
              <a:defRPr/>
            </a:pPr>
            <a:r>
              <a:rPr lang="en-US" sz="2000" b="1" kern="0" dirty="0">
                <a:solidFill>
                  <a:srgbClr val="FFFFFF"/>
                </a:solidFill>
                <a:effectLst>
                  <a:outerShdw blurRad="38100" dist="38100" dir="2700000" algn="tl">
                    <a:srgbClr val="000000">
                      <a:alpha val="43137"/>
                    </a:srgbClr>
                  </a:outerShdw>
                </a:effectLst>
                <a:latin typeface="+mj-lt"/>
                <a:cs typeface="Arial" panose="020B0604020202020204" pitchFamily="34" charset="0"/>
              </a:rPr>
              <a:t>ESA-Developed Earth Observation Missions</a:t>
            </a:r>
            <a:endParaRPr lang="en-GB" sz="2000" b="1" kern="0" dirty="0">
              <a:solidFill>
                <a:srgbClr val="FFFFFF"/>
              </a:solidFill>
              <a:effectLst>
                <a:outerShdw blurRad="38100" dist="38100" dir="2700000" algn="tl">
                  <a:srgbClr val="000000">
                    <a:alpha val="43137"/>
                  </a:srgbClr>
                </a:outerShdw>
              </a:effectLst>
              <a:latin typeface="+mj-lt"/>
              <a:cs typeface="Arial" panose="020B0604020202020204" pitchFamily="34" charset="0"/>
            </a:endParaRPr>
          </a:p>
        </p:txBody>
      </p:sp>
      <p:grpSp>
        <p:nvGrpSpPr>
          <p:cNvPr id="9" name="Group 8"/>
          <p:cNvGrpSpPr/>
          <p:nvPr/>
        </p:nvGrpSpPr>
        <p:grpSpPr>
          <a:xfrm>
            <a:off x="147275" y="4904683"/>
            <a:ext cx="6669633" cy="110036"/>
            <a:chOff x="172269" y="6621494"/>
            <a:chExt cx="6826666" cy="111519"/>
          </a:xfrm>
        </p:grpSpPr>
        <p:pic>
          <p:nvPicPr>
            <p:cNvPr id="10" name="Picture 9"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34" name="TextBox 33"/>
          <p:cNvSpPr txBox="1"/>
          <p:nvPr/>
        </p:nvSpPr>
        <p:spPr>
          <a:xfrm>
            <a:off x="38556" y="4673849"/>
            <a:ext cx="3459892" cy="230832"/>
          </a:xfrm>
          <a:prstGeom prst="rect">
            <a:avLst/>
          </a:prstGeom>
          <a:noFill/>
        </p:spPr>
        <p:txBody>
          <a:bodyPr wrap="square" rtlCol="0">
            <a:spAutoFit/>
          </a:bodyPr>
          <a:lstStyle/>
          <a:p>
            <a:r>
              <a:rPr lang="en-GB" sz="9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ESA UNCLASSIFIED – For Official Use </a:t>
            </a:r>
          </a:p>
        </p:txBody>
      </p:sp>
      <p:sp>
        <p:nvSpPr>
          <p:cNvPr id="35" name="TextBox 13"/>
          <p:cNvSpPr txBox="1"/>
          <p:nvPr/>
        </p:nvSpPr>
        <p:spPr>
          <a:xfrm>
            <a:off x="7360129" y="4825203"/>
            <a:ext cx="1668667" cy="230832"/>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a:lstStyle>
          <a:p>
            <a:pPr algn="r"/>
            <a:r>
              <a:rPr lang="en-GB" sz="9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extLst>
      <p:ext uri="{BB962C8B-B14F-4D97-AF65-F5344CB8AC3E}">
        <p14:creationId xmlns:p14="http://schemas.microsoft.com/office/powerpoint/2010/main" val="41670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14C16-9168-1D41-94C7-D5418E16141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F1A7E9-5EF8-4A44-A78F-B05F04570F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7003"/>
            <a:ext cx="9144000" cy="5135880"/>
          </a:xfrm>
        </p:spPr>
      </p:pic>
      <p:pic>
        <p:nvPicPr>
          <p:cNvPr id="13" name="Picture 12">
            <a:extLst>
              <a:ext uri="{FF2B5EF4-FFF2-40B4-BE49-F238E27FC236}">
                <a16:creationId xmlns:a16="http://schemas.microsoft.com/office/drawing/2014/main" id="{2DC9412E-FD0D-834E-811D-328CB0F02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456" y="4355758"/>
            <a:ext cx="620536" cy="340341"/>
          </a:xfrm>
          <a:prstGeom prst="rect">
            <a:avLst/>
          </a:prstGeom>
        </p:spPr>
      </p:pic>
      <p:pic>
        <p:nvPicPr>
          <p:cNvPr id="15" name="Picture 14">
            <a:extLst>
              <a:ext uri="{FF2B5EF4-FFF2-40B4-BE49-F238E27FC236}">
                <a16:creationId xmlns:a16="http://schemas.microsoft.com/office/drawing/2014/main" id="{E90170FA-3BEA-7644-A085-CE7C3F8841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599" y="4351357"/>
            <a:ext cx="864055" cy="349143"/>
          </a:xfrm>
          <a:prstGeom prst="rect">
            <a:avLst/>
          </a:prstGeom>
        </p:spPr>
      </p:pic>
      <p:pic>
        <p:nvPicPr>
          <p:cNvPr id="17" name="Picture 16">
            <a:extLst>
              <a:ext uri="{FF2B5EF4-FFF2-40B4-BE49-F238E27FC236}">
                <a16:creationId xmlns:a16="http://schemas.microsoft.com/office/drawing/2014/main" id="{0D258070-9254-7B42-8189-985B0F09C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1350" y="4326418"/>
            <a:ext cx="765769" cy="399021"/>
          </a:xfrm>
          <a:prstGeom prst="rect">
            <a:avLst/>
          </a:prstGeom>
        </p:spPr>
      </p:pic>
      <p:pic>
        <p:nvPicPr>
          <p:cNvPr id="20" name="Picture 19">
            <a:extLst>
              <a:ext uri="{FF2B5EF4-FFF2-40B4-BE49-F238E27FC236}">
                <a16:creationId xmlns:a16="http://schemas.microsoft.com/office/drawing/2014/main" id="{4732C1A3-737C-FB4E-AFDA-6413CF2AC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4497" y="-9674"/>
            <a:ext cx="1518556" cy="749810"/>
          </a:xfrm>
          <a:prstGeom prst="rect">
            <a:avLst/>
          </a:prstGeom>
        </p:spPr>
      </p:pic>
      <p:sp>
        <p:nvSpPr>
          <p:cNvPr id="8" name="TextBox 7">
            <a:extLst>
              <a:ext uri="{FF2B5EF4-FFF2-40B4-BE49-F238E27FC236}">
                <a16:creationId xmlns:a16="http://schemas.microsoft.com/office/drawing/2014/main" id="{7FC8BF87-2519-ED4E-B69A-CD7304A07DE6}"/>
              </a:ext>
            </a:extLst>
          </p:cNvPr>
          <p:cNvSpPr txBox="1"/>
          <p:nvPr/>
        </p:nvSpPr>
        <p:spPr>
          <a:xfrm>
            <a:off x="29525" y="225251"/>
            <a:ext cx="1800392" cy="1107996"/>
          </a:xfrm>
          <a:prstGeom prst="rect">
            <a:avLst/>
          </a:prstGeom>
          <a:noFill/>
        </p:spPr>
        <p:txBody>
          <a:bodyPr wrap="square" rtlCol="0">
            <a:spAutoFit/>
          </a:bodyPr>
          <a:lstStyle/>
          <a:p>
            <a:pPr marL="171450" indent="-171450">
              <a:buFont typeface="Arial" panose="020B0604020202020204" pitchFamily="34" charset="0"/>
              <a:buChar char="•"/>
            </a:pPr>
            <a:r>
              <a:rPr lang="en-US" sz="1100" dirty="0">
                <a:solidFill>
                  <a:schemeClr val="bg1"/>
                </a:solidFill>
              </a:rPr>
              <a:t>Established 2010</a:t>
            </a:r>
          </a:p>
          <a:p>
            <a:pPr marL="171450" indent="-171450">
              <a:buFont typeface="Arial" panose="020B0604020202020204" pitchFamily="34" charset="0"/>
              <a:buChar char="•"/>
            </a:pPr>
            <a:r>
              <a:rPr lang="en-US" sz="1100" dirty="0">
                <a:solidFill>
                  <a:schemeClr val="bg1"/>
                </a:solidFill>
              </a:rPr>
              <a:t>€160M</a:t>
            </a:r>
          </a:p>
          <a:p>
            <a:pPr marL="171450" indent="-171450">
              <a:buFont typeface="Arial" panose="020B0604020202020204" pitchFamily="34" charset="0"/>
              <a:buChar char="•"/>
            </a:pPr>
            <a:r>
              <a:rPr lang="en-US" sz="1100" dirty="0">
                <a:solidFill>
                  <a:schemeClr val="bg1"/>
                </a:solidFill>
              </a:rPr>
              <a:t>450 scientists</a:t>
            </a:r>
          </a:p>
          <a:p>
            <a:pPr marL="171450" indent="-171450">
              <a:buFont typeface="Arial" panose="020B0604020202020204" pitchFamily="34" charset="0"/>
              <a:buChar char="•"/>
            </a:pPr>
            <a:r>
              <a:rPr lang="en-US" sz="1100" dirty="0">
                <a:solidFill>
                  <a:schemeClr val="bg1"/>
                </a:solidFill>
              </a:rPr>
              <a:t>21 ECVs in total</a:t>
            </a:r>
          </a:p>
          <a:p>
            <a:pPr marL="171450" indent="-171450">
              <a:buFont typeface="Arial" panose="020B0604020202020204" pitchFamily="34" charset="0"/>
              <a:buChar char="•"/>
            </a:pPr>
            <a:r>
              <a:rPr lang="en-US" sz="1100" dirty="0">
                <a:solidFill>
                  <a:schemeClr val="bg1"/>
                </a:solidFill>
              </a:rPr>
              <a:t>13 ECVs transferred to C3S</a:t>
            </a:r>
          </a:p>
        </p:txBody>
      </p:sp>
      <p:pic>
        <p:nvPicPr>
          <p:cNvPr id="3" name="Picture 2">
            <a:extLst>
              <a:ext uri="{FF2B5EF4-FFF2-40B4-BE49-F238E27FC236}">
                <a16:creationId xmlns:a16="http://schemas.microsoft.com/office/drawing/2014/main" id="{F787D953-8207-D34F-9226-1F7B40D5C181}"/>
              </a:ext>
            </a:extLst>
          </p:cNvPr>
          <p:cNvPicPr>
            <a:picLocks noChangeAspect="1"/>
          </p:cNvPicPr>
          <p:nvPr/>
        </p:nvPicPr>
        <p:blipFill>
          <a:blip r:embed="rId8"/>
          <a:stretch>
            <a:fillRect/>
          </a:stretch>
        </p:blipFill>
        <p:spPr>
          <a:xfrm>
            <a:off x="5544594" y="4351357"/>
            <a:ext cx="820103" cy="374082"/>
          </a:xfrm>
          <a:prstGeom prst="rect">
            <a:avLst/>
          </a:prstGeom>
        </p:spPr>
      </p:pic>
      <p:pic>
        <p:nvPicPr>
          <p:cNvPr id="4" name="Picture 3">
            <a:extLst>
              <a:ext uri="{FF2B5EF4-FFF2-40B4-BE49-F238E27FC236}">
                <a16:creationId xmlns:a16="http://schemas.microsoft.com/office/drawing/2014/main" id="{5B796396-B59C-2249-BDD8-459D89C5DFC6}"/>
              </a:ext>
            </a:extLst>
          </p:cNvPr>
          <p:cNvPicPr>
            <a:picLocks noChangeAspect="1"/>
          </p:cNvPicPr>
          <p:nvPr/>
        </p:nvPicPr>
        <p:blipFill>
          <a:blip r:embed="rId9"/>
          <a:stretch>
            <a:fillRect/>
          </a:stretch>
        </p:blipFill>
        <p:spPr>
          <a:xfrm>
            <a:off x="3832343" y="4317287"/>
            <a:ext cx="428534" cy="428534"/>
          </a:xfrm>
          <a:prstGeom prst="rect">
            <a:avLst/>
          </a:prstGeom>
        </p:spPr>
      </p:pic>
      <p:sp>
        <p:nvSpPr>
          <p:cNvPr id="6" name="TextBox 5">
            <a:extLst>
              <a:ext uri="{FF2B5EF4-FFF2-40B4-BE49-F238E27FC236}">
                <a16:creationId xmlns:a16="http://schemas.microsoft.com/office/drawing/2014/main" id="{A8AA6E66-1F6F-7649-919B-7862CFAF8F68}"/>
              </a:ext>
            </a:extLst>
          </p:cNvPr>
          <p:cNvSpPr txBox="1"/>
          <p:nvPr/>
        </p:nvSpPr>
        <p:spPr>
          <a:xfrm>
            <a:off x="4210458" y="4350392"/>
            <a:ext cx="956021" cy="307777"/>
          </a:xfrm>
          <a:prstGeom prst="rect">
            <a:avLst/>
          </a:prstGeom>
          <a:noFill/>
        </p:spPr>
        <p:txBody>
          <a:bodyPr wrap="square" rtlCol="0">
            <a:spAutoFit/>
          </a:bodyPr>
          <a:lstStyle/>
          <a:p>
            <a:r>
              <a:rPr lang="en-US" sz="700" b="1">
                <a:solidFill>
                  <a:schemeClr val="bg1"/>
                </a:solidFill>
                <a:latin typeface="Futura Medium" panose="020B0602020204020303" pitchFamily="34" charset="-79"/>
                <a:cs typeface="Futura Medium" panose="020B0602020204020303" pitchFamily="34" charset="-79"/>
              </a:rPr>
              <a:t>Sea Level Budget</a:t>
            </a:r>
          </a:p>
        </p:txBody>
      </p:sp>
    </p:spTree>
    <p:extLst>
      <p:ext uri="{BB962C8B-B14F-4D97-AF65-F5344CB8AC3E}">
        <p14:creationId xmlns:p14="http://schemas.microsoft.com/office/powerpoint/2010/main" val="2870717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2">
            <a:extLst>
              <a:ext uri="{FF2B5EF4-FFF2-40B4-BE49-F238E27FC236}">
                <a16:creationId xmlns:a16="http://schemas.microsoft.com/office/drawing/2014/main" id="{1FD827C8-F803-5D4A-B1BD-DE8A89A9F3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6524" y="0"/>
            <a:ext cx="6715932" cy="4751462"/>
          </a:xfrm>
        </p:spPr>
      </p:pic>
      <p:sp>
        <p:nvSpPr>
          <p:cNvPr id="6" name="Title 1">
            <a:extLst>
              <a:ext uri="{FF2B5EF4-FFF2-40B4-BE49-F238E27FC236}">
                <a16:creationId xmlns:a16="http://schemas.microsoft.com/office/drawing/2014/main" id="{8A467E44-E3F1-5C4B-BD93-31998DE9B54C}"/>
              </a:ext>
            </a:extLst>
          </p:cNvPr>
          <p:cNvSpPr>
            <a:spLocks noGrp="1"/>
          </p:cNvSpPr>
          <p:nvPr>
            <p:ph type="title"/>
          </p:nvPr>
        </p:nvSpPr>
        <p:spPr>
          <a:xfrm>
            <a:off x="143086" y="165139"/>
            <a:ext cx="7174846" cy="769431"/>
          </a:xfrm>
        </p:spPr>
        <p:txBody>
          <a:bodyPr/>
          <a:lstStyle/>
          <a:p>
            <a:r>
              <a:rPr lang="en-US" dirty="0"/>
              <a:t>What we do </a:t>
            </a:r>
            <a:br>
              <a:rPr lang="en-US" dirty="0"/>
            </a:br>
            <a:r>
              <a:rPr lang="en-US" dirty="0"/>
              <a:t>in the CCI:</a:t>
            </a:r>
          </a:p>
        </p:txBody>
      </p:sp>
      <p:sp>
        <p:nvSpPr>
          <p:cNvPr id="10" name="TextBox 9">
            <a:extLst>
              <a:ext uri="{FF2B5EF4-FFF2-40B4-BE49-F238E27FC236}">
                <a16:creationId xmlns:a16="http://schemas.microsoft.com/office/drawing/2014/main" id="{2F4890E7-3A7C-F34C-B416-82605A8B1B84}"/>
              </a:ext>
            </a:extLst>
          </p:cNvPr>
          <p:cNvSpPr txBox="1"/>
          <p:nvPr/>
        </p:nvSpPr>
        <p:spPr>
          <a:xfrm>
            <a:off x="5042079" y="2453424"/>
            <a:ext cx="849913" cy="200055"/>
          </a:xfrm>
          <a:prstGeom prst="rect">
            <a:avLst/>
          </a:prstGeom>
          <a:noFill/>
        </p:spPr>
        <p:txBody>
          <a:bodyPr wrap="none" rtlCol="0">
            <a:spAutoFit/>
          </a:bodyPr>
          <a:lstStyle/>
          <a:p>
            <a:r>
              <a:rPr lang="en-US" sz="700">
                <a:solidFill>
                  <a:schemeClr val="tx1">
                    <a:lumMod val="65000"/>
                    <a:lumOff val="35000"/>
                  </a:schemeClr>
                </a:solidFill>
                <a:latin typeface="NotesStyle-BoldTf" panose="02000806040000020004" pitchFamily="2" charset="77"/>
              </a:rPr>
              <a:t>and VALIDATION</a:t>
            </a:r>
          </a:p>
        </p:txBody>
      </p:sp>
    </p:spTree>
    <p:extLst>
      <p:ext uri="{BB962C8B-B14F-4D97-AF65-F5344CB8AC3E}">
        <p14:creationId xmlns:p14="http://schemas.microsoft.com/office/powerpoint/2010/main" val="1118570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1F29-0431-134B-8D26-3415D83E8447}"/>
              </a:ext>
            </a:extLst>
          </p:cNvPr>
          <p:cNvSpPr>
            <a:spLocks noGrp="1"/>
          </p:cNvSpPr>
          <p:nvPr>
            <p:ph type="title"/>
          </p:nvPr>
        </p:nvSpPr>
        <p:spPr>
          <a:xfrm>
            <a:off x="172800" y="168206"/>
            <a:ext cx="7156006" cy="430877"/>
          </a:xfrm>
        </p:spPr>
        <p:txBody>
          <a:bodyPr/>
          <a:lstStyle/>
          <a:p>
            <a:r>
              <a:rPr lang="en-US" b="1"/>
              <a:t>CCI Open Data Portal                  </a:t>
            </a:r>
            <a:r>
              <a:rPr lang="en-US" sz="1400"/>
              <a:t>cci.esa.int/data</a:t>
            </a:r>
          </a:p>
        </p:txBody>
      </p:sp>
      <p:pic>
        <p:nvPicPr>
          <p:cNvPr id="5" name="Picture 4">
            <a:extLst>
              <a:ext uri="{FF2B5EF4-FFF2-40B4-BE49-F238E27FC236}">
                <a16:creationId xmlns:a16="http://schemas.microsoft.com/office/drawing/2014/main" id="{9BAB6881-6FF8-E64D-A50C-4A0E0B477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22" y="721438"/>
            <a:ext cx="5352872" cy="4153216"/>
          </a:xfrm>
          <a:prstGeom prst="rect">
            <a:avLst/>
          </a:prstGeom>
        </p:spPr>
      </p:pic>
      <p:pic>
        <p:nvPicPr>
          <p:cNvPr id="7" name="Picture 6">
            <a:extLst>
              <a:ext uri="{FF2B5EF4-FFF2-40B4-BE49-F238E27FC236}">
                <a16:creationId xmlns:a16="http://schemas.microsoft.com/office/drawing/2014/main" id="{B9EF7D68-6EFE-AB46-914E-F11691C9A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2533" y="741313"/>
            <a:ext cx="3992077" cy="3998112"/>
          </a:xfrm>
          <a:prstGeom prst="rect">
            <a:avLst/>
          </a:prstGeom>
        </p:spPr>
      </p:pic>
    </p:spTree>
    <p:extLst>
      <p:ext uri="{BB962C8B-B14F-4D97-AF65-F5344CB8AC3E}">
        <p14:creationId xmlns:p14="http://schemas.microsoft.com/office/powerpoint/2010/main" val="64035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FA6361-4FF8-2841-8FD4-BFB4BE8DC1A1}"/>
              </a:ext>
            </a:extLst>
          </p:cNvPr>
          <p:cNvSpPr/>
          <p:nvPr/>
        </p:nvSpPr>
        <p:spPr>
          <a:xfrm>
            <a:off x="-11113" y="-88900"/>
            <a:ext cx="9166226" cy="4908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err="1"/>
              <a:t>Ç</a:t>
            </a:r>
            <a:r>
              <a:rPr lang="en-US" dirty="0"/>
              <a:t>`</a:t>
            </a:r>
          </a:p>
        </p:txBody>
      </p:sp>
      <p:grpSp>
        <p:nvGrpSpPr>
          <p:cNvPr id="8194" name="Group 11">
            <a:extLst>
              <a:ext uri="{FF2B5EF4-FFF2-40B4-BE49-F238E27FC236}">
                <a16:creationId xmlns:a16="http://schemas.microsoft.com/office/drawing/2014/main" id="{640CA847-0D15-5E46-83DC-E93121C6603C}"/>
              </a:ext>
            </a:extLst>
          </p:cNvPr>
          <p:cNvGrpSpPr>
            <a:grpSpLocks/>
          </p:cNvGrpSpPr>
          <p:nvPr/>
        </p:nvGrpSpPr>
        <p:grpSpPr bwMode="auto">
          <a:xfrm>
            <a:off x="1628775" y="254000"/>
            <a:ext cx="5783263" cy="4441825"/>
            <a:chOff x="1837021" y="340160"/>
            <a:chExt cx="5783215" cy="4442102"/>
          </a:xfrm>
        </p:grpSpPr>
        <p:pic>
          <p:nvPicPr>
            <p:cNvPr id="8275" name="Picture 2" descr="Soil Moisture.jpeg">
              <a:extLst>
                <a:ext uri="{FF2B5EF4-FFF2-40B4-BE49-F238E27FC236}">
                  <a16:creationId xmlns:a16="http://schemas.microsoft.com/office/drawing/2014/main" id="{8B0D7FA0-E5AC-AF41-8325-F9B31011DC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7021" y="594518"/>
              <a:ext cx="5783215" cy="418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6" name="TextBox 5">
              <a:extLst>
                <a:ext uri="{FF2B5EF4-FFF2-40B4-BE49-F238E27FC236}">
                  <a16:creationId xmlns:a16="http://schemas.microsoft.com/office/drawing/2014/main" id="{BCDFE0F3-B818-A740-A3D1-C891AEDED14F}"/>
                </a:ext>
              </a:extLst>
            </p:cNvPr>
            <p:cNvSpPr txBox="1">
              <a:spLocks noChangeArrowheads="1"/>
            </p:cNvSpPr>
            <p:nvPr/>
          </p:nvSpPr>
          <p:spPr bwMode="auto">
            <a:xfrm>
              <a:off x="6225461" y="340160"/>
              <a:ext cx="1304058"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grpSp>
      <p:sp>
        <p:nvSpPr>
          <p:cNvPr id="8196" name="TextBox 4">
            <a:extLst>
              <a:ext uri="{FF2B5EF4-FFF2-40B4-BE49-F238E27FC236}">
                <a16:creationId xmlns:a16="http://schemas.microsoft.com/office/drawing/2014/main" id="{472D376E-9DB3-3242-98AA-A3AECECAEE7B}"/>
              </a:ext>
            </a:extLst>
          </p:cNvPr>
          <p:cNvSpPr txBox="1">
            <a:spLocks noChangeArrowheads="1"/>
          </p:cNvSpPr>
          <p:nvPr/>
        </p:nvSpPr>
        <p:spPr bwMode="auto">
          <a:xfrm>
            <a:off x="6877050" y="4178300"/>
            <a:ext cx="881063" cy="371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sp>
        <p:nvSpPr>
          <p:cNvPr id="8197" name="TextBox 8">
            <a:extLst>
              <a:ext uri="{FF2B5EF4-FFF2-40B4-BE49-F238E27FC236}">
                <a16:creationId xmlns:a16="http://schemas.microsoft.com/office/drawing/2014/main" id="{F69082D7-C394-D443-BC0E-8E3B970BFE8C}"/>
              </a:ext>
            </a:extLst>
          </p:cNvPr>
          <p:cNvSpPr txBox="1">
            <a:spLocks noChangeArrowheads="1"/>
          </p:cNvSpPr>
          <p:nvPr/>
        </p:nvSpPr>
        <p:spPr bwMode="auto">
          <a:xfrm>
            <a:off x="6578600" y="800100"/>
            <a:ext cx="915988" cy="5064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p>
        </p:txBody>
      </p:sp>
      <p:grpSp>
        <p:nvGrpSpPr>
          <p:cNvPr id="8198" name="Group 7">
            <a:extLst>
              <a:ext uri="{FF2B5EF4-FFF2-40B4-BE49-F238E27FC236}">
                <a16:creationId xmlns:a16="http://schemas.microsoft.com/office/drawing/2014/main" id="{7CE36D00-C0B9-634F-952D-66A5C2EA6A0A}"/>
              </a:ext>
            </a:extLst>
          </p:cNvPr>
          <p:cNvGrpSpPr>
            <a:grpSpLocks/>
          </p:cNvGrpSpPr>
          <p:nvPr/>
        </p:nvGrpSpPr>
        <p:grpSpPr bwMode="auto">
          <a:xfrm>
            <a:off x="21480463" y="3295650"/>
            <a:ext cx="2574925" cy="8091488"/>
            <a:chOff x="21481032" y="3296014"/>
            <a:chExt cx="2573679" cy="8090687"/>
          </a:xfrm>
        </p:grpSpPr>
        <p:pic>
          <p:nvPicPr>
            <p:cNvPr id="8267" name="Picture 9">
              <a:extLst>
                <a:ext uri="{FF2B5EF4-FFF2-40B4-BE49-F238E27FC236}">
                  <a16:creationId xmlns:a16="http://schemas.microsoft.com/office/drawing/2014/main" id="{B3D03912-9784-4A4E-A022-DBA51E2496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1451" y="3296014"/>
              <a:ext cx="2297854" cy="9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8" name="Picture 10">
              <a:extLst>
                <a:ext uri="{FF2B5EF4-FFF2-40B4-BE49-F238E27FC236}">
                  <a16:creationId xmlns:a16="http://schemas.microsoft.com/office/drawing/2014/main" id="{CD9E82CE-AEDF-EE48-8133-218762FE8A2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3040" y="9461497"/>
              <a:ext cx="244528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9" name="Picture 13">
              <a:extLst>
                <a:ext uri="{FF2B5EF4-FFF2-40B4-BE49-F238E27FC236}">
                  <a16:creationId xmlns:a16="http://schemas.microsoft.com/office/drawing/2014/main" id="{F9F94166-2708-C14B-8FFF-441EE98D98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37273" y="6385882"/>
              <a:ext cx="152386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0" name="Picture 14">
              <a:extLst>
                <a:ext uri="{FF2B5EF4-FFF2-40B4-BE49-F238E27FC236}">
                  <a16:creationId xmlns:a16="http://schemas.microsoft.com/office/drawing/2014/main" id="{21E34D64-265A-E642-9B55-E2ABF148CD5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637273" y="5360677"/>
              <a:ext cx="21722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1" name="Picture 15">
              <a:extLst>
                <a:ext uri="{FF2B5EF4-FFF2-40B4-BE49-F238E27FC236}">
                  <a16:creationId xmlns:a16="http://schemas.microsoft.com/office/drawing/2014/main" id="{A5247033-1837-2344-B4ED-F659954F4F8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37273" y="7411087"/>
              <a:ext cx="173769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2" name="Picture 16">
              <a:extLst>
                <a:ext uri="{FF2B5EF4-FFF2-40B4-BE49-F238E27FC236}">
                  <a16:creationId xmlns:a16="http://schemas.microsoft.com/office/drawing/2014/main" id="{9C5E0B83-BAA6-EF48-BB55-C051E41275A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1451" y="10486701"/>
              <a:ext cx="192455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3" name="Picture 17">
              <a:extLst>
                <a:ext uri="{FF2B5EF4-FFF2-40B4-BE49-F238E27FC236}">
                  <a16:creationId xmlns:a16="http://schemas.microsoft.com/office/drawing/2014/main" id="{4A219581-6C41-D047-9F73-6D9EDF071E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37273" y="8436292"/>
              <a:ext cx="14316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4" name="Picture 18">
              <a:extLst>
                <a:ext uri="{FF2B5EF4-FFF2-40B4-BE49-F238E27FC236}">
                  <a16:creationId xmlns:a16="http://schemas.microsoft.com/office/drawing/2014/main" id="{747164B8-B22E-064E-AEF4-5708015DAE2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481032" y="4239257"/>
              <a:ext cx="2573679" cy="122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199" name="Group 19">
            <a:extLst>
              <a:ext uri="{FF2B5EF4-FFF2-40B4-BE49-F238E27FC236}">
                <a16:creationId xmlns:a16="http://schemas.microsoft.com/office/drawing/2014/main" id="{D21CFC9D-FC84-F44C-AF81-DA9D04B55746}"/>
              </a:ext>
            </a:extLst>
          </p:cNvPr>
          <p:cNvGrpSpPr>
            <a:grpSpLocks/>
          </p:cNvGrpSpPr>
          <p:nvPr/>
        </p:nvGrpSpPr>
        <p:grpSpPr bwMode="auto">
          <a:xfrm>
            <a:off x="21632863" y="3448050"/>
            <a:ext cx="2574925" cy="8091488"/>
            <a:chOff x="21481032" y="3296014"/>
            <a:chExt cx="2573679" cy="8090687"/>
          </a:xfrm>
        </p:grpSpPr>
        <p:pic>
          <p:nvPicPr>
            <p:cNvPr id="8259" name="Picture 20">
              <a:extLst>
                <a:ext uri="{FF2B5EF4-FFF2-40B4-BE49-F238E27FC236}">
                  <a16:creationId xmlns:a16="http://schemas.microsoft.com/office/drawing/2014/main" id="{D298B1D7-9378-EE4B-8163-7B8D3CFE93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1451" y="3296014"/>
              <a:ext cx="2297854" cy="9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0" name="Picture 21">
              <a:extLst>
                <a:ext uri="{FF2B5EF4-FFF2-40B4-BE49-F238E27FC236}">
                  <a16:creationId xmlns:a16="http://schemas.microsoft.com/office/drawing/2014/main" id="{BC75990C-758C-D449-88B5-F543723EE3E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3040" y="9461497"/>
              <a:ext cx="244528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1" name="Picture 22">
              <a:extLst>
                <a:ext uri="{FF2B5EF4-FFF2-40B4-BE49-F238E27FC236}">
                  <a16:creationId xmlns:a16="http://schemas.microsoft.com/office/drawing/2014/main" id="{BA48C17D-2E41-8D48-83A7-1559ECA3BF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37273" y="6385882"/>
              <a:ext cx="152386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2" name="Picture 23">
              <a:extLst>
                <a:ext uri="{FF2B5EF4-FFF2-40B4-BE49-F238E27FC236}">
                  <a16:creationId xmlns:a16="http://schemas.microsoft.com/office/drawing/2014/main" id="{A96FA759-C9E1-864A-9E30-4B03F4C5CD1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637273" y="5360677"/>
              <a:ext cx="21722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3" name="Picture 24">
              <a:extLst>
                <a:ext uri="{FF2B5EF4-FFF2-40B4-BE49-F238E27FC236}">
                  <a16:creationId xmlns:a16="http://schemas.microsoft.com/office/drawing/2014/main" id="{F950891C-B469-F247-9FD4-296B080299D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37273" y="7411087"/>
              <a:ext cx="173769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4" name="Picture 25">
              <a:extLst>
                <a:ext uri="{FF2B5EF4-FFF2-40B4-BE49-F238E27FC236}">
                  <a16:creationId xmlns:a16="http://schemas.microsoft.com/office/drawing/2014/main" id="{4EB063AC-B0D6-764E-881B-7280B1A6A2D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1451" y="10486701"/>
              <a:ext cx="192455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5" name="Picture 26">
              <a:extLst>
                <a:ext uri="{FF2B5EF4-FFF2-40B4-BE49-F238E27FC236}">
                  <a16:creationId xmlns:a16="http://schemas.microsoft.com/office/drawing/2014/main" id="{3806122E-6A96-BD4B-9183-2999ED9A7A5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37273" y="8436292"/>
              <a:ext cx="14316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6" name="Picture 27">
              <a:extLst>
                <a:ext uri="{FF2B5EF4-FFF2-40B4-BE49-F238E27FC236}">
                  <a16:creationId xmlns:a16="http://schemas.microsoft.com/office/drawing/2014/main" id="{8C7805FF-63D7-6943-B8A0-80CB04423BF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481032" y="4239257"/>
              <a:ext cx="2573679" cy="122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0" name="Group 28">
            <a:extLst>
              <a:ext uri="{FF2B5EF4-FFF2-40B4-BE49-F238E27FC236}">
                <a16:creationId xmlns:a16="http://schemas.microsoft.com/office/drawing/2014/main" id="{62F0B6DA-D4D5-A040-A43D-D75C5F1C92DE}"/>
              </a:ext>
            </a:extLst>
          </p:cNvPr>
          <p:cNvGrpSpPr>
            <a:grpSpLocks/>
          </p:cNvGrpSpPr>
          <p:nvPr/>
        </p:nvGrpSpPr>
        <p:grpSpPr bwMode="auto">
          <a:xfrm>
            <a:off x="21785263" y="3600450"/>
            <a:ext cx="2574925" cy="8091488"/>
            <a:chOff x="21481032" y="3296014"/>
            <a:chExt cx="2573679" cy="8090687"/>
          </a:xfrm>
        </p:grpSpPr>
        <p:pic>
          <p:nvPicPr>
            <p:cNvPr id="8251" name="Picture 29">
              <a:extLst>
                <a:ext uri="{FF2B5EF4-FFF2-40B4-BE49-F238E27FC236}">
                  <a16:creationId xmlns:a16="http://schemas.microsoft.com/office/drawing/2014/main" id="{266C70EB-B57B-E241-B99D-83E52AA95E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1451" y="3296014"/>
              <a:ext cx="2297854" cy="9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2" name="Picture 30">
              <a:extLst>
                <a:ext uri="{FF2B5EF4-FFF2-40B4-BE49-F238E27FC236}">
                  <a16:creationId xmlns:a16="http://schemas.microsoft.com/office/drawing/2014/main" id="{3CC860E9-2405-7241-B573-01EEE1606A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3040" y="9461497"/>
              <a:ext cx="244528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3" name="Picture 31">
              <a:extLst>
                <a:ext uri="{FF2B5EF4-FFF2-40B4-BE49-F238E27FC236}">
                  <a16:creationId xmlns:a16="http://schemas.microsoft.com/office/drawing/2014/main" id="{0D7B20E5-FC1E-BB44-8C4A-95272FC7E94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37273" y="6385882"/>
              <a:ext cx="152386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4" name="Picture 32">
              <a:extLst>
                <a:ext uri="{FF2B5EF4-FFF2-40B4-BE49-F238E27FC236}">
                  <a16:creationId xmlns:a16="http://schemas.microsoft.com/office/drawing/2014/main" id="{5F8D9EBB-E634-9C47-AB01-6CC2352A127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637273" y="5360677"/>
              <a:ext cx="21722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5" name="Picture 33">
              <a:extLst>
                <a:ext uri="{FF2B5EF4-FFF2-40B4-BE49-F238E27FC236}">
                  <a16:creationId xmlns:a16="http://schemas.microsoft.com/office/drawing/2014/main" id="{A58755AB-054F-1541-9865-0083E901A4B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37273" y="7411087"/>
              <a:ext cx="173769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6" name="Picture 34">
              <a:extLst>
                <a:ext uri="{FF2B5EF4-FFF2-40B4-BE49-F238E27FC236}">
                  <a16:creationId xmlns:a16="http://schemas.microsoft.com/office/drawing/2014/main" id="{C1CA5181-847B-CE43-A499-021AC5420C8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1451" y="10486701"/>
              <a:ext cx="192455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7" name="Picture 35">
              <a:extLst>
                <a:ext uri="{FF2B5EF4-FFF2-40B4-BE49-F238E27FC236}">
                  <a16:creationId xmlns:a16="http://schemas.microsoft.com/office/drawing/2014/main" id="{365541B3-710D-9B4A-984E-FB80C4E010B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37273" y="8436292"/>
              <a:ext cx="14316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8" name="Picture 36">
              <a:extLst>
                <a:ext uri="{FF2B5EF4-FFF2-40B4-BE49-F238E27FC236}">
                  <a16:creationId xmlns:a16="http://schemas.microsoft.com/office/drawing/2014/main" id="{3EFF5281-2446-4C4A-8EFE-861DEC5C07B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481032" y="4239257"/>
              <a:ext cx="2573679" cy="122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1" name="Group 46">
            <a:extLst>
              <a:ext uri="{FF2B5EF4-FFF2-40B4-BE49-F238E27FC236}">
                <a16:creationId xmlns:a16="http://schemas.microsoft.com/office/drawing/2014/main" id="{DD4507F6-E15A-5D42-8F3D-6BAF2F42063D}"/>
              </a:ext>
            </a:extLst>
          </p:cNvPr>
          <p:cNvGrpSpPr>
            <a:grpSpLocks/>
          </p:cNvGrpSpPr>
          <p:nvPr/>
        </p:nvGrpSpPr>
        <p:grpSpPr bwMode="auto">
          <a:xfrm>
            <a:off x="21937663" y="3752850"/>
            <a:ext cx="2574925" cy="8091488"/>
            <a:chOff x="21481032" y="3296014"/>
            <a:chExt cx="2573679" cy="8090687"/>
          </a:xfrm>
        </p:grpSpPr>
        <p:pic>
          <p:nvPicPr>
            <p:cNvPr id="8243" name="Picture 47">
              <a:extLst>
                <a:ext uri="{FF2B5EF4-FFF2-40B4-BE49-F238E27FC236}">
                  <a16:creationId xmlns:a16="http://schemas.microsoft.com/office/drawing/2014/main" id="{C9CDC4E5-19A3-5D45-B983-699862D97D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1451" y="3296014"/>
              <a:ext cx="2297854" cy="9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4" name="Picture 48">
              <a:extLst>
                <a:ext uri="{FF2B5EF4-FFF2-40B4-BE49-F238E27FC236}">
                  <a16:creationId xmlns:a16="http://schemas.microsoft.com/office/drawing/2014/main" id="{0D4FA7C8-8B7A-184B-A0CE-4A068B52BF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3040" y="9461497"/>
              <a:ext cx="244528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5" name="Picture 49">
              <a:extLst>
                <a:ext uri="{FF2B5EF4-FFF2-40B4-BE49-F238E27FC236}">
                  <a16:creationId xmlns:a16="http://schemas.microsoft.com/office/drawing/2014/main" id="{C36BD20D-B73B-EF4C-9726-A6BD5E29FF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37273" y="6385882"/>
              <a:ext cx="152386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6" name="Picture 50">
              <a:extLst>
                <a:ext uri="{FF2B5EF4-FFF2-40B4-BE49-F238E27FC236}">
                  <a16:creationId xmlns:a16="http://schemas.microsoft.com/office/drawing/2014/main" id="{A507FA2C-9580-D541-8F5D-7B6F4EA0613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637273" y="5360677"/>
              <a:ext cx="21722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7" name="Picture 51">
              <a:extLst>
                <a:ext uri="{FF2B5EF4-FFF2-40B4-BE49-F238E27FC236}">
                  <a16:creationId xmlns:a16="http://schemas.microsoft.com/office/drawing/2014/main" id="{2EEE8D6B-4BC3-BB4E-9230-2A9C76F33C9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37273" y="7411087"/>
              <a:ext cx="173769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8" name="Picture 52">
              <a:extLst>
                <a:ext uri="{FF2B5EF4-FFF2-40B4-BE49-F238E27FC236}">
                  <a16:creationId xmlns:a16="http://schemas.microsoft.com/office/drawing/2014/main" id="{C0B9AB0E-0405-9C47-9ED6-2FC36586DC8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1451" y="10486701"/>
              <a:ext cx="192455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9" name="Picture 53">
              <a:extLst>
                <a:ext uri="{FF2B5EF4-FFF2-40B4-BE49-F238E27FC236}">
                  <a16:creationId xmlns:a16="http://schemas.microsoft.com/office/drawing/2014/main" id="{2360ABEF-029F-7442-99EB-060CD257C65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37273" y="8436292"/>
              <a:ext cx="14316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0" name="Picture 54">
              <a:extLst>
                <a:ext uri="{FF2B5EF4-FFF2-40B4-BE49-F238E27FC236}">
                  <a16:creationId xmlns:a16="http://schemas.microsoft.com/office/drawing/2014/main" id="{60A4BEFD-083F-D546-A0D6-36C29F854F5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481032" y="4239257"/>
              <a:ext cx="2573679" cy="122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2" name="Group 55">
            <a:extLst>
              <a:ext uri="{FF2B5EF4-FFF2-40B4-BE49-F238E27FC236}">
                <a16:creationId xmlns:a16="http://schemas.microsoft.com/office/drawing/2014/main" id="{74E43636-51D5-3A4E-9A1B-2C9D27F71553}"/>
              </a:ext>
            </a:extLst>
          </p:cNvPr>
          <p:cNvGrpSpPr>
            <a:grpSpLocks/>
          </p:cNvGrpSpPr>
          <p:nvPr/>
        </p:nvGrpSpPr>
        <p:grpSpPr bwMode="auto">
          <a:xfrm>
            <a:off x="22090063" y="3905250"/>
            <a:ext cx="2574925" cy="8091488"/>
            <a:chOff x="21481032" y="3296014"/>
            <a:chExt cx="2573679" cy="8090687"/>
          </a:xfrm>
        </p:grpSpPr>
        <p:pic>
          <p:nvPicPr>
            <p:cNvPr id="8235" name="Picture 56">
              <a:extLst>
                <a:ext uri="{FF2B5EF4-FFF2-40B4-BE49-F238E27FC236}">
                  <a16:creationId xmlns:a16="http://schemas.microsoft.com/office/drawing/2014/main" id="{9CFAE7F0-59E3-A140-BB0F-2F97A25676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1451" y="3296014"/>
              <a:ext cx="2297854" cy="9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6" name="Picture 57">
              <a:extLst>
                <a:ext uri="{FF2B5EF4-FFF2-40B4-BE49-F238E27FC236}">
                  <a16:creationId xmlns:a16="http://schemas.microsoft.com/office/drawing/2014/main" id="{4E777311-C0F9-C344-B048-6431994A50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3040" y="9461497"/>
              <a:ext cx="244528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7" name="Picture 58">
              <a:extLst>
                <a:ext uri="{FF2B5EF4-FFF2-40B4-BE49-F238E27FC236}">
                  <a16:creationId xmlns:a16="http://schemas.microsoft.com/office/drawing/2014/main" id="{02BD6E9A-A2E7-1C4C-909D-43311D6FE8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37273" y="6385882"/>
              <a:ext cx="152386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8" name="Picture 59">
              <a:extLst>
                <a:ext uri="{FF2B5EF4-FFF2-40B4-BE49-F238E27FC236}">
                  <a16:creationId xmlns:a16="http://schemas.microsoft.com/office/drawing/2014/main" id="{54AE38DB-EC82-B449-AA26-5E78BC73443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637273" y="5360677"/>
              <a:ext cx="21722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9" name="Picture 60">
              <a:extLst>
                <a:ext uri="{FF2B5EF4-FFF2-40B4-BE49-F238E27FC236}">
                  <a16:creationId xmlns:a16="http://schemas.microsoft.com/office/drawing/2014/main" id="{48454C60-404C-8F4D-B089-8305F9C7E82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37273" y="7411087"/>
              <a:ext cx="173769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0" name="Picture 61">
              <a:extLst>
                <a:ext uri="{FF2B5EF4-FFF2-40B4-BE49-F238E27FC236}">
                  <a16:creationId xmlns:a16="http://schemas.microsoft.com/office/drawing/2014/main" id="{2504E108-0CB9-794C-BC9C-C219F015FD9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1451" y="10486701"/>
              <a:ext cx="192455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1" name="Picture 62">
              <a:extLst>
                <a:ext uri="{FF2B5EF4-FFF2-40B4-BE49-F238E27FC236}">
                  <a16:creationId xmlns:a16="http://schemas.microsoft.com/office/drawing/2014/main" id="{1951A9D9-2F11-6A47-9761-68C5CEEC892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37273" y="8436292"/>
              <a:ext cx="14316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2" name="Picture 63">
              <a:extLst>
                <a:ext uri="{FF2B5EF4-FFF2-40B4-BE49-F238E27FC236}">
                  <a16:creationId xmlns:a16="http://schemas.microsoft.com/office/drawing/2014/main" id="{EED16116-09A2-F242-9910-927E1C3A33F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481032" y="4239257"/>
              <a:ext cx="2573679" cy="122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3" name="Group 64">
            <a:extLst>
              <a:ext uri="{FF2B5EF4-FFF2-40B4-BE49-F238E27FC236}">
                <a16:creationId xmlns:a16="http://schemas.microsoft.com/office/drawing/2014/main" id="{DC5B87DD-DAA6-E944-96CB-AFA7406DF977}"/>
              </a:ext>
            </a:extLst>
          </p:cNvPr>
          <p:cNvGrpSpPr>
            <a:grpSpLocks/>
          </p:cNvGrpSpPr>
          <p:nvPr/>
        </p:nvGrpSpPr>
        <p:grpSpPr bwMode="auto">
          <a:xfrm>
            <a:off x="22242463" y="4057650"/>
            <a:ext cx="2574925" cy="8091488"/>
            <a:chOff x="21481032" y="3296014"/>
            <a:chExt cx="2573679" cy="8090687"/>
          </a:xfrm>
        </p:grpSpPr>
        <p:pic>
          <p:nvPicPr>
            <p:cNvPr id="8227" name="Picture 65">
              <a:extLst>
                <a:ext uri="{FF2B5EF4-FFF2-40B4-BE49-F238E27FC236}">
                  <a16:creationId xmlns:a16="http://schemas.microsoft.com/office/drawing/2014/main" id="{B669F31A-C6F4-7747-A239-11B73661E4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1451" y="3296014"/>
              <a:ext cx="2297854" cy="9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8" name="Picture 66">
              <a:extLst>
                <a:ext uri="{FF2B5EF4-FFF2-40B4-BE49-F238E27FC236}">
                  <a16:creationId xmlns:a16="http://schemas.microsoft.com/office/drawing/2014/main" id="{10A6599E-39E8-CA43-842F-CCB79645F0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3040" y="9461497"/>
              <a:ext cx="244528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9" name="Picture 67">
              <a:extLst>
                <a:ext uri="{FF2B5EF4-FFF2-40B4-BE49-F238E27FC236}">
                  <a16:creationId xmlns:a16="http://schemas.microsoft.com/office/drawing/2014/main" id="{C273AD4D-FAF3-2442-B0AA-8E8BE3BF2D9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37273" y="6385882"/>
              <a:ext cx="152386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0" name="Picture 68">
              <a:extLst>
                <a:ext uri="{FF2B5EF4-FFF2-40B4-BE49-F238E27FC236}">
                  <a16:creationId xmlns:a16="http://schemas.microsoft.com/office/drawing/2014/main" id="{CAF8BBF1-DE47-BA46-8757-CAAA61E669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637273" y="5360677"/>
              <a:ext cx="21722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1" name="Picture 69">
              <a:extLst>
                <a:ext uri="{FF2B5EF4-FFF2-40B4-BE49-F238E27FC236}">
                  <a16:creationId xmlns:a16="http://schemas.microsoft.com/office/drawing/2014/main" id="{52DA8F20-AA72-834C-A990-54E6702DCC2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37273" y="7411087"/>
              <a:ext cx="173769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2" name="Picture 70">
              <a:extLst>
                <a:ext uri="{FF2B5EF4-FFF2-40B4-BE49-F238E27FC236}">
                  <a16:creationId xmlns:a16="http://schemas.microsoft.com/office/drawing/2014/main" id="{7E5F1298-5906-844F-B770-1092A4F1F70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1451" y="10486701"/>
              <a:ext cx="192455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3" name="Picture 71">
              <a:extLst>
                <a:ext uri="{FF2B5EF4-FFF2-40B4-BE49-F238E27FC236}">
                  <a16:creationId xmlns:a16="http://schemas.microsoft.com/office/drawing/2014/main" id="{68A292FC-6CD6-914B-8BEF-12A26A2B0E9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37273" y="8436292"/>
              <a:ext cx="14316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Picture 72">
              <a:extLst>
                <a:ext uri="{FF2B5EF4-FFF2-40B4-BE49-F238E27FC236}">
                  <a16:creationId xmlns:a16="http://schemas.microsoft.com/office/drawing/2014/main" id="{8273E224-640B-4443-B1B2-1739DDA54F1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481032" y="4239257"/>
              <a:ext cx="2573679" cy="122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4" name="Group 83">
            <a:extLst>
              <a:ext uri="{FF2B5EF4-FFF2-40B4-BE49-F238E27FC236}">
                <a16:creationId xmlns:a16="http://schemas.microsoft.com/office/drawing/2014/main" id="{77809DB0-592F-3345-8911-8E580A8469BE}"/>
              </a:ext>
            </a:extLst>
          </p:cNvPr>
          <p:cNvGrpSpPr>
            <a:grpSpLocks/>
          </p:cNvGrpSpPr>
          <p:nvPr/>
        </p:nvGrpSpPr>
        <p:grpSpPr bwMode="auto">
          <a:xfrm>
            <a:off x="21002625" y="3322638"/>
            <a:ext cx="2573338" cy="8091487"/>
            <a:chOff x="21481032" y="3296014"/>
            <a:chExt cx="2573679" cy="8090687"/>
          </a:xfrm>
        </p:grpSpPr>
        <p:pic>
          <p:nvPicPr>
            <p:cNvPr id="8219" name="Picture 84">
              <a:extLst>
                <a:ext uri="{FF2B5EF4-FFF2-40B4-BE49-F238E27FC236}">
                  <a16:creationId xmlns:a16="http://schemas.microsoft.com/office/drawing/2014/main" id="{B5D28396-756B-6543-8D47-380D8BE933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1451" y="3296014"/>
              <a:ext cx="2297854" cy="9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85">
              <a:extLst>
                <a:ext uri="{FF2B5EF4-FFF2-40B4-BE49-F238E27FC236}">
                  <a16:creationId xmlns:a16="http://schemas.microsoft.com/office/drawing/2014/main" id="{928D0951-9376-A044-84EF-5B78BC19CE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3040" y="9461497"/>
              <a:ext cx="244528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86">
              <a:extLst>
                <a:ext uri="{FF2B5EF4-FFF2-40B4-BE49-F238E27FC236}">
                  <a16:creationId xmlns:a16="http://schemas.microsoft.com/office/drawing/2014/main" id="{A3937012-4BBB-2F4B-8705-86FB336026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37273" y="6385882"/>
              <a:ext cx="152386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Picture 87">
              <a:extLst>
                <a:ext uri="{FF2B5EF4-FFF2-40B4-BE49-F238E27FC236}">
                  <a16:creationId xmlns:a16="http://schemas.microsoft.com/office/drawing/2014/main" id="{9DCCF039-34BF-5A4F-9CA6-3E53CFEB595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637273" y="5360677"/>
              <a:ext cx="21722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Picture 88">
              <a:extLst>
                <a:ext uri="{FF2B5EF4-FFF2-40B4-BE49-F238E27FC236}">
                  <a16:creationId xmlns:a16="http://schemas.microsoft.com/office/drawing/2014/main" id="{9FFDA7F3-F2EC-994E-8C02-BB955DA8E5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37273" y="7411087"/>
              <a:ext cx="173769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89">
              <a:extLst>
                <a:ext uri="{FF2B5EF4-FFF2-40B4-BE49-F238E27FC236}">
                  <a16:creationId xmlns:a16="http://schemas.microsoft.com/office/drawing/2014/main" id="{6701115D-C492-BE46-A809-E896F312A4F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1451" y="10486701"/>
              <a:ext cx="192455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90">
              <a:extLst>
                <a:ext uri="{FF2B5EF4-FFF2-40B4-BE49-F238E27FC236}">
                  <a16:creationId xmlns:a16="http://schemas.microsoft.com/office/drawing/2014/main" id="{F539B2BD-6E81-6F42-9033-768F6254C2E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37273" y="8436292"/>
              <a:ext cx="14316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6" name="Picture 91">
              <a:extLst>
                <a:ext uri="{FF2B5EF4-FFF2-40B4-BE49-F238E27FC236}">
                  <a16:creationId xmlns:a16="http://schemas.microsoft.com/office/drawing/2014/main" id="{C6135E31-549F-3341-86AF-7DDC2FB0A89D}"/>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481032" y="4239257"/>
              <a:ext cx="2573679" cy="122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5" name="Group 92">
            <a:extLst>
              <a:ext uri="{FF2B5EF4-FFF2-40B4-BE49-F238E27FC236}">
                <a16:creationId xmlns:a16="http://schemas.microsoft.com/office/drawing/2014/main" id="{63BC671E-F11F-E249-985D-A3B80356113E}"/>
              </a:ext>
            </a:extLst>
          </p:cNvPr>
          <p:cNvGrpSpPr>
            <a:grpSpLocks/>
          </p:cNvGrpSpPr>
          <p:nvPr/>
        </p:nvGrpSpPr>
        <p:grpSpPr bwMode="auto">
          <a:xfrm>
            <a:off x="20916900" y="3508375"/>
            <a:ext cx="2573338" cy="8091488"/>
            <a:chOff x="21481032" y="3296014"/>
            <a:chExt cx="2573679" cy="8090687"/>
          </a:xfrm>
        </p:grpSpPr>
        <p:pic>
          <p:nvPicPr>
            <p:cNvPr id="8211" name="Picture 93">
              <a:extLst>
                <a:ext uri="{FF2B5EF4-FFF2-40B4-BE49-F238E27FC236}">
                  <a16:creationId xmlns:a16="http://schemas.microsoft.com/office/drawing/2014/main" id="{01BF904C-7EAE-AE48-AAB1-5F6818E243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1451" y="3296014"/>
              <a:ext cx="2297854" cy="9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94">
              <a:extLst>
                <a:ext uri="{FF2B5EF4-FFF2-40B4-BE49-F238E27FC236}">
                  <a16:creationId xmlns:a16="http://schemas.microsoft.com/office/drawing/2014/main" id="{C7E76B41-CE4E-FF4B-A08A-EFB9CDFDB4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53040" y="9461497"/>
              <a:ext cx="244528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95">
              <a:extLst>
                <a:ext uri="{FF2B5EF4-FFF2-40B4-BE49-F238E27FC236}">
                  <a16:creationId xmlns:a16="http://schemas.microsoft.com/office/drawing/2014/main" id="{89AC2F43-3611-DE43-8F06-F0782C8421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37273" y="6385882"/>
              <a:ext cx="152386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96">
              <a:extLst>
                <a:ext uri="{FF2B5EF4-FFF2-40B4-BE49-F238E27FC236}">
                  <a16:creationId xmlns:a16="http://schemas.microsoft.com/office/drawing/2014/main" id="{87794166-A563-C541-B863-0A3EC3A0CA7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637273" y="5360677"/>
              <a:ext cx="21722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97">
              <a:extLst>
                <a:ext uri="{FF2B5EF4-FFF2-40B4-BE49-F238E27FC236}">
                  <a16:creationId xmlns:a16="http://schemas.microsoft.com/office/drawing/2014/main" id="{B12FA995-90EA-BB45-B803-5BC4F4A8726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37273" y="7411087"/>
              <a:ext cx="1737692"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98">
              <a:extLst>
                <a:ext uri="{FF2B5EF4-FFF2-40B4-BE49-F238E27FC236}">
                  <a16:creationId xmlns:a16="http://schemas.microsoft.com/office/drawing/2014/main" id="{F5DD8B4E-7C64-1941-A67A-DBDA6DA6D74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601451" y="10486701"/>
              <a:ext cx="1924554"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99">
              <a:extLst>
                <a:ext uri="{FF2B5EF4-FFF2-40B4-BE49-F238E27FC236}">
                  <a16:creationId xmlns:a16="http://schemas.microsoft.com/office/drawing/2014/main" id="{D3881609-A954-FA45-BE12-EF417D9E88A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637273" y="8436292"/>
              <a:ext cx="1431673"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100">
              <a:extLst>
                <a:ext uri="{FF2B5EF4-FFF2-40B4-BE49-F238E27FC236}">
                  <a16:creationId xmlns:a16="http://schemas.microsoft.com/office/drawing/2014/main" id="{CF040582-AF1F-B74B-B3D1-B1FCFF383E7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481032" y="4239257"/>
              <a:ext cx="2573679" cy="122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 name="Rectangle 116">
            <a:extLst>
              <a:ext uri="{FF2B5EF4-FFF2-40B4-BE49-F238E27FC236}">
                <a16:creationId xmlns:a16="http://schemas.microsoft.com/office/drawing/2014/main" id="{81CE6E24-2A46-0444-ACA5-4B06AD56C646}"/>
              </a:ext>
            </a:extLst>
          </p:cNvPr>
          <p:cNvSpPr/>
          <p:nvPr/>
        </p:nvSpPr>
        <p:spPr>
          <a:xfrm>
            <a:off x="1646238" y="3905250"/>
            <a:ext cx="906462"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p>
        </p:txBody>
      </p:sp>
      <p:sp>
        <p:nvSpPr>
          <p:cNvPr id="8207" name="Title 3">
            <a:extLst>
              <a:ext uri="{FF2B5EF4-FFF2-40B4-BE49-F238E27FC236}">
                <a16:creationId xmlns:a16="http://schemas.microsoft.com/office/drawing/2014/main" id="{5499EC6A-520C-D44F-AFF7-0ECF87D75D97}"/>
              </a:ext>
            </a:extLst>
          </p:cNvPr>
          <p:cNvSpPr>
            <a:spLocks noGrp="1"/>
          </p:cNvSpPr>
          <p:nvPr>
            <p:ph type="title"/>
          </p:nvPr>
        </p:nvSpPr>
        <p:spPr>
          <a:xfrm>
            <a:off x="142875" y="819839"/>
            <a:ext cx="1403349" cy="1189265"/>
          </a:xfrm>
        </p:spPr>
        <p:txBody>
          <a:bodyPr/>
          <a:lstStyle/>
          <a:p>
            <a:r>
              <a:rPr lang="en-US" altLang="en-US" sz="1800">
                <a:solidFill>
                  <a:schemeClr val="bg1"/>
                </a:solidFill>
                <a:latin typeface="Verdana" panose="020B0604030504040204" pitchFamily="34" charset="0"/>
                <a:ea typeface="ＭＳ Ｐゴシック" panose="020B0600070205080204" pitchFamily="34" charset="-128"/>
                <a:cs typeface="Verdana" panose="020B0604030504040204" pitchFamily="34" charset="0"/>
              </a:rPr>
              <a:t>Exploiting  satellite archive</a:t>
            </a:r>
          </a:p>
        </p:txBody>
      </p:sp>
      <p:grpSp>
        <p:nvGrpSpPr>
          <p:cNvPr id="38" name="Group 37">
            <a:extLst>
              <a:ext uri="{FF2B5EF4-FFF2-40B4-BE49-F238E27FC236}">
                <a16:creationId xmlns:a16="http://schemas.microsoft.com/office/drawing/2014/main" id="{A0F7FC9C-8BAA-9C44-AC01-FE995698FEC2}"/>
              </a:ext>
            </a:extLst>
          </p:cNvPr>
          <p:cNvGrpSpPr>
            <a:grpSpLocks/>
          </p:cNvGrpSpPr>
          <p:nvPr/>
        </p:nvGrpSpPr>
        <p:grpSpPr bwMode="auto">
          <a:xfrm>
            <a:off x="2108200" y="2260600"/>
            <a:ext cx="4927600" cy="825500"/>
            <a:chOff x="2108200" y="2260600"/>
            <a:chExt cx="4927600" cy="825500"/>
          </a:xfrm>
        </p:grpSpPr>
        <p:sp>
          <p:nvSpPr>
            <p:cNvPr id="102" name="Right Arrow 101">
              <a:extLst>
                <a:ext uri="{FF2B5EF4-FFF2-40B4-BE49-F238E27FC236}">
                  <a16:creationId xmlns:a16="http://schemas.microsoft.com/office/drawing/2014/main" id="{9E40B6A8-D1BE-6648-8DED-ABE32A4139C2}"/>
                </a:ext>
              </a:extLst>
            </p:cNvPr>
            <p:cNvSpPr>
              <a:spLocks noChangeArrowheads="1"/>
            </p:cNvSpPr>
            <p:nvPr/>
          </p:nvSpPr>
          <p:spPr bwMode="auto">
            <a:xfrm>
              <a:off x="2108200" y="2260600"/>
              <a:ext cx="4927600" cy="825500"/>
            </a:xfrm>
            <a:prstGeom prst="rightArrow">
              <a:avLst>
                <a:gd name="adj1" fmla="val 50000"/>
                <a:gd name="adj2" fmla="val 49992"/>
              </a:avLst>
            </a:prstGeom>
            <a:solidFill>
              <a:schemeClr val="bg1"/>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104" name="TextBox 103">
              <a:extLst>
                <a:ext uri="{FF2B5EF4-FFF2-40B4-BE49-F238E27FC236}">
                  <a16:creationId xmlns:a16="http://schemas.microsoft.com/office/drawing/2014/main" id="{5555F35D-8DC4-B74C-9D54-FB93395270BA}"/>
                </a:ext>
              </a:extLst>
            </p:cNvPr>
            <p:cNvSpPr txBox="1"/>
            <p:nvPr/>
          </p:nvSpPr>
          <p:spPr>
            <a:xfrm>
              <a:off x="2289175" y="2439988"/>
              <a:ext cx="4471988" cy="461962"/>
            </a:xfrm>
            <a:prstGeom prst="rect">
              <a:avLst/>
            </a:prstGeom>
            <a:noFill/>
          </p:spPr>
          <p:txBody>
            <a:bodyPr>
              <a:spAutoFit/>
            </a:bodyPr>
            <a:lstStyle/>
            <a:p>
              <a:pPr eaLnBrk="1" hangingPunct="1">
                <a:defRPr/>
              </a:pPr>
              <a:r>
                <a:rPr lang="en-US" dirty="0">
                  <a:solidFill>
                    <a:srgbClr val="00549F"/>
                  </a:solidFill>
                  <a:latin typeface="+mn-lt"/>
                  <a:ea typeface="Wingdings"/>
                  <a:cs typeface="NotesEsa"/>
                  <a:sym typeface="Wingdings"/>
                </a:rPr>
                <a:t> </a:t>
              </a:r>
              <a:r>
                <a:rPr lang="en-US" sz="2200" dirty="0">
                  <a:solidFill>
                    <a:srgbClr val="00549F"/>
                  </a:solidFill>
                  <a:latin typeface="+mn-lt"/>
                  <a:ea typeface="ＭＳ Ｐゴシック" charset="-128"/>
                  <a:cs typeface="NotesEsa"/>
                </a:rPr>
                <a:t>35+ years of satellite data</a:t>
              </a:r>
            </a:p>
          </p:txBody>
        </p:sp>
      </p:grpSp>
      <p:pic>
        <p:nvPicPr>
          <p:cNvPr id="88" name="Picture 87">
            <a:extLst>
              <a:ext uri="{FF2B5EF4-FFF2-40B4-BE49-F238E27FC236}">
                <a16:creationId xmlns:a16="http://schemas.microsoft.com/office/drawing/2014/main" id="{AD9A7A26-1674-A94D-A56B-44CC2774C2B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7" y="-91949"/>
            <a:ext cx="9144000" cy="764381"/>
          </a:xfrm>
          <a:prstGeom prst="rect">
            <a:avLst/>
          </a:prstGeom>
        </p:spPr>
      </p:pic>
      <p:sp>
        <p:nvSpPr>
          <p:cNvPr id="89" name="TextBox 88">
            <a:extLst>
              <a:ext uri="{FF2B5EF4-FFF2-40B4-BE49-F238E27FC236}">
                <a16:creationId xmlns:a16="http://schemas.microsoft.com/office/drawing/2014/main" id="{6941FF12-6341-6646-A017-D3A6E122228D}"/>
              </a:ext>
            </a:extLst>
          </p:cNvPr>
          <p:cNvSpPr txBox="1"/>
          <p:nvPr/>
        </p:nvSpPr>
        <p:spPr>
          <a:xfrm>
            <a:off x="790984" y="74797"/>
            <a:ext cx="6970434" cy="430887"/>
          </a:xfrm>
          <a:prstGeom prst="rect">
            <a:avLst/>
          </a:prstGeom>
          <a:noFill/>
        </p:spPr>
        <p:txBody>
          <a:bodyPr wrap="none" rtlCol="0">
            <a:spAutoFit/>
          </a:bodyPr>
          <a:lstStyle/>
          <a:p>
            <a:r>
              <a:rPr lang="en-US" sz="2200" b="1">
                <a:solidFill>
                  <a:schemeClr val="bg1"/>
                </a:solidFill>
              </a:rPr>
              <a:t>Soil Moisture ECV             </a:t>
            </a:r>
            <a:r>
              <a:rPr lang="en-US" sz="1400">
                <a:solidFill>
                  <a:schemeClr val="bg1"/>
                </a:solidFill>
              </a:rPr>
              <a:t>www.esa-soilmoisture-cci.org</a:t>
            </a:r>
          </a:p>
        </p:txBody>
      </p:sp>
      <p:pic>
        <p:nvPicPr>
          <p:cNvPr id="90" name="Picture 58">
            <a:extLst>
              <a:ext uri="{FF2B5EF4-FFF2-40B4-BE49-F238E27FC236}">
                <a16:creationId xmlns:a16="http://schemas.microsoft.com/office/drawing/2014/main" id="{3828AECB-68E6-AD4E-9539-9F10F1D3A5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60481" y="-196927"/>
            <a:ext cx="157043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5251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7684" y="0"/>
            <a:ext cx="5787482" cy="577081"/>
          </a:xfrm>
          <a:prstGeom prst="rect">
            <a:avLst/>
          </a:prstGeom>
          <a:noFill/>
        </p:spPr>
        <p:txBody>
          <a:bodyPr wrap="none" lIns="68580" tIns="34290" rIns="68580" bIns="34290">
            <a:spAutoFit/>
          </a:bodyPr>
          <a:lstStyle/>
          <a:p>
            <a:pPr defTabSz="685800" eaLnBrk="0" hangingPunct="0"/>
            <a:r>
              <a:rPr lang="en-US" sz="2100" b="1" dirty="0">
                <a:ln w="0"/>
                <a:solidFill>
                  <a:srgbClr val="FFFFFF"/>
                </a:solidFill>
                <a:effectLst>
                  <a:outerShdw blurRad="38100" dist="19050" dir="2700000" algn="tl" rotWithShape="0">
                    <a:srgbClr val="000000">
                      <a:alpha val="40000"/>
                    </a:srgbClr>
                  </a:outerShdw>
                </a:effectLst>
                <a:ea typeface="MS PGothic" panose="020B0600070205080204" pitchFamily="34" charset="-128"/>
              </a:rPr>
              <a:t>2019 Global Soil Moisture Anomalies</a:t>
            </a:r>
            <a:br>
              <a:rPr lang="en-US" sz="2700" dirty="0">
                <a:ln w="0"/>
                <a:solidFill>
                  <a:srgbClr val="FFFFFF"/>
                </a:solidFill>
                <a:effectLst>
                  <a:outerShdw blurRad="38100" dist="19050" dir="2700000" algn="tl" rotWithShape="0">
                    <a:srgbClr val="000000">
                      <a:alpha val="40000"/>
                    </a:srgbClr>
                  </a:outerShdw>
                </a:effectLst>
                <a:ea typeface="MS PGothic" panose="020B0600070205080204" pitchFamily="34" charset="-128"/>
              </a:rPr>
            </a:br>
            <a:r>
              <a:rPr lang="en-US" sz="1200" i="1" dirty="0">
                <a:ln w="0"/>
                <a:solidFill>
                  <a:srgbClr val="FFFFFF"/>
                </a:solidFill>
                <a:effectLst>
                  <a:outerShdw blurRad="38100" dist="19050" dir="2700000" algn="tl" rotWithShape="0">
                    <a:srgbClr val="000000">
                      <a:alpha val="40000"/>
                    </a:srgbClr>
                  </a:outerShdw>
                </a:effectLst>
                <a:ea typeface="MS PGothic" panose="020B0600070205080204" pitchFamily="34" charset="-128"/>
              </a:rPr>
              <a:t>ESA CCI Soil Moisture v04.7 COMBINED product, 1991-2019</a:t>
            </a:r>
            <a:endParaRPr lang="en-US" sz="2700" i="1" dirty="0">
              <a:ln w="0"/>
              <a:solidFill>
                <a:srgbClr val="FFFFFF"/>
              </a:solidFill>
              <a:effectLst>
                <a:outerShdw blurRad="38100" dist="19050" dir="2700000" algn="tl" rotWithShape="0">
                  <a:srgbClr val="000000">
                    <a:alpha val="40000"/>
                  </a:srgbClr>
                </a:outerShdw>
              </a:effectLst>
              <a:ea typeface="MS PGothic" panose="020B0600070205080204" pitchFamily="34" charset="-128"/>
            </a:endParaRPr>
          </a:p>
        </p:txBody>
      </p:sp>
      <p:pic>
        <p:nvPicPr>
          <p:cNvPr id="24" name="Picture 23"/>
          <p:cNvPicPr>
            <a:picLocks noChangeAspect="1"/>
          </p:cNvPicPr>
          <p:nvPr/>
        </p:nvPicPr>
        <p:blipFill>
          <a:blip r:embed="rId3"/>
          <a:stretch>
            <a:fillRect/>
          </a:stretch>
        </p:blipFill>
        <p:spPr>
          <a:xfrm>
            <a:off x="1153886" y="699327"/>
            <a:ext cx="7121708" cy="3893104"/>
          </a:xfrm>
          <a:prstGeom prst="rect">
            <a:avLst/>
          </a:prstGeom>
        </p:spPr>
      </p:pic>
      <p:sp>
        <p:nvSpPr>
          <p:cNvPr id="2" name="Rectangle 1">
            <a:extLst>
              <a:ext uri="{FF2B5EF4-FFF2-40B4-BE49-F238E27FC236}">
                <a16:creationId xmlns:a16="http://schemas.microsoft.com/office/drawing/2014/main" id="{5781A911-51DB-9B4E-8652-F8BD38F25A9F}"/>
              </a:ext>
            </a:extLst>
          </p:cNvPr>
          <p:cNvSpPr/>
          <p:nvPr/>
        </p:nvSpPr>
        <p:spPr>
          <a:xfrm>
            <a:off x="6973517" y="4060772"/>
            <a:ext cx="1302077" cy="531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hangingPunct="0"/>
            <a:endParaRPr lang="en-US" dirty="0">
              <a:solidFill>
                <a:srgbClr val="FFFFFF"/>
              </a:solidFill>
              <a:latin typeface="Verdana"/>
            </a:endParaRPr>
          </a:p>
        </p:txBody>
      </p:sp>
      <p:sp>
        <p:nvSpPr>
          <p:cNvPr id="26" name="TextBox 25"/>
          <p:cNvSpPr txBox="1"/>
          <p:nvPr/>
        </p:nvSpPr>
        <p:spPr>
          <a:xfrm>
            <a:off x="1153886" y="4099877"/>
            <a:ext cx="1872048" cy="492554"/>
          </a:xfrm>
          <a:prstGeom prst="rect">
            <a:avLst/>
          </a:prstGeom>
          <a:solidFill>
            <a:schemeClr val="bg1"/>
          </a:solidFill>
        </p:spPr>
        <p:txBody>
          <a:bodyPr wrap="square" rtlCol="0">
            <a:noAutofit/>
          </a:bodyPr>
          <a:lstStyle/>
          <a:p>
            <a:pPr defTabSz="685800" eaLnBrk="0" hangingPunct="0"/>
            <a:r>
              <a:rPr lang="en-IE" sz="800" dirty="0">
                <a:solidFill>
                  <a:srgbClr val="000000"/>
                </a:solidFill>
                <a:ea typeface="MS PGothic" panose="020B0600070205080204" pitchFamily="34" charset="-128"/>
              </a:rPr>
              <a:t>ESA CCI Soil Moisture, </a:t>
            </a:r>
            <a:br>
              <a:rPr lang="en-IE" sz="800" dirty="0">
                <a:solidFill>
                  <a:srgbClr val="000000"/>
                </a:solidFill>
                <a:ea typeface="MS PGothic" panose="020B0600070205080204" pitchFamily="34" charset="-128"/>
              </a:rPr>
            </a:br>
            <a:r>
              <a:rPr lang="en-IE" sz="800" i="1" dirty="0">
                <a:solidFill>
                  <a:srgbClr val="000000"/>
                </a:solidFill>
                <a:ea typeface="MS PGothic" panose="020B0600070205080204" pitchFamily="34" charset="-128"/>
              </a:rPr>
              <a:t>BAMS State of the Climate</a:t>
            </a:r>
            <a:r>
              <a:rPr lang="en-IE" sz="800" dirty="0">
                <a:solidFill>
                  <a:srgbClr val="000000"/>
                </a:solidFill>
                <a:ea typeface="MS PGothic" panose="020B0600070205080204" pitchFamily="34" charset="-128"/>
              </a:rPr>
              <a:t>, 2019 in prep.</a:t>
            </a:r>
          </a:p>
        </p:txBody>
      </p:sp>
      <p:sp>
        <p:nvSpPr>
          <p:cNvPr id="6" name="TextBox 5">
            <a:extLst>
              <a:ext uri="{FF2B5EF4-FFF2-40B4-BE49-F238E27FC236}">
                <a16:creationId xmlns:a16="http://schemas.microsoft.com/office/drawing/2014/main" id="{7941723C-38FC-7D4C-8CAC-32B2BEBF121F}"/>
              </a:ext>
            </a:extLst>
          </p:cNvPr>
          <p:cNvSpPr txBox="1"/>
          <p:nvPr/>
        </p:nvSpPr>
        <p:spPr>
          <a:xfrm>
            <a:off x="6812924" y="4230709"/>
            <a:ext cx="1462670" cy="361721"/>
          </a:xfrm>
          <a:prstGeom prst="rect">
            <a:avLst/>
          </a:prstGeom>
          <a:solidFill>
            <a:schemeClr val="bg1"/>
          </a:solidFill>
        </p:spPr>
        <p:txBody>
          <a:bodyPr wrap="square" rtlCol="0">
            <a:noAutofit/>
          </a:bodyPr>
          <a:lstStyle/>
          <a:p>
            <a:pPr defTabSz="685800" eaLnBrk="0" hangingPunct="0"/>
            <a:r>
              <a:rPr lang="en-IE" sz="800" dirty="0">
                <a:solidFill>
                  <a:srgbClr val="000000"/>
                </a:solidFill>
                <a:ea typeface="MS PGothic" panose="020B0600070205080204" pitchFamily="34" charset="-128"/>
              </a:rPr>
              <a:t>CCI Soil Moisture is led by W. Dorigo, TU Wien</a:t>
            </a:r>
          </a:p>
        </p:txBody>
      </p:sp>
    </p:spTree>
    <p:extLst>
      <p:ext uri="{BB962C8B-B14F-4D97-AF65-F5344CB8AC3E}">
        <p14:creationId xmlns:p14="http://schemas.microsoft.com/office/powerpoint/2010/main" val="460295062"/>
      </p:ext>
    </p:extLst>
  </p:cSld>
  <p:clrMapOvr>
    <a:masterClrMapping/>
  </p:clrMapOvr>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3.xml><?xml version="1.0" encoding="utf-8"?>
<a:theme xmlns:a="http://schemas.openxmlformats.org/drawingml/2006/main" name="2_NEW ESA Presentation 16-9">
  <a:themeElements>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178FACD53FC54C9B19AE7724823207" ma:contentTypeVersion="6" ma:contentTypeDescription="Create a new document." ma:contentTypeScope="" ma:versionID="61a09220fbb4cd87ef518b1d0729f40d">
  <xsd:schema xmlns:xsd="http://www.w3.org/2001/XMLSchema" xmlns:xs="http://www.w3.org/2001/XMLSchema" xmlns:p="http://schemas.microsoft.com/office/2006/metadata/properties" xmlns:ns2="c440d49c-8b82-4338-a6e8-c6b99f69e614" xmlns:ns3="482bb411-e703-4d13-9385-178a891fa686" targetNamespace="http://schemas.microsoft.com/office/2006/metadata/properties" ma:root="true" ma:fieldsID="b440c8cacddff41c1784a6140de25eec" ns2:_="" ns3:_="">
    <xsd:import namespace="c440d49c-8b82-4338-a6e8-c6b99f69e614"/>
    <xsd:import namespace="482bb411-e703-4d13-9385-178a891fa686"/>
    <xsd:element name="properties">
      <xsd:complexType>
        <xsd:sequence>
          <xsd:element name="documentManagement">
            <xsd:complexType>
              <xsd:all>
                <xsd:element ref="ns2:Note" minOccurs="0"/>
                <xsd:element ref="ns2:URL" minOccurs="0"/>
                <xsd:element ref="ns3:Start_x0020_Date_x0020_1" minOccurs="0"/>
                <xsd:element ref="ns3:End_x0020_Date_x0020_1"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40d49c-8b82-4338-a6e8-c6b99f69e614" elementFormDefault="qualified">
    <xsd:import namespace="http://schemas.microsoft.com/office/2006/documentManagement/types"/>
    <xsd:import namespace="http://schemas.microsoft.com/office/infopath/2007/PartnerControls"/>
    <xsd:element name="Note" ma:index="8" nillable="true" ma:displayName="Note" ma:internalName="Note">
      <xsd:simpleType>
        <xsd:restriction base="dms:Text">
          <xsd:maxLength value="255"/>
        </xsd:restriction>
      </xsd:simpleType>
    </xsd:element>
    <xsd:element name="URL" ma:index="9" nillable="true" ma:displayName="URL" ma:format="Hyperlink"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82bb411-e703-4d13-9385-178a891fa686" elementFormDefault="qualified">
    <xsd:import namespace="http://schemas.microsoft.com/office/2006/documentManagement/types"/>
    <xsd:import namespace="http://schemas.microsoft.com/office/infopath/2007/PartnerControls"/>
    <xsd:element name="Start_x0020_Date_x0020_1" ma:index="10" nillable="true" ma:displayName="Start Date" ma:default="[today]" ma:description="" ma:format="DateOnly" ma:internalName="Start_x0020_Date_x0020_1">
      <xsd:simpleType>
        <xsd:restriction base="dms:DateTime"/>
      </xsd:simpleType>
    </xsd:element>
    <xsd:element name="End_x0020_Date_x0020_1" ma:index="11" nillable="true" ma:displayName="End Date" ma:description="" ma:format="DateOnly" ma:internalName="End_x0020_Date_x0020_1">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ote xmlns="c440d49c-8b82-4338-a6e8-c6b99f69e614" xsi:nil="true"/>
    <Start_x0020_Date_x0020_1 xmlns="482bb411-e703-4d13-9385-178a891fa686">2017-06-14T12:33:58+00:00</Start_x0020_Date_x0020_1>
    <URL xmlns="c440d49c-8b82-4338-a6e8-c6b99f69e614">
      <Url xsi:nil="true"/>
      <Description xsi:nil="true"/>
    </URL>
    <End_x0020_Date_x0020_1 xmlns="482bb411-e703-4d13-9385-178a891fa686" xsi:nil="true"/>
  </documentManagement>
</p:properties>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EBDC9C52-E9DE-4D3F-A477-6EFC83074A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40d49c-8b82-4338-a6e8-c6b99f69e614"/>
    <ds:schemaRef ds:uri="482bb411-e703-4d13-9385-178a891fa6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22279E-2C4C-4C93-8498-455A58D1433E}">
  <ds:schemaRefs>
    <ds:schemaRef ds:uri="http://schemas.microsoft.com/office/2006/metadata/propertie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f2760952-b3bb-408f-ace6-eb1e07642b86"/>
    <ds:schemaRef ds:uri="http://purl.org/dc/dcmitype/"/>
    <ds:schemaRef ds:uri="http://purl.org/dc/terms/"/>
    <ds:schemaRef ds:uri="c440d49c-8b82-4338-a6e8-c6b99f69e614"/>
    <ds:schemaRef ds:uri="482bb411-e703-4d13-9385-178a891fa686"/>
  </ds:schemaRefs>
</ds:datastoreItem>
</file>

<file path=docProps/app.xml><?xml version="1.0" encoding="utf-8"?>
<Properties xmlns="http://schemas.openxmlformats.org/officeDocument/2006/extended-properties" xmlns:vt="http://schemas.openxmlformats.org/officeDocument/2006/docPropsVTypes">
  <Template/>
  <TotalTime>6639</TotalTime>
  <Words>1921</Words>
  <Application>Microsoft Macintosh PowerPoint</Application>
  <PresentationFormat>On-screen Show (16:9)</PresentationFormat>
  <Paragraphs>208</Paragraphs>
  <Slides>19</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ＭＳ Ｐゴシック</vt:lpstr>
      <vt:lpstr>ＭＳ Ｐゴシック</vt:lpstr>
      <vt:lpstr>Arial</vt:lpstr>
      <vt:lpstr>Calibri</vt:lpstr>
      <vt:lpstr>Futura Medium</vt:lpstr>
      <vt:lpstr>Helvetica Light</vt:lpstr>
      <vt:lpstr>NotesEsa</vt:lpstr>
      <vt:lpstr>NotesStyle-BoldTf</vt:lpstr>
      <vt:lpstr>Verdana</vt:lpstr>
      <vt:lpstr>Wingdings</vt:lpstr>
      <vt:lpstr>NEW ESA Presentation 16-9</vt:lpstr>
      <vt:lpstr>1_NEW ESA Presentation 16-9</vt:lpstr>
      <vt:lpstr>2_NEW ESA Presentation 16-9</vt:lpstr>
      <vt:lpstr>PowerPoint Presentation</vt:lpstr>
      <vt:lpstr>ESA Climate Change Initiative (CCI)</vt:lpstr>
      <vt:lpstr>GCOS Essential Climate Variables</vt:lpstr>
      <vt:lpstr>PowerPoint Presentation</vt:lpstr>
      <vt:lpstr>PowerPoint Presentation</vt:lpstr>
      <vt:lpstr>What we do  in the CCI:</vt:lpstr>
      <vt:lpstr>CCI Open Data Portal                  cci.esa.int/data</vt:lpstr>
      <vt:lpstr>Exploiting  satellite archive</vt:lpstr>
      <vt:lpstr>PowerPoint Presentation</vt:lpstr>
      <vt:lpstr>PowerPoint Presentation</vt:lpstr>
      <vt:lpstr>Fire Disturbance ECV              www.esa-fire-cci.org</vt:lpstr>
      <vt:lpstr>PowerPoint Presentation</vt:lpstr>
      <vt:lpstr>Land Cover ECV                www.esa-landcover-cci.org</vt:lpstr>
      <vt:lpstr>Above Ground Biomass ECV      cci.esa.int/biomass</vt:lpstr>
      <vt:lpstr>PowerPoint Presentation</vt:lpstr>
      <vt:lpstr>PowerPoint Presentation</vt:lpstr>
      <vt:lpstr>Permafrost ECV                     cci.esa.int/permafrost</vt:lpstr>
      <vt:lpstr>CCI Achievements</vt:lpstr>
      <vt:lpstr>PowerPoint Presentation</vt:lpstr>
    </vt:vector>
  </TitlesOfParts>
  <Company>ESA</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 Evaluation and Lessons' Learned</dc:title>
  <dc:subject>EE Evaluation and Lessons' Learned</dc:subject>
  <dc:creator>Mark.Drinkwater@esa.int</dc:creator>
  <cp:keywords>EE9, Lessons Learned</cp:keywords>
  <cp:lastModifiedBy>Simon Pinnock</cp:lastModifiedBy>
  <cp:revision>484</cp:revision>
  <cp:lastPrinted>2017-05-12T14:26:50Z</cp:lastPrinted>
  <dcterms:created xsi:type="dcterms:W3CDTF">2016-09-07T09:15:39Z</dcterms:created>
  <dcterms:modified xsi:type="dcterms:W3CDTF">2020-06-21T18:58:09Z</dcterms:modified>
  <cp:category>EE9</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0x01010041178FACD53FC54C9B19AE7724823207</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2016-09-06T22:00:00Z</vt:filetime>
  </property>
</Properties>
</file>