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928" r:id="rId5"/>
  </p:sldMasterIdLst>
  <p:notesMasterIdLst>
    <p:notesMasterId r:id="rId20"/>
  </p:notesMasterIdLst>
  <p:handoutMasterIdLst>
    <p:handoutMasterId r:id="rId21"/>
  </p:handoutMasterIdLst>
  <p:sldIdLst>
    <p:sldId id="302" r:id="rId6"/>
    <p:sldId id="310" r:id="rId7"/>
    <p:sldId id="311" r:id="rId8"/>
    <p:sldId id="312" r:id="rId9"/>
    <p:sldId id="303" r:id="rId10"/>
    <p:sldId id="313" r:id="rId11"/>
    <p:sldId id="314" r:id="rId12"/>
    <p:sldId id="315" r:id="rId13"/>
    <p:sldId id="316" r:id="rId14"/>
    <p:sldId id="305" r:id="rId15"/>
    <p:sldId id="306" r:id="rId16"/>
    <p:sldId id="307" r:id="rId17"/>
    <p:sldId id="308" r:id="rId18"/>
    <p:sldId id="309" r:id="rId19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82F"/>
    <a:srgbClr val="0098DB"/>
    <a:srgbClr val="00549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89" autoAdjust="0"/>
  </p:normalViewPr>
  <p:slideViewPr>
    <p:cSldViewPr snapToGrid="0">
      <p:cViewPr>
        <p:scale>
          <a:sx n="90" d="100"/>
          <a:sy n="90" d="100"/>
        </p:scale>
        <p:origin x="80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65B87E98-0639-4231-B255-0610A8A0BCEF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B5A8051E-9B47-4207-A40E-F5B5FDD08BB7}" type="datetimeFigureOut">
              <a:rPr lang="en-GB" altLang="en-US"/>
              <a:pPr/>
              <a:t>31/10/2019</a:t>
            </a:fld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6DF48260-AB77-4914-9783-09E61CC0E6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Product validation and inter-comparison report: Steps and strategies used for the validation</a:t>
            </a:r>
          </a:p>
          <a:p>
            <a:r>
              <a:rPr lang="en-GB" dirty="0"/>
              <a:t>Climate assessment report: an assessment of trends and variability in the CCI products compared to other products</a:t>
            </a:r>
          </a:p>
          <a:p>
            <a:r>
              <a:rPr lang="en-GB" dirty="0"/>
              <a:t>Uncertainty characterisation report: </a:t>
            </a:r>
            <a:r>
              <a:rPr lang="en-US" dirty="0"/>
              <a:t>document the best current understanding of uncertainties (i.e., components of error distributions) </a:t>
            </a:r>
            <a:endParaRPr lang="en-GB" dirty="0"/>
          </a:p>
          <a:p>
            <a:r>
              <a:rPr lang="en-GB" dirty="0"/>
              <a:t>Product specification document: complete description of the products</a:t>
            </a:r>
          </a:p>
          <a:p>
            <a:r>
              <a:rPr lang="en-GB" dirty="0"/>
              <a:t>User requirement document: derive the specifications</a:t>
            </a:r>
          </a:p>
          <a:p>
            <a:endParaRPr lang="en-GB" dirty="0"/>
          </a:p>
          <a:p>
            <a:r>
              <a:rPr lang="en-GB" b="1" dirty="0"/>
              <a:t>Quality: </a:t>
            </a:r>
            <a:r>
              <a:rPr lang="en-GB" b="0" dirty="0"/>
              <a:t>Product validation and </a:t>
            </a:r>
            <a:r>
              <a:rPr lang="en-GB" b="0" dirty="0" err="1"/>
              <a:t>intercomparison</a:t>
            </a:r>
            <a:r>
              <a:rPr lang="en-GB" b="0" dirty="0"/>
              <a:t> report, product validation report, product validation plan</a:t>
            </a:r>
          </a:p>
          <a:p>
            <a:r>
              <a:rPr lang="en-GB" b="1" dirty="0"/>
              <a:t>Uncertainty: </a:t>
            </a:r>
            <a:r>
              <a:rPr lang="en-GB" b="0" dirty="0"/>
              <a:t>Comprehensive error characterisation report</a:t>
            </a:r>
          </a:p>
          <a:p>
            <a:r>
              <a:rPr lang="en-GB" b="1" i="0" dirty="0"/>
              <a:t>Maturity: </a:t>
            </a:r>
            <a:r>
              <a:rPr lang="en-GB" b="0" i="0" dirty="0"/>
              <a:t>Climate assessment report, user requirement document, product specification document,</a:t>
            </a:r>
            <a:endParaRPr lang="en-GB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68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new ECVs will not currently have product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336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Cross-hatching (Quality):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MS PGothic" panose="020B0600070205080204" pitchFamily="34" charset="-128"/>
                <a:cs typeface="ＭＳ Ｐゴシック" charset="0"/>
              </a:rPr>
              <a:t>PVP / PVIR partly describes quality process or quality goals</a:t>
            </a:r>
            <a:endParaRPr lang="en-GB" dirty="0"/>
          </a:p>
          <a:p>
            <a:r>
              <a:rPr lang="en-GB" dirty="0"/>
              <a:t>Cross-hatching (Uncertainty): CECR partly describes the process for uncertainty characterisation or goals</a:t>
            </a:r>
          </a:p>
          <a:p>
            <a:r>
              <a:rPr lang="en-GB" dirty="0"/>
              <a:t>Cross-hatching (Maturity):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MS PGothic" panose="020B0600070205080204" pitchFamily="34" charset="-128"/>
                <a:cs typeface="ＭＳ Ｐゴシック" charset="0"/>
              </a:rPr>
              <a:t>CAR partly describes process for achieving climate-based goals</a:t>
            </a:r>
            <a:endParaRPr lang="en-GB" dirty="0"/>
          </a:p>
          <a:p>
            <a:r>
              <a:rPr lang="en-GB" dirty="0"/>
              <a:t>Cross-hatching (GCOS): Partly meets GCOS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970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Cross-hatching (Quality):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MS PGothic" panose="020B0600070205080204" pitchFamily="34" charset="-128"/>
                <a:cs typeface="ＭＳ Ｐゴシック" charset="0"/>
              </a:rPr>
              <a:t>PVP / PVIR partly describes quality process or quality goals</a:t>
            </a:r>
            <a:endParaRPr lang="en-GB" dirty="0"/>
          </a:p>
          <a:p>
            <a:r>
              <a:rPr lang="en-GB" dirty="0"/>
              <a:t>Cross-hatching (Uncertainty): CECR partly describes the process for uncertainty characterisation or goals</a:t>
            </a:r>
          </a:p>
          <a:p>
            <a:r>
              <a:rPr lang="en-GB" dirty="0"/>
              <a:t>Cross-hatching (Maturity):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Calibri" pitchFamily="34" charset="0"/>
                <a:ea typeface="MS PGothic" panose="020B0600070205080204" pitchFamily="34" charset="-128"/>
                <a:cs typeface="ＭＳ Ｐゴシック" charset="0"/>
              </a:rPr>
              <a:t>CAR partly describes process for achieving climate-based goals</a:t>
            </a:r>
            <a:endParaRPr lang="en-GB" dirty="0"/>
          </a:p>
          <a:p>
            <a:r>
              <a:rPr lang="en-GB" dirty="0"/>
              <a:t>Cross-hatching (GCOS): Partly meets GCOS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48260-AB77-4914-9783-09E61CC0E64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227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cmu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84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68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3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51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5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8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360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3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I_ppt_edits_cmug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>
                <a:solidFill>
                  <a:srgbClr val="404040"/>
                </a:solidFill>
              </a:rPr>
              <a:t>Climate Modelling User Group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3788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>
                <a:solidFill>
                  <a:schemeClr val="bg2"/>
                </a:solidFill>
              </a:rPr>
              <a:t>CMUG | 25-07-2018 | Slide  </a:t>
            </a:r>
            <a:fld id="{52AB8474-ED92-413E-8575-36E5F8D3A884}" type="slidenum">
              <a:rPr altLang="en-US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E485-72EC-451A-9EB7-8E5BF29B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Assessment of product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102B-DED6-4ECC-9685-CE5CC602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PURPOSE: to update the existing report (currently 3-years old)</a:t>
            </a:r>
          </a:p>
          <a:p>
            <a:endParaRPr lang="en-GB" b="1" dirty="0"/>
          </a:p>
          <a:p>
            <a:pPr>
              <a:buAutoNum type="arabicPeriod"/>
            </a:pPr>
            <a:r>
              <a:rPr lang="en-GB" b="1" dirty="0"/>
              <a:t>To assess project deliverable documents such as: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Product validation and inter-comparison Report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Climate Assessment Report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Comprehensive Error Characterisation Report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Others e.g. Product specification document, User requirement document</a:t>
            </a:r>
          </a:p>
          <a:p>
            <a:pPr indent="0"/>
            <a:endParaRPr lang="en-GB" dirty="0"/>
          </a:p>
          <a:p>
            <a:pPr marL="342900" indent="-342900">
              <a:buAutoNum type="arabicPeriod" startAt="2"/>
            </a:pPr>
            <a:r>
              <a:rPr lang="en-GB" b="1" dirty="0"/>
              <a:t>Give feedback to ESA and the CCI teams: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Through assessment of Quality, Uncertainty, and Maturity of the product </a:t>
            </a:r>
          </a:p>
        </p:txBody>
      </p:sp>
    </p:spTree>
    <p:extLst>
      <p:ext uri="{BB962C8B-B14F-4D97-AF65-F5344CB8AC3E}">
        <p14:creationId xmlns:p14="http://schemas.microsoft.com/office/powerpoint/2010/main" val="180270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B2E2-4E65-4225-BC14-71F43ACB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Assessment of product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157E-46DF-485E-9C62-CB26C844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endParaRPr lang="en-GB" dirty="0"/>
          </a:p>
          <a:p>
            <a:pPr indent="0"/>
            <a:endParaRPr lang="en-GB" dirty="0"/>
          </a:p>
          <a:p>
            <a:pPr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Quality: </a:t>
            </a:r>
            <a:r>
              <a:rPr lang="en-GB" sz="1400" dirty="0"/>
              <a:t>Product validation and inter-comparison report (2017).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Visual quality of the SR composite from AVHRR (sufficient), PROBA-V, MERIS FR and RR (very good)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Missing lakes, </a:t>
            </a:r>
            <a:r>
              <a:rPr lang="en-GB" sz="1400" dirty="0" err="1"/>
              <a:t>NaN</a:t>
            </a:r>
            <a:r>
              <a:rPr lang="en-GB" sz="1400" dirty="0"/>
              <a:t> in bright areas e.g. desert, cloud/snow/ice discrimination, undetected clouds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Uncertainty: </a:t>
            </a:r>
            <a:r>
              <a:rPr lang="en-GB" sz="1400" dirty="0"/>
              <a:t>Comprehensive characterisation report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Maturity:</a:t>
            </a:r>
            <a:r>
              <a:rPr lang="en-GB" sz="1400" dirty="0"/>
              <a:t> Climate Assessment Report (2017)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Outcomes of assessment of various land cover products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Future opportunities for improvement of land cover maps</a:t>
            </a:r>
          </a:p>
          <a:p>
            <a:pPr lvl="1" indent="0"/>
            <a:endParaRPr lang="en-GB" sz="1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3C0E8-FFCA-453A-B6FA-064C0C71D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8" y="792163"/>
            <a:ext cx="21431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1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B2E2-4E65-4225-BC14-71F43ACB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Assessment of product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157E-46DF-485E-9C62-CB26C844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endParaRPr lang="en-GB" dirty="0"/>
          </a:p>
          <a:p>
            <a:pPr indent="0"/>
            <a:endParaRPr lang="en-GB" dirty="0"/>
          </a:p>
          <a:p>
            <a:pPr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Quality: </a:t>
            </a:r>
            <a:r>
              <a:rPr lang="en-GB" sz="1400" dirty="0"/>
              <a:t>Product Validation Plan (2014)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Good overview of data required for validation (point scale, global/regional, long-term trends)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Uncertainty: </a:t>
            </a:r>
            <a:r>
              <a:rPr lang="en-GB" sz="1400" dirty="0"/>
              <a:t>Comprehensive characterisation report (2017)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Error characterisation at various stages in the processing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Maturity:</a:t>
            </a:r>
            <a:r>
              <a:rPr lang="en-GB" sz="1400" dirty="0"/>
              <a:t> Climate Assessment Report (2017)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Has been used in various applications e.g. 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Relative dynamics are well captured but absolute values may differ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pPr lvl="1" indent="0"/>
            <a:endParaRPr lang="en-GB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72F6F-691F-4481-8B43-2E1B5ED02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889734"/>
            <a:ext cx="23622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3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B2E2-4E65-4225-BC14-71F43ACB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Assessment of product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157E-46DF-485E-9C62-CB26C844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endParaRPr lang="en-GB" dirty="0"/>
          </a:p>
          <a:p>
            <a:pPr indent="0"/>
            <a:endParaRPr lang="en-GB" dirty="0"/>
          </a:p>
          <a:p>
            <a:pPr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Quality: </a:t>
            </a:r>
            <a:r>
              <a:rPr lang="en-GB" sz="1400" dirty="0"/>
              <a:t>Product Validation Report (2018)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Validation of the </a:t>
            </a:r>
            <a:r>
              <a:rPr lang="en-GB" sz="1400" dirty="0" err="1"/>
              <a:t>fire_cci</a:t>
            </a:r>
            <a:r>
              <a:rPr lang="en-GB" sz="1400" dirty="0"/>
              <a:t> for different sensors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Uncertainty: </a:t>
            </a:r>
            <a:r>
              <a:rPr lang="en-GB" sz="1400" dirty="0"/>
              <a:t>Comprehensive Error Characterisation Report (2014)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Reported uncertainties are very different between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Maturity:</a:t>
            </a:r>
            <a:r>
              <a:rPr lang="en-GB" sz="1400" dirty="0"/>
              <a:t> Climate Assessment Report (2017)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Assesses the conservation of fire patch morphological features across products, uncertainty and relationship to fire size.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Potential to increase resolution to determine fire perimeters, propagation and ignition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81C33-3F21-4DF4-BD85-0DD3A162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859254"/>
            <a:ext cx="16192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2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B2E2-4E65-4225-BC14-71F43ACB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Assessment of product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157E-46DF-485E-9C62-CB26C844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endParaRPr lang="en-GB" dirty="0"/>
          </a:p>
          <a:p>
            <a:pPr indent="0"/>
            <a:endParaRPr lang="en-GB" dirty="0"/>
          </a:p>
          <a:p>
            <a:pPr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Quality: </a:t>
            </a:r>
            <a:r>
              <a:rPr lang="en-GB" sz="1400" dirty="0"/>
              <a:t>Quality Assessment Report (no PVIR)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Uncertainty: </a:t>
            </a:r>
            <a:r>
              <a:rPr lang="en-GB" sz="1400" dirty="0"/>
              <a:t>Comprehensive Error Characterisation report (2017)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Error and uncertainty for: Surface Elevation Change, Glacial Mass Balance, Ice Velocity, Grounding Line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Maturity:</a:t>
            </a:r>
            <a:r>
              <a:rPr lang="en-GB" sz="1400" dirty="0"/>
              <a:t> Comprehensive Error Characterisation report (2017) (no CAR)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Provides some guidelines for Surface Elevation Change, Glacial Mass Balance, Ice Velocity, Grounding Line Location</a:t>
            </a:r>
          </a:p>
          <a:p>
            <a:pPr lvl="1" indent="0"/>
            <a:endParaRPr lang="en-GB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AE69E-FC67-48E1-A508-8F52E3364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000"/>
          <a:stretch/>
        </p:blipFill>
        <p:spPr>
          <a:xfrm>
            <a:off x="223837" y="921703"/>
            <a:ext cx="21431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B2E2-4E65-4225-BC14-71F43ACB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Assessment of product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157E-46DF-485E-9C62-CB26C844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endParaRPr lang="en-GB" dirty="0"/>
          </a:p>
          <a:p>
            <a:pPr indent="0"/>
            <a:endParaRPr lang="en-GB" dirty="0"/>
          </a:p>
          <a:p>
            <a:pPr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Quality: </a:t>
            </a:r>
            <a:r>
              <a:rPr lang="en-GB" sz="1400" dirty="0"/>
              <a:t>Product Validation and Inter-comparison Report (2018)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Validation of Surface Elevation Change, Ice Velocity, Grounding Line Location, Calving Front Location, Gravimetric Mass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Uncertainty: </a:t>
            </a:r>
            <a:r>
              <a:rPr lang="en-GB" sz="1400" dirty="0"/>
              <a:t>Quality Assessment Report (no CECR)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Each parameter has their own uncertainty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Grounding Line Location difficult to validate, missing values around ice sheet margins due to steep relief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Maturity:</a:t>
            </a:r>
            <a:r>
              <a:rPr lang="en-GB" sz="1400" dirty="0"/>
              <a:t> Quality Assessment Report (no CAR)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Ice Velocity, Surface Elevation Change, Gravimetric Mass Balance products applied</a:t>
            </a:r>
          </a:p>
          <a:p>
            <a:pPr marL="1095375" lvl="1" indent="-285750">
              <a:buFont typeface="Wingdings" panose="05000000000000000000" pitchFamily="2" charset="2"/>
              <a:buChar char="ü"/>
            </a:pPr>
            <a:r>
              <a:rPr lang="en-GB" sz="1400" dirty="0"/>
              <a:t>Future improvements should focus on investigating systematic biases</a:t>
            </a:r>
          </a:p>
          <a:p>
            <a:pPr lvl="1" indent="0"/>
            <a:endParaRPr lang="en-GB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67936-248A-41FF-B20E-407E4D230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51"/>
          <a:stretch/>
        </p:blipFill>
        <p:spPr>
          <a:xfrm>
            <a:off x="223837" y="868363"/>
            <a:ext cx="2143125" cy="8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AD085B-7602-4F6F-B04D-4DCAF9864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852" y="2436541"/>
            <a:ext cx="1152525" cy="657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CE6FE6-7D1C-411C-8EA7-5D4CF7966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343" y="1722783"/>
            <a:ext cx="1790700" cy="6762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AE89527-F378-4BFC-BD97-40B1E1594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571" y="1729405"/>
            <a:ext cx="2124075" cy="638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5BDC69-3F77-4ABA-85E9-1AB7CA19A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62" y="1014782"/>
            <a:ext cx="1171575" cy="657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FB16B-5F38-48AE-A77C-B1D4C393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Assessment of product documentation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9F7C3-9605-4393-836D-DB6ED9D53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7" y="707099"/>
            <a:ext cx="8747125" cy="3824287"/>
          </a:xfrm>
        </p:spPr>
        <p:txBody>
          <a:bodyPr/>
          <a:lstStyle/>
          <a:p>
            <a:r>
              <a:rPr lang="en-GB" b="1" dirty="0"/>
              <a:t>Existing ECVs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47D60-E563-4DF0-B5AD-C248C3C1B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3568" y="2419829"/>
            <a:ext cx="1533525" cy="69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C4B4D-2A91-4BDA-8EA3-361B50D74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7924" y="3317825"/>
            <a:ext cx="1571625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FFCDC-6E3B-40C0-8CE1-72B12E3A14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52" y="1733757"/>
            <a:ext cx="1247775" cy="66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96656F-819E-496D-A969-9C677B503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550" y="1757569"/>
            <a:ext cx="1104900" cy="64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F7911-86A5-4B5F-A2EC-FDBC74BACB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6852" y="2452569"/>
            <a:ext cx="1543050" cy="657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652AA-9F4C-4C7E-963D-7C6B2A0FE9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918" y="2436541"/>
            <a:ext cx="1609725" cy="676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2A2EB1-049E-4B0C-AFFA-D0F96570D9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5644" y="1040291"/>
            <a:ext cx="180975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647309-868D-45C8-98FA-D44BA8AA72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81786" y="4003511"/>
            <a:ext cx="2038350" cy="704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717813-6AB0-4C17-9758-C46B10F887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3263" y="4071712"/>
            <a:ext cx="1314450" cy="666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E12619-B6D4-4493-A2DB-EE269154DB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1786" y="3350545"/>
            <a:ext cx="1885950" cy="695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7557A4-F3AD-4861-9184-5ABB83993B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06852" y="1002399"/>
            <a:ext cx="1905000" cy="628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8AC2CC-6A90-4412-86F3-12E1786A6F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06277" y="1707066"/>
            <a:ext cx="1257300" cy="657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7CE18F-222E-4DDB-8F87-F1F3F0AC4C0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56470" y="4031607"/>
            <a:ext cx="1724025" cy="666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0812EA-C253-4999-8944-8CBF3217664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251" y="4028952"/>
            <a:ext cx="1828800" cy="704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AC30E4-9BE0-41EC-87FD-2EB9E4340F5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0571" y="1040977"/>
            <a:ext cx="1333500" cy="676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73D3ED-8364-4777-88D4-3D366B46E34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32692" y="1000494"/>
            <a:ext cx="1533525" cy="657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7CA54A-5938-4155-BF51-4944BA8A741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43263" y="3405979"/>
            <a:ext cx="1685925" cy="647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C5260A-326C-45F9-9628-D0BB1997A57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56470" y="3386929"/>
            <a:ext cx="1200150" cy="647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23510D-929B-4744-B621-1F4C252B20D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817" y="3386929"/>
            <a:ext cx="2038350" cy="685800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E6DC890-4D0F-4F2E-9931-DB6063CFDD66}"/>
              </a:ext>
            </a:extLst>
          </p:cNvPr>
          <p:cNvSpPr txBox="1">
            <a:spLocks/>
          </p:cNvSpPr>
          <p:nvPr/>
        </p:nvSpPr>
        <p:spPr bwMode="auto">
          <a:xfrm>
            <a:off x="-18148" y="3056576"/>
            <a:ext cx="8747125" cy="43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6858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 lang="en-GB" sz="1600" baseline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marL="809625" indent="-3524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2pPr>
            <a:lvl3pPr marL="1406525" indent="-49212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3pPr>
            <a:lvl4pPr marL="2005013" indent="-6334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4pPr>
            <a:lvl5pPr marL="2601913" indent="-77311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defRPr lang="en-GB" sz="1600" dirty="0">
                <a:solidFill>
                  <a:schemeClr val="bg2"/>
                </a:solidFill>
                <a:latin typeface="Verdana"/>
                <a:ea typeface="MS PGothic" panose="020B0600070205080204" pitchFamily="34" charset="-128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b="1" kern="0" dirty="0"/>
              <a:t>New ECVs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A47504-AD64-40D7-A99B-828B1E7698B3}"/>
              </a:ext>
            </a:extLst>
          </p:cNvPr>
          <p:cNvCxnSpPr/>
          <p:nvPr/>
        </p:nvCxnSpPr>
        <p:spPr>
          <a:xfrm>
            <a:off x="1276036" y="3242412"/>
            <a:ext cx="78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42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1240-6BDB-48CB-9A26-5565FFD6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Existing ECVs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74D7B5-57F4-49B4-8D1A-8EB85B85C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782509"/>
              </p:ext>
            </p:extLst>
          </p:nvPr>
        </p:nvGraphicFramePr>
        <p:xfrm>
          <a:off x="329593" y="839972"/>
          <a:ext cx="7804313" cy="3848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308">
                  <a:extLst>
                    <a:ext uri="{9D8B030D-6E8A-4147-A177-3AD203B41FA5}">
                      <a16:colId xmlns:a16="http://schemas.microsoft.com/office/drawing/2014/main" val="2816733614"/>
                    </a:ext>
                  </a:extLst>
                </a:gridCol>
                <a:gridCol w="1653502">
                  <a:extLst>
                    <a:ext uri="{9D8B030D-6E8A-4147-A177-3AD203B41FA5}">
                      <a16:colId xmlns:a16="http://schemas.microsoft.com/office/drawing/2014/main" val="400477409"/>
                    </a:ext>
                  </a:extLst>
                </a:gridCol>
                <a:gridCol w="1654399">
                  <a:extLst>
                    <a:ext uri="{9D8B030D-6E8A-4147-A177-3AD203B41FA5}">
                      <a16:colId xmlns:a16="http://schemas.microsoft.com/office/drawing/2014/main" val="3150502257"/>
                    </a:ext>
                  </a:extLst>
                </a:gridCol>
                <a:gridCol w="1217236">
                  <a:extLst>
                    <a:ext uri="{9D8B030D-6E8A-4147-A177-3AD203B41FA5}">
                      <a16:colId xmlns:a16="http://schemas.microsoft.com/office/drawing/2014/main" val="722381377"/>
                    </a:ext>
                  </a:extLst>
                </a:gridCol>
                <a:gridCol w="1781868">
                  <a:extLst>
                    <a:ext uri="{9D8B030D-6E8A-4147-A177-3AD203B41FA5}">
                      <a16:colId xmlns:a16="http://schemas.microsoft.com/office/drawing/2014/main" val="3547739142"/>
                    </a:ext>
                  </a:extLst>
                </a:gridCol>
              </a:tblGrid>
              <a:tr h="25919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ECV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Quality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Uncertainty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Maturity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GCOS requirements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6868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SST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191274"/>
                  </a:ext>
                </a:extLst>
              </a:tr>
              <a:tr h="259789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Ocean </a:t>
                      </a:r>
                      <a:r>
                        <a:rPr lang="en-GB" sz="1100" dirty="0">
                          <a:effectLst/>
                        </a:rPr>
                        <a:t>Colour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054074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SSH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46381106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Sea Ice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656118982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Clouds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54652380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Aerosols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793569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GHG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017647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Ozone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915289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Land Cover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60358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Fire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720669"/>
                  </a:ext>
                </a:extLst>
              </a:tr>
              <a:tr h="29771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Soil Moisture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75855"/>
                  </a:ext>
                </a:extLst>
              </a:tr>
              <a:tr h="269275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Greenland IS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7583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Antarctic IS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85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14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1240-6BDB-48CB-9A26-5565FFD6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New ECVs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74D7B5-57F4-49B4-8D1A-8EB85B85C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92976"/>
              </p:ext>
            </p:extLst>
          </p:nvPr>
        </p:nvGraphicFramePr>
        <p:xfrm>
          <a:off x="329593" y="839972"/>
          <a:ext cx="7804313" cy="2971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308">
                  <a:extLst>
                    <a:ext uri="{9D8B030D-6E8A-4147-A177-3AD203B41FA5}">
                      <a16:colId xmlns:a16="http://schemas.microsoft.com/office/drawing/2014/main" val="2816733614"/>
                    </a:ext>
                  </a:extLst>
                </a:gridCol>
                <a:gridCol w="1653502">
                  <a:extLst>
                    <a:ext uri="{9D8B030D-6E8A-4147-A177-3AD203B41FA5}">
                      <a16:colId xmlns:a16="http://schemas.microsoft.com/office/drawing/2014/main" val="400477409"/>
                    </a:ext>
                  </a:extLst>
                </a:gridCol>
                <a:gridCol w="1654399">
                  <a:extLst>
                    <a:ext uri="{9D8B030D-6E8A-4147-A177-3AD203B41FA5}">
                      <a16:colId xmlns:a16="http://schemas.microsoft.com/office/drawing/2014/main" val="3150502257"/>
                    </a:ext>
                  </a:extLst>
                </a:gridCol>
                <a:gridCol w="1217236">
                  <a:extLst>
                    <a:ext uri="{9D8B030D-6E8A-4147-A177-3AD203B41FA5}">
                      <a16:colId xmlns:a16="http://schemas.microsoft.com/office/drawing/2014/main" val="722381377"/>
                    </a:ext>
                  </a:extLst>
                </a:gridCol>
                <a:gridCol w="1781868">
                  <a:extLst>
                    <a:ext uri="{9D8B030D-6E8A-4147-A177-3AD203B41FA5}">
                      <a16:colId xmlns:a16="http://schemas.microsoft.com/office/drawing/2014/main" val="3547739142"/>
                    </a:ext>
                  </a:extLst>
                </a:gridCol>
              </a:tblGrid>
              <a:tr h="25919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ECV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Quality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Uncertainty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Maturity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GCOS requirements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6868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Water </a:t>
                      </a:r>
                      <a:r>
                        <a:rPr lang="en-US" sz="1100" dirty="0" err="1">
                          <a:effectLst/>
                        </a:rPr>
                        <a:t>Vapour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191274"/>
                  </a:ext>
                </a:extLst>
              </a:tr>
              <a:tr h="259789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Sea Surface Salinity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8054074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Sea State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381106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Lakes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118982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Snow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52380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Permafrost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588793569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Land Surface Temperature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78017647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High res. land cover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915289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Above Ground Biomass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5516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58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5799-8B13-4C25-8D56-D87A7F24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Assessment of product documentation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2DFFB-351F-4344-9D09-AF402B574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en-GB" b="1" dirty="0"/>
              <a:t>For Essential Climate Variables: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46965-D45B-4924-BFF7-208E2B9D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430754"/>
            <a:ext cx="2143125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9F4ED3-2FBA-4AE0-98EE-59A0EFDB3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0" y="1430754"/>
            <a:ext cx="2362200" cy="78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F5F3E-C650-4A59-A1B4-08CEDCD2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479" y="2268954"/>
            <a:ext cx="1619250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573C2A-7BFB-496E-97E3-2A5BCDAB1C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651"/>
          <a:stretch/>
        </p:blipFill>
        <p:spPr>
          <a:xfrm>
            <a:off x="223835" y="3139658"/>
            <a:ext cx="2143125" cy="872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97038-30E6-4AAA-A1F7-DF51A5B8C7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2000"/>
          <a:stretch/>
        </p:blipFill>
        <p:spPr>
          <a:xfrm>
            <a:off x="223836" y="2304256"/>
            <a:ext cx="21431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32D0-DD07-4B1E-AEEB-C9120799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Land ECVs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36960B-338A-40EA-9025-4C35CDCB9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450823"/>
              </p:ext>
            </p:extLst>
          </p:nvPr>
        </p:nvGraphicFramePr>
        <p:xfrm>
          <a:off x="587707" y="845326"/>
          <a:ext cx="7804313" cy="2360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308">
                  <a:extLst>
                    <a:ext uri="{9D8B030D-6E8A-4147-A177-3AD203B41FA5}">
                      <a16:colId xmlns:a16="http://schemas.microsoft.com/office/drawing/2014/main" val="1386180336"/>
                    </a:ext>
                  </a:extLst>
                </a:gridCol>
                <a:gridCol w="1653502">
                  <a:extLst>
                    <a:ext uri="{9D8B030D-6E8A-4147-A177-3AD203B41FA5}">
                      <a16:colId xmlns:a16="http://schemas.microsoft.com/office/drawing/2014/main" val="3800702281"/>
                    </a:ext>
                  </a:extLst>
                </a:gridCol>
                <a:gridCol w="1654399">
                  <a:extLst>
                    <a:ext uri="{9D8B030D-6E8A-4147-A177-3AD203B41FA5}">
                      <a16:colId xmlns:a16="http://schemas.microsoft.com/office/drawing/2014/main" val="3241826727"/>
                    </a:ext>
                  </a:extLst>
                </a:gridCol>
                <a:gridCol w="1217236">
                  <a:extLst>
                    <a:ext uri="{9D8B030D-6E8A-4147-A177-3AD203B41FA5}">
                      <a16:colId xmlns:a16="http://schemas.microsoft.com/office/drawing/2014/main" val="2562653677"/>
                    </a:ext>
                  </a:extLst>
                </a:gridCol>
                <a:gridCol w="1781868">
                  <a:extLst>
                    <a:ext uri="{9D8B030D-6E8A-4147-A177-3AD203B41FA5}">
                      <a16:colId xmlns:a16="http://schemas.microsoft.com/office/drawing/2014/main" val="3595198166"/>
                    </a:ext>
                  </a:extLst>
                </a:gridCol>
              </a:tblGrid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ECV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Quality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Uncertainty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Maturity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GCOS requirements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12243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Land Cover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426614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Fire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8913312"/>
                  </a:ext>
                </a:extLst>
              </a:tr>
              <a:tr h="29771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Soil Moisture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5186359"/>
                  </a:ext>
                </a:extLst>
              </a:tr>
              <a:tr h="29771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Lakes*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655804"/>
                  </a:ext>
                </a:extLst>
              </a:tr>
              <a:tr h="29771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Land Surface Temperature*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374441238"/>
                  </a:ext>
                </a:extLst>
              </a:tr>
              <a:tr h="29771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High res. land cover*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224374"/>
                  </a:ext>
                </a:extLst>
              </a:tr>
              <a:tr h="29771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Above Ground Biomass*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8567368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060C17-B573-4409-BE38-720A0977A6F5}"/>
              </a:ext>
            </a:extLst>
          </p:cNvPr>
          <p:cNvSpPr txBox="1"/>
          <p:nvPr/>
        </p:nvSpPr>
        <p:spPr>
          <a:xfrm>
            <a:off x="587707" y="3211028"/>
            <a:ext cx="7804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*new ECV</a:t>
            </a:r>
          </a:p>
        </p:txBody>
      </p:sp>
    </p:spTree>
    <p:extLst>
      <p:ext uri="{BB962C8B-B14F-4D97-AF65-F5344CB8AC3E}">
        <p14:creationId xmlns:p14="http://schemas.microsoft.com/office/powerpoint/2010/main" val="288200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32D0-DD07-4B1E-AEEB-C9120799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Ocean ECVs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0198A5-D2A6-40BF-9F6E-B73268AD4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066642"/>
              </p:ext>
            </p:extLst>
          </p:nvPr>
        </p:nvGraphicFramePr>
        <p:xfrm>
          <a:off x="669843" y="866591"/>
          <a:ext cx="7804313" cy="169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308">
                  <a:extLst>
                    <a:ext uri="{9D8B030D-6E8A-4147-A177-3AD203B41FA5}">
                      <a16:colId xmlns:a16="http://schemas.microsoft.com/office/drawing/2014/main" val="910626287"/>
                    </a:ext>
                  </a:extLst>
                </a:gridCol>
                <a:gridCol w="1653502">
                  <a:extLst>
                    <a:ext uri="{9D8B030D-6E8A-4147-A177-3AD203B41FA5}">
                      <a16:colId xmlns:a16="http://schemas.microsoft.com/office/drawing/2014/main" val="2229841215"/>
                    </a:ext>
                  </a:extLst>
                </a:gridCol>
                <a:gridCol w="1654399">
                  <a:extLst>
                    <a:ext uri="{9D8B030D-6E8A-4147-A177-3AD203B41FA5}">
                      <a16:colId xmlns:a16="http://schemas.microsoft.com/office/drawing/2014/main" val="3663591651"/>
                    </a:ext>
                  </a:extLst>
                </a:gridCol>
                <a:gridCol w="1217236">
                  <a:extLst>
                    <a:ext uri="{9D8B030D-6E8A-4147-A177-3AD203B41FA5}">
                      <a16:colId xmlns:a16="http://schemas.microsoft.com/office/drawing/2014/main" val="2779668757"/>
                    </a:ext>
                  </a:extLst>
                </a:gridCol>
                <a:gridCol w="1781868">
                  <a:extLst>
                    <a:ext uri="{9D8B030D-6E8A-4147-A177-3AD203B41FA5}">
                      <a16:colId xmlns:a16="http://schemas.microsoft.com/office/drawing/2014/main" val="2036064092"/>
                    </a:ext>
                  </a:extLst>
                </a:gridCol>
              </a:tblGrid>
              <a:tr h="259198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ECV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Quality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Uncertainty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Maturity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GCOS requirements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91438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SST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238611"/>
                  </a:ext>
                </a:extLst>
              </a:tr>
              <a:tr h="259789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Ocean </a:t>
                      </a:r>
                      <a:r>
                        <a:rPr lang="en-GB" sz="1100" dirty="0">
                          <a:effectLst/>
                        </a:rPr>
                        <a:t>Colour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419144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SSH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451905758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Sea Surface Salinity*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49409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Sea State*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952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6F507A-A627-46EE-842C-C11150819922}"/>
              </a:ext>
            </a:extLst>
          </p:cNvPr>
          <p:cNvSpPr txBox="1"/>
          <p:nvPr/>
        </p:nvSpPr>
        <p:spPr>
          <a:xfrm>
            <a:off x="669842" y="2558349"/>
            <a:ext cx="7804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*new ECV</a:t>
            </a:r>
          </a:p>
        </p:txBody>
      </p:sp>
    </p:spTree>
    <p:extLst>
      <p:ext uri="{BB962C8B-B14F-4D97-AF65-F5344CB8AC3E}">
        <p14:creationId xmlns:p14="http://schemas.microsoft.com/office/powerpoint/2010/main" val="150032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32D0-DD07-4B1E-AEEB-C9120799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Atmosphere ECVs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2BDB87-BCC7-4C28-8C34-402047437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801485"/>
              </p:ext>
            </p:extLst>
          </p:nvPr>
        </p:nvGraphicFramePr>
        <p:xfrm>
          <a:off x="669843" y="868414"/>
          <a:ext cx="7804313" cy="1582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308">
                  <a:extLst>
                    <a:ext uri="{9D8B030D-6E8A-4147-A177-3AD203B41FA5}">
                      <a16:colId xmlns:a16="http://schemas.microsoft.com/office/drawing/2014/main" val="3277646254"/>
                    </a:ext>
                  </a:extLst>
                </a:gridCol>
                <a:gridCol w="1653502">
                  <a:extLst>
                    <a:ext uri="{9D8B030D-6E8A-4147-A177-3AD203B41FA5}">
                      <a16:colId xmlns:a16="http://schemas.microsoft.com/office/drawing/2014/main" val="3353521861"/>
                    </a:ext>
                  </a:extLst>
                </a:gridCol>
                <a:gridCol w="1654399">
                  <a:extLst>
                    <a:ext uri="{9D8B030D-6E8A-4147-A177-3AD203B41FA5}">
                      <a16:colId xmlns:a16="http://schemas.microsoft.com/office/drawing/2014/main" val="869472014"/>
                    </a:ext>
                  </a:extLst>
                </a:gridCol>
                <a:gridCol w="1217236">
                  <a:extLst>
                    <a:ext uri="{9D8B030D-6E8A-4147-A177-3AD203B41FA5}">
                      <a16:colId xmlns:a16="http://schemas.microsoft.com/office/drawing/2014/main" val="2962214704"/>
                    </a:ext>
                  </a:extLst>
                </a:gridCol>
                <a:gridCol w="1781868">
                  <a:extLst>
                    <a:ext uri="{9D8B030D-6E8A-4147-A177-3AD203B41FA5}">
                      <a16:colId xmlns:a16="http://schemas.microsoft.com/office/drawing/2014/main" val="2676660406"/>
                    </a:ext>
                  </a:extLst>
                </a:gridCol>
              </a:tblGrid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ECV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>
                          <a:effectLst/>
                        </a:rPr>
                        <a:t>Quality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Uncertainty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Maturity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GCOS requirements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97199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Clouds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14142697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Aerosols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444974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GHG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7528614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Ozone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229971"/>
                  </a:ext>
                </a:extLst>
              </a:tr>
              <a:tr h="210921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Water </a:t>
                      </a:r>
                      <a:r>
                        <a:rPr lang="en-US" sz="1100" dirty="0" err="1">
                          <a:effectLst/>
                        </a:rPr>
                        <a:t>Vapour</a:t>
                      </a:r>
                      <a:r>
                        <a:rPr lang="en-US" sz="1100" dirty="0">
                          <a:effectLst/>
                        </a:rPr>
                        <a:t>*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773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249AAB-0C87-43CA-B04A-BED01FCFE43F}"/>
              </a:ext>
            </a:extLst>
          </p:cNvPr>
          <p:cNvSpPr txBox="1"/>
          <p:nvPr/>
        </p:nvSpPr>
        <p:spPr>
          <a:xfrm>
            <a:off x="669842" y="2456334"/>
            <a:ext cx="7804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*new ECV</a:t>
            </a:r>
          </a:p>
        </p:txBody>
      </p:sp>
    </p:spTree>
    <p:extLst>
      <p:ext uri="{BB962C8B-B14F-4D97-AF65-F5344CB8AC3E}">
        <p14:creationId xmlns:p14="http://schemas.microsoft.com/office/powerpoint/2010/main" val="427208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32D0-DD07-4B1E-AEEB-C9120799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Cyrosphere</a:t>
            </a:r>
            <a:r>
              <a:rPr lang="en-GB" b="1" dirty="0"/>
              <a:t> ECVs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5FB33B-69F7-4641-9C9A-A40904082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980671"/>
              </p:ext>
            </p:extLst>
          </p:nvPr>
        </p:nvGraphicFramePr>
        <p:xfrm>
          <a:off x="669843" y="866591"/>
          <a:ext cx="7804313" cy="1640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308">
                  <a:extLst>
                    <a:ext uri="{9D8B030D-6E8A-4147-A177-3AD203B41FA5}">
                      <a16:colId xmlns:a16="http://schemas.microsoft.com/office/drawing/2014/main" val="1842710733"/>
                    </a:ext>
                  </a:extLst>
                </a:gridCol>
                <a:gridCol w="1653502">
                  <a:extLst>
                    <a:ext uri="{9D8B030D-6E8A-4147-A177-3AD203B41FA5}">
                      <a16:colId xmlns:a16="http://schemas.microsoft.com/office/drawing/2014/main" val="1246213475"/>
                    </a:ext>
                  </a:extLst>
                </a:gridCol>
                <a:gridCol w="1654399">
                  <a:extLst>
                    <a:ext uri="{9D8B030D-6E8A-4147-A177-3AD203B41FA5}">
                      <a16:colId xmlns:a16="http://schemas.microsoft.com/office/drawing/2014/main" val="1512666272"/>
                    </a:ext>
                  </a:extLst>
                </a:gridCol>
                <a:gridCol w="1217236">
                  <a:extLst>
                    <a:ext uri="{9D8B030D-6E8A-4147-A177-3AD203B41FA5}">
                      <a16:colId xmlns:a16="http://schemas.microsoft.com/office/drawing/2014/main" val="2433391529"/>
                    </a:ext>
                  </a:extLst>
                </a:gridCol>
                <a:gridCol w="1781868">
                  <a:extLst>
                    <a:ext uri="{9D8B030D-6E8A-4147-A177-3AD203B41FA5}">
                      <a16:colId xmlns:a16="http://schemas.microsoft.com/office/drawing/2014/main" val="811818715"/>
                    </a:ext>
                  </a:extLst>
                </a:gridCol>
              </a:tblGrid>
              <a:tr h="269275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ECV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Quality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Uncertainty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Maturity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GCOS requirements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21036"/>
                  </a:ext>
                </a:extLst>
              </a:tr>
              <a:tr h="269275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Greenland IS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024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Antarctic IS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964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Snow*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525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Permafrost*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06450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effectLst/>
                        </a:rPr>
                        <a:t>Sea Ice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pattFill prst="wdUpDiag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288750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F0E526-0B77-4145-9C7D-C3EC2C0F72AB}"/>
              </a:ext>
            </a:extLst>
          </p:cNvPr>
          <p:cNvSpPr txBox="1"/>
          <p:nvPr/>
        </p:nvSpPr>
        <p:spPr>
          <a:xfrm>
            <a:off x="669842" y="2462822"/>
            <a:ext cx="7804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*new ECV</a:t>
            </a:r>
          </a:p>
        </p:txBody>
      </p:sp>
    </p:spTree>
    <p:extLst>
      <p:ext uri="{BB962C8B-B14F-4D97-AF65-F5344CB8AC3E}">
        <p14:creationId xmlns:p14="http://schemas.microsoft.com/office/powerpoint/2010/main" val="2241409196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74ECA997A812C74BAA81AFF03B94B1D7" ma:contentTypeVersion="0" ma:contentTypeDescription="Create a new folder." ma:contentTypeScope="" ma:versionID="57d10aa4cf2adcbf22d783c36272a93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eecaa7691a5b0582f944e87f49c95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C58E95-747D-4116-9ED6-0C5F8D0EC992}"/>
</file>

<file path=customXml/itemProps2.xml><?xml version="1.0" encoding="utf-8"?>
<ds:datastoreItem xmlns:ds="http://schemas.openxmlformats.org/officeDocument/2006/customXml" ds:itemID="{5E178E30-C5D4-4A34-B08B-86A924D6BC56}"/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5a6d21c-7db0-4b7e-981f-b4f22b02b9d8"/>
    <ds:schemaRef ds:uri="http://purl.org/dc/elements/1.1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CCI_cmug</Template>
  <TotalTime>6869</TotalTime>
  <Words>880</Words>
  <Application>Microsoft Office PowerPoint</Application>
  <PresentationFormat>On-screen Show (16:9)</PresentationFormat>
  <Paragraphs>324</Paragraphs>
  <Slides>14</Slides>
  <Notes>4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Times New Roman</vt:lpstr>
      <vt:lpstr>Verdana</vt:lpstr>
      <vt:lpstr>Wingdings</vt:lpstr>
      <vt:lpstr>ESA Presentation 16-9</vt:lpstr>
      <vt:lpstr>Assessment of product documentation</vt:lpstr>
      <vt:lpstr>Assessment of product documentation</vt:lpstr>
      <vt:lpstr>Existing ECVs</vt:lpstr>
      <vt:lpstr>New ECVs</vt:lpstr>
      <vt:lpstr>Assessment of product documentation </vt:lpstr>
      <vt:lpstr>Land ECVs</vt:lpstr>
      <vt:lpstr>Ocean ECVs</vt:lpstr>
      <vt:lpstr>Atmosphere ECVs</vt:lpstr>
      <vt:lpstr>Cyrosphere ECVs</vt:lpstr>
      <vt:lpstr>Assessment of product documentation</vt:lpstr>
      <vt:lpstr>Assessment of product documentation</vt:lpstr>
      <vt:lpstr>Assessment of product documentation</vt:lpstr>
      <vt:lpstr>Assessment of product documentation</vt:lpstr>
      <vt:lpstr>Assessment of product documentation</vt:lpstr>
    </vt:vector>
  </TitlesOfParts>
  <Manager/>
  <Company>Met Office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Van Der Linden, Paul</dc:creator>
  <cp:keywords/>
  <dc:description/>
  <cp:lastModifiedBy>Salmon, Kate</cp:lastModifiedBy>
  <cp:revision>70</cp:revision>
  <cp:lastPrinted>2008-08-26T16:26:23Z</cp:lastPrinted>
  <dcterms:created xsi:type="dcterms:W3CDTF">2018-07-10T10:00:37Z</dcterms:created>
  <dcterms:modified xsi:type="dcterms:W3CDTF">2019-11-01T17:30:04Z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0x01200074ECA997A812C74BAA81AFF03B94B1D7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Order">
    <vt:r8>1078000</vt:r8>
  </property>
  <property fmtid="{D5CDD505-2E9C-101B-9397-08002B2CF9AE}" pid="30" name="xd_Signature">
    <vt:bool>false</vt:bool>
  </property>
  <property fmtid="{D5CDD505-2E9C-101B-9397-08002B2CF9AE}" pid="31" name="xd_ProgID">
    <vt:lpwstr/>
  </property>
  <property fmtid="{D5CDD505-2E9C-101B-9397-08002B2CF9AE}" pid="32" name="_SourceUrl">
    <vt:lpwstr/>
  </property>
  <property fmtid="{D5CDD505-2E9C-101B-9397-08002B2CF9AE}" pid="33" name="_SharedFileIndex">
    <vt:lpwstr/>
  </property>
  <property fmtid="{D5CDD505-2E9C-101B-9397-08002B2CF9AE}" pid="34" name="ComplianceAssetId">
    <vt:lpwstr/>
  </property>
  <property fmtid="{D5CDD505-2E9C-101B-9397-08002B2CF9AE}" pid="35" name="TemplateUrl">
    <vt:lpwstr/>
  </property>
  <property fmtid="{D5CDD505-2E9C-101B-9397-08002B2CF9AE}" pid="36" name="TNA">
    <vt:lpwstr>Not of potential interest</vt:lpwstr>
  </property>
</Properties>
</file>