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4">
  <p:sldMasterIdLst>
    <p:sldMasterId id="2147483928" r:id="rId5"/>
  </p:sldMasterIdLst>
  <p:notesMasterIdLst>
    <p:notesMasterId r:id="rId10"/>
  </p:notesMasterIdLst>
  <p:handoutMasterIdLst>
    <p:handoutMasterId r:id="rId11"/>
  </p:handoutMasterIdLst>
  <p:sldIdLst>
    <p:sldId id="302" r:id="rId6"/>
    <p:sldId id="303" r:id="rId7"/>
    <p:sldId id="304" r:id="rId8"/>
    <p:sldId id="305" r:id="rId9"/>
  </p:sldIdLst>
  <p:sldSz cx="9144000" cy="5143500" type="screen16x9"/>
  <p:notesSz cx="7023100" cy="93091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C82F"/>
    <a:srgbClr val="0098DB"/>
    <a:srgbClr val="00549F"/>
    <a:srgbClr val="00338D"/>
    <a:srgbClr val="D0103A"/>
    <a:srgbClr val="008542"/>
    <a:srgbClr val="E37222"/>
    <a:srgbClr val="8224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3689" autoAdjust="0"/>
  </p:normalViewPr>
  <p:slideViewPr>
    <p:cSldViewPr snapToGrid="0">
      <p:cViewPr varScale="1">
        <p:scale>
          <a:sx n="121" d="100"/>
          <a:sy n="121" d="100"/>
        </p:scale>
        <p:origin x="13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14" Type="http://schemas.openxmlformats.org/officeDocument/2006/relationships/theme" Target="theme/theme1.xml"/><Relationship Id="rId9" Type="http://schemas.openxmlformats.org/officeDocument/2006/relationships/slide" Target="slides/slide4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b="1"/>
              <a:t>Number of CCI publications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Sheet1!$A$2:$A$12</c:f>
              <c:numCache>
                <c:formatCode>General</c:formatCode>
                <c:ptCount val="11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</c:numCache>
            </c:numRef>
          </c:cat>
          <c:val>
            <c:numRef>
              <c:f>Sheet1!$B$2:$B$12</c:f>
              <c:numCache>
                <c:formatCode>General</c:formatCode>
                <c:ptCount val="11"/>
                <c:pt idx="0">
                  <c:v>1</c:v>
                </c:pt>
                <c:pt idx="1">
                  <c:v>2</c:v>
                </c:pt>
                <c:pt idx="2">
                  <c:v>20</c:v>
                </c:pt>
                <c:pt idx="3">
                  <c:v>47</c:v>
                </c:pt>
                <c:pt idx="4">
                  <c:v>59</c:v>
                </c:pt>
                <c:pt idx="5">
                  <c:v>71</c:v>
                </c:pt>
                <c:pt idx="6">
                  <c:v>95</c:v>
                </c:pt>
                <c:pt idx="7">
                  <c:v>99</c:v>
                </c:pt>
                <c:pt idx="8">
                  <c:v>126</c:v>
                </c:pt>
                <c:pt idx="9">
                  <c:v>98</c:v>
                </c:pt>
                <c:pt idx="10">
                  <c:v>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B69-4CC2-8533-8DA2CFE3F36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31224208"/>
        <c:axId val="531228800"/>
      </c:barChart>
      <c:catAx>
        <c:axId val="53122420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b="1"/>
                  <a:t>Year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1228800"/>
        <c:crosses val="autoZero"/>
        <c:auto val="1"/>
        <c:lblAlgn val="ctr"/>
        <c:lblOffset val="100"/>
        <c:noMultiLvlLbl val="0"/>
      </c:catAx>
      <c:valAx>
        <c:axId val="5312288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b="1"/>
                  <a:t>Number of publications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12242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87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323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404" tIns="44702" rIns="89404" bIns="44702" numCol="1" anchor="t" anchorCtr="0" compatLnSpc="1">
            <a:prstTxWarp prst="textNoShape">
              <a:avLst/>
            </a:prstTxWarp>
          </a:bodyPr>
          <a:lstStyle>
            <a:lvl1pPr defTabSz="892175">
              <a:defRPr sz="1100">
                <a:latin typeface="Arial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287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8275" y="0"/>
            <a:ext cx="304323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404" tIns="44702" rIns="89404" bIns="44702" numCol="1" anchor="t" anchorCtr="0" compatLnSpc="1">
            <a:prstTxWarp prst="textNoShape">
              <a:avLst/>
            </a:prstTxWarp>
          </a:bodyPr>
          <a:lstStyle>
            <a:lvl1pPr algn="r" defTabSz="892175">
              <a:defRPr sz="1100">
                <a:latin typeface="Arial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287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42375"/>
            <a:ext cx="304323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404" tIns="44702" rIns="89404" bIns="44702" numCol="1" anchor="b" anchorCtr="0" compatLnSpc="1">
            <a:prstTxWarp prst="textNoShape">
              <a:avLst/>
            </a:prstTxWarp>
          </a:bodyPr>
          <a:lstStyle>
            <a:lvl1pPr defTabSz="892175">
              <a:defRPr sz="1100">
                <a:latin typeface="Arial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287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8275" y="8842375"/>
            <a:ext cx="304323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404" tIns="44702" rIns="89404" bIns="44702" numCol="1" anchor="b" anchorCtr="0" compatLnSpc="1">
            <a:prstTxWarp prst="textNoShape">
              <a:avLst/>
            </a:prstTxWarp>
          </a:bodyPr>
          <a:lstStyle>
            <a:lvl1pPr algn="r" defTabSz="892175">
              <a:defRPr sz="1100">
                <a:latin typeface="Arial" panose="020B0604020202020204" pitchFamily="34" charset="0"/>
              </a:defRPr>
            </a:lvl1pPr>
          </a:lstStyle>
          <a:p>
            <a:fld id="{65B87E98-0639-4231-B255-0610A8A0BCEF}" type="slidenum">
              <a:rPr lang="it-IT" altLang="en-US"/>
              <a:pPr/>
              <a:t>‹#›</a:t>
            </a:fld>
            <a:endParaRPr lang="it-IT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4663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155" tIns="43077" rIns="86155" bIns="43077" numCol="1" anchor="t" anchorCtr="0" compatLnSpc="1">
            <a:prstTxWarp prst="textNoShape">
              <a:avLst/>
            </a:prstTxWarp>
          </a:bodyPr>
          <a:lstStyle>
            <a:lvl1pPr defTabSz="862013">
              <a:defRPr sz="1100">
                <a:latin typeface="Verdana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95738" y="0"/>
            <a:ext cx="3014662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155" tIns="43077" rIns="86155" bIns="43077" numCol="1" anchor="t" anchorCtr="0" compatLnSpc="1">
            <a:prstTxWarp prst="textNoShape">
              <a:avLst/>
            </a:prstTxWarp>
          </a:bodyPr>
          <a:lstStyle>
            <a:lvl1pPr algn="r" defTabSz="862013">
              <a:defRPr sz="1100"/>
            </a:lvl1pPr>
          </a:lstStyle>
          <a:p>
            <a:fld id="{B5A8051E-9B47-4207-A40E-F5B5FDD08BB7}" type="datetimeFigureOut">
              <a:rPr lang="en-GB" altLang="en-US"/>
              <a:pPr/>
              <a:t>01/11/2019</a:t>
            </a:fld>
            <a:endParaRPr lang="en-GB" alt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63550" y="693738"/>
            <a:ext cx="6157913" cy="34655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83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4875" y="4435475"/>
            <a:ext cx="5200650" cy="415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155" tIns="43077" rIns="86155" bIns="4307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583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70950"/>
            <a:ext cx="3014663" cy="41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155" tIns="43077" rIns="86155" bIns="43077" numCol="1" anchor="b" anchorCtr="0" compatLnSpc="1">
            <a:prstTxWarp prst="textNoShape">
              <a:avLst/>
            </a:prstTxWarp>
          </a:bodyPr>
          <a:lstStyle>
            <a:lvl1pPr defTabSz="862013">
              <a:defRPr sz="1100">
                <a:latin typeface="Verdana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83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95738" y="8870950"/>
            <a:ext cx="3014662" cy="41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155" tIns="43077" rIns="86155" bIns="43077" numCol="1" anchor="b" anchorCtr="0" compatLnSpc="1">
            <a:prstTxWarp prst="textNoShape">
              <a:avLst/>
            </a:prstTxWarp>
          </a:bodyPr>
          <a:lstStyle>
            <a:lvl1pPr algn="r" defTabSz="862013">
              <a:defRPr sz="1100"/>
            </a:lvl1pPr>
          </a:lstStyle>
          <a:p>
            <a:fld id="{6DF48260-AB77-4914-9783-09E61CC0E647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MS PGothic" panose="020B0600070205080204" pitchFamily="3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="0" i="0" dirty="0"/>
              <a:t>The last scientific exploitation report was conducted in May 2016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F48260-AB77-4914-9783-09E61CC0E647}" type="slidenum">
              <a:rPr lang="en-GB" altLang="en-US" smtClean="0"/>
              <a:pPr/>
              <a:t>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376880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Compiled from Paul Fisher’s list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F48260-AB77-4914-9783-09E61CC0E647}" type="slidenum">
              <a:rPr lang="en-GB" altLang="en-US" smtClean="0"/>
              <a:pPr/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841178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User breakdown is poor- not captured where user is from or what they are using the data for.</a:t>
            </a:r>
          </a:p>
          <a:p>
            <a:r>
              <a:rPr lang="en-GB" dirty="0"/>
              <a:t>Data taken from </a:t>
            </a:r>
            <a:r>
              <a:rPr lang="en-GB"/>
              <a:t>Alison Waterfall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F48260-AB77-4914-9783-09E61CC0E647}" type="slidenum">
              <a:rPr lang="en-GB" altLang="en-US" smtClean="0"/>
              <a:pPr/>
              <a:t>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273644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26" Type="http://schemas.openxmlformats.org/officeDocument/2006/relationships/image" Target="../media/image24.png"/><Relationship Id="rId3" Type="http://schemas.openxmlformats.org/officeDocument/2006/relationships/image" Target="../media/image27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5" Type="http://schemas.openxmlformats.org/officeDocument/2006/relationships/image" Target="../media/image23.png"/><Relationship Id="rId2" Type="http://schemas.openxmlformats.org/officeDocument/2006/relationships/image" Target="../media/image28.jpeg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24" Type="http://schemas.openxmlformats.org/officeDocument/2006/relationships/image" Target="../media/image22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23" Type="http://schemas.openxmlformats.org/officeDocument/2006/relationships/image" Target="../media/image21.png"/><Relationship Id="rId28" Type="http://schemas.openxmlformats.org/officeDocument/2006/relationships/image" Target="../media/image26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9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Relationship Id="rId27" Type="http://schemas.openxmlformats.org/officeDocument/2006/relationships/image" Target="../media/image25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4" descr="CCI_ppt_edits_cmug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27"/>
          <p:cNvSpPr txBox="1">
            <a:spLocks noChangeArrowheads="1"/>
          </p:cNvSpPr>
          <p:nvPr/>
        </p:nvSpPr>
        <p:spPr bwMode="auto">
          <a:xfrm>
            <a:off x="631825" y="4822825"/>
            <a:ext cx="5016500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endParaRPr lang="en-US" sz="800"/>
          </a:p>
        </p:txBody>
      </p:sp>
      <p:pic>
        <p:nvPicPr>
          <p:cNvPr id="6" name="Picture 3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" b="28613"/>
          <a:stretch>
            <a:fillRect/>
          </a:stretch>
        </p:blipFill>
        <p:spPr bwMode="auto">
          <a:xfrm>
            <a:off x="7788275" y="155575"/>
            <a:ext cx="1209675" cy="468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58"/>
          <p:cNvSpPr txBox="1">
            <a:spLocks noChangeArrowheads="1"/>
          </p:cNvSpPr>
          <p:nvPr/>
        </p:nvSpPr>
        <p:spPr bwMode="auto">
          <a:xfrm>
            <a:off x="163513" y="4572000"/>
            <a:ext cx="5016500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anchor="b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800">
                <a:solidFill>
                  <a:srgbClr val="D9D9D9"/>
                </a:solidFill>
              </a:rPr>
              <a:t>ESA UNCLASSIFIED - For Official Use</a:t>
            </a:r>
          </a:p>
        </p:txBody>
      </p:sp>
      <p:pic>
        <p:nvPicPr>
          <p:cNvPr id="8" name="Picture 6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3098" b="-5313"/>
          <a:stretch>
            <a:fillRect/>
          </a:stretch>
        </p:blipFill>
        <p:spPr bwMode="auto">
          <a:xfrm>
            <a:off x="7789863" y="4899025"/>
            <a:ext cx="1195387" cy="144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166688" y="4789488"/>
            <a:ext cx="8823325" cy="0"/>
          </a:xfrm>
          <a:prstGeom prst="line">
            <a:avLst/>
          </a:prstGeom>
          <a:ln w="6350" cmpd="sng">
            <a:solidFill>
              <a:schemeClr val="bg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oup 67"/>
          <p:cNvGrpSpPr>
            <a:grpSpLocks/>
          </p:cNvGrpSpPr>
          <p:nvPr/>
        </p:nvGrpSpPr>
        <p:grpSpPr bwMode="auto">
          <a:xfrm>
            <a:off x="173038" y="4908550"/>
            <a:ext cx="6826250" cy="111125"/>
            <a:chOff x="172269" y="6621494"/>
            <a:chExt cx="6826666" cy="111519"/>
          </a:xfrm>
        </p:grpSpPr>
        <p:pic>
          <p:nvPicPr>
            <p:cNvPr id="11" name="Picture 68" descr="at.png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2269" y="6624669"/>
              <a:ext cx="163906" cy="1083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" name="Picture 69" descr="be.png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0797" y="6624669"/>
              <a:ext cx="163906" cy="1083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" name="Picture 70" descr="ca.png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35029" y="6621494"/>
              <a:ext cx="163906" cy="1083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" name="Picture 71" descr="ch.png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55667" y="6624669"/>
              <a:ext cx="163906" cy="1083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" name="Picture 72" descr="cz.png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1531" y="6624669"/>
              <a:ext cx="163906" cy="1083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" name="Picture 73" descr="de.png"/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30472" y="6624669"/>
              <a:ext cx="163906" cy="1083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" name="Picture 74" descr="dk.png"/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9766" y="6624669"/>
              <a:ext cx="163906" cy="1083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8" name="Picture 75" descr="ee.png"/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88298" y="6624669"/>
              <a:ext cx="163906" cy="1083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9" name="Picture 76" descr="es.png"/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97147" y="6624669"/>
              <a:ext cx="163906" cy="1083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" name="Picture 77" descr="fi.png"/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71956" y="6624669"/>
              <a:ext cx="163906" cy="1083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" name="Picture 78" descr="fr.png"/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49315" y="6624669"/>
              <a:ext cx="163906" cy="1083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2" name="Picture 79" descr="gr.png"/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07833" y="6624669"/>
              <a:ext cx="163906" cy="1083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" name="Picture 80" descr="hu.png"/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85195" y="6624669"/>
              <a:ext cx="163906" cy="1083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4" name="Picture 81" descr="ie.png"/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62555" y="6624669"/>
              <a:ext cx="163906" cy="1083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" name="Picture 82" descr="it.png"/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39913" y="6624669"/>
              <a:ext cx="163906" cy="1083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6" name="Picture 83" descr="lu.png"/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8472" y="6624669"/>
              <a:ext cx="163906" cy="1083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7" name="Picture 84" descr="nl.png"/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99629" y="6624669"/>
              <a:ext cx="163906" cy="1083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8" name="Picture 85" descr="no.png"/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83387" y="6624669"/>
              <a:ext cx="163906" cy="1083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9" name="Picture 86" descr="pl.png"/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59447" y="6624669"/>
              <a:ext cx="163906" cy="1083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" name="Picture 87" descr="pt.png"/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39303" y="6624669"/>
              <a:ext cx="163906" cy="1083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1" name="Picture 88" descr="ro.png"/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20460" y="6624669"/>
              <a:ext cx="163906" cy="1083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2" name="Picture 89" descr="se.png"/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75801" y="6624669"/>
              <a:ext cx="163906" cy="1083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3" name="Picture 90" descr="uk.png"/>
            <p:cNvPicPr>
              <a:picLocks noChangeAspect="1"/>
            </p:cNvPicPr>
            <p:nvPr/>
          </p:nvPicPr>
          <p:blipFill>
            <a:blip r:embed="rId2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30535" y="6624669"/>
              <a:ext cx="163906" cy="1083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4" name="Picture 91" descr="si.png"/>
            <p:cNvPicPr>
              <a:picLocks noChangeAspect="1"/>
            </p:cNvPicPr>
            <p:nvPr/>
          </p:nvPicPr>
          <p:blipFill>
            <a:blip r:embed="rId2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35327" y="6623401"/>
              <a:ext cx="163385" cy="108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56323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14361" y="2914650"/>
            <a:ext cx="7948800" cy="421975"/>
          </a:xfrm>
        </p:spPr>
        <p:txBody>
          <a:bodyPr>
            <a:spAutoFit/>
          </a:bodyPr>
          <a:lstStyle>
            <a:lvl1pPr marL="0" indent="0">
              <a:buFont typeface="Verdana" pitchFamily="34" charset="0"/>
              <a:buNone/>
              <a:defRPr sz="1800"/>
            </a:lvl1pPr>
          </a:lstStyle>
          <a:p>
            <a:pPr lvl="0"/>
            <a:r>
              <a:rPr lang="en-US" noProof="0"/>
              <a:t>Click to edit Master subtitle style</a:t>
            </a:r>
            <a:endParaRPr lang="en-GB" noProof="0" dirty="0"/>
          </a:p>
        </p:txBody>
      </p:sp>
      <p:sp>
        <p:nvSpPr>
          <p:cNvPr id="56325" name="Rectangle 6"/>
          <p:cNvSpPr>
            <a:spLocks noGrp="1" noChangeArrowheads="1"/>
          </p:cNvSpPr>
          <p:nvPr>
            <p:ph type="ctrTitle"/>
          </p:nvPr>
        </p:nvSpPr>
        <p:spPr>
          <a:xfrm>
            <a:off x="587375" y="1856096"/>
            <a:ext cx="7947025" cy="584775"/>
          </a:xfrm>
          <a:prstGeom prst="rect">
            <a:avLst/>
          </a:prstGeom>
        </p:spPr>
        <p:txBody>
          <a:bodyPr/>
          <a:lstStyle>
            <a:lvl1pPr>
              <a:defRPr sz="320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72843612"/>
      </p:ext>
    </p:extLst>
  </p:cSld>
  <p:clrMapOvr>
    <a:masterClrMapping/>
  </p:clrMapOvr>
  <p:hf sldNum="0"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Click to edit Master title style</a:t>
            </a:r>
            <a:endParaRPr lang="en-GB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>
              <a:defRPr baseline="0"/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5966880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000" y="2472362"/>
            <a:ext cx="7789050" cy="1323439"/>
          </a:xfrm>
        </p:spPr>
        <p:txBody>
          <a:bodyPr anchor="t"/>
          <a:lstStyle>
            <a:lvl1pPr algn="l">
              <a:defRPr sz="4000" b="0" cap="all">
                <a:solidFill>
                  <a:srgbClr val="0098DB"/>
                </a:solidFill>
              </a:defRPr>
            </a:lvl1pPr>
          </a:lstStyle>
          <a:p>
            <a:r>
              <a:rPr lang="en-US" noProof="0"/>
              <a:t>Click to edit Master title style</a:t>
            </a:r>
            <a:endParaRPr lang="en-GB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2000" y="1347221"/>
            <a:ext cx="778905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noProof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12347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5950" y="1254919"/>
            <a:ext cx="3889376" cy="3238500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7723" y="1254919"/>
            <a:ext cx="3888000" cy="3238500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4235182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9123" y="1250100"/>
            <a:ext cx="3895200" cy="372600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250156"/>
            <a:ext cx="3896416" cy="371493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7"/>
            <a:ext cx="3898900" cy="2862263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 dirty="0"/>
          </a:p>
        </p:txBody>
      </p:sp>
      <p:sp>
        <p:nvSpPr>
          <p:cNvPr id="7" name="Content Placeholder 5"/>
          <p:cNvSpPr>
            <a:spLocks noGrp="1"/>
          </p:cNvSpPr>
          <p:nvPr>
            <p:ph sz="quarter" idx="10"/>
          </p:nvPr>
        </p:nvSpPr>
        <p:spPr>
          <a:xfrm>
            <a:off x="619200" y="1630801"/>
            <a:ext cx="3898900" cy="2862263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43086" y="149150"/>
            <a:ext cx="7174846" cy="430887"/>
          </a:xfrm>
        </p:spPr>
        <p:txBody>
          <a:bodyPr/>
          <a:lstStyle/>
          <a:p>
            <a:r>
              <a:rPr lang="en-US" noProof="0"/>
              <a:t>Click to edit Master title style</a:t>
            </a:r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75582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43086" y="149150"/>
            <a:ext cx="7174846" cy="430887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>
              <a:defRPr lang="en-GB" sz="2200" b="0" dirty="0" smtClean="0">
                <a:solidFill>
                  <a:srgbClr val="0070C0"/>
                </a:solidFill>
                <a:latin typeface="Verdana"/>
                <a:ea typeface="+mj-ea"/>
                <a:cs typeface="Verdana"/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768500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495929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3" y="1250157"/>
            <a:ext cx="4968875" cy="3243263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9125" y="1250101"/>
            <a:ext cx="2846388" cy="32432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43086" y="149150"/>
            <a:ext cx="7174846" cy="430887"/>
          </a:xfrm>
        </p:spPr>
        <p:txBody>
          <a:bodyPr/>
          <a:lstStyle/>
          <a:p>
            <a:r>
              <a:rPr lang="en-US" noProof="0"/>
              <a:t>Click to edit Master title style</a:t>
            </a:r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12436067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2000" y="3724872"/>
            <a:ext cx="5932800" cy="307777"/>
          </a:xfrm>
        </p:spPr>
        <p:txBody>
          <a:bodyPr anchor="b"/>
          <a:lstStyle>
            <a:lvl1pPr algn="l">
              <a:defRPr sz="1400" b="1"/>
            </a:lvl1pPr>
          </a:lstStyle>
          <a:p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01787" y="1250156"/>
            <a:ext cx="5932488" cy="254317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2000" y="4029076"/>
            <a:ext cx="5932800" cy="46434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923428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png"/><Relationship Id="rId18" Type="http://schemas.openxmlformats.org/officeDocument/2006/relationships/image" Target="../media/image8.png"/><Relationship Id="rId26" Type="http://schemas.openxmlformats.org/officeDocument/2006/relationships/image" Target="../media/image16.pn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1.png"/><Relationship Id="rId34" Type="http://schemas.openxmlformats.org/officeDocument/2006/relationships/image" Target="../media/image24.png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jpeg"/><Relationship Id="rId17" Type="http://schemas.openxmlformats.org/officeDocument/2006/relationships/image" Target="../media/image7.png"/><Relationship Id="rId25" Type="http://schemas.openxmlformats.org/officeDocument/2006/relationships/image" Target="../media/image15.png"/><Relationship Id="rId33" Type="http://schemas.openxmlformats.org/officeDocument/2006/relationships/image" Target="../media/image2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.png"/><Relationship Id="rId20" Type="http://schemas.openxmlformats.org/officeDocument/2006/relationships/image" Target="../media/image10.png"/><Relationship Id="rId29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24" Type="http://schemas.openxmlformats.org/officeDocument/2006/relationships/image" Target="../media/image14.png"/><Relationship Id="rId32" Type="http://schemas.openxmlformats.org/officeDocument/2006/relationships/image" Target="../media/image22.png"/><Relationship Id="rId37" Type="http://schemas.openxmlformats.org/officeDocument/2006/relationships/image" Target="../media/image27.png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5.png"/><Relationship Id="rId23" Type="http://schemas.openxmlformats.org/officeDocument/2006/relationships/image" Target="../media/image13.png"/><Relationship Id="rId28" Type="http://schemas.openxmlformats.org/officeDocument/2006/relationships/image" Target="../media/image18.png"/><Relationship Id="rId36" Type="http://schemas.openxmlformats.org/officeDocument/2006/relationships/image" Target="../media/image26.png"/><Relationship Id="rId10" Type="http://schemas.openxmlformats.org/officeDocument/2006/relationships/theme" Target="../theme/theme1.xml"/><Relationship Id="rId19" Type="http://schemas.openxmlformats.org/officeDocument/2006/relationships/image" Target="../media/image9.png"/><Relationship Id="rId31" Type="http://schemas.openxmlformats.org/officeDocument/2006/relationships/image" Target="../media/image2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Relationship Id="rId22" Type="http://schemas.openxmlformats.org/officeDocument/2006/relationships/image" Target="../media/image12.png"/><Relationship Id="rId27" Type="http://schemas.openxmlformats.org/officeDocument/2006/relationships/image" Target="../media/image17.png"/><Relationship Id="rId30" Type="http://schemas.openxmlformats.org/officeDocument/2006/relationships/image" Target="../media/image20.png"/><Relationship Id="rId35" Type="http://schemas.openxmlformats.org/officeDocument/2006/relationships/image" Target="../media/image2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CI_ppt_edits_cmug2.jpg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3038" y="792163"/>
            <a:ext cx="8747125" cy="3824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28" name="Text Box DG"/>
          <p:cNvSpPr txBox="1">
            <a:spLocks noChangeArrowheads="1"/>
          </p:cNvSpPr>
          <p:nvPr/>
        </p:nvSpPr>
        <p:spPr bwMode="auto">
          <a:xfrm>
            <a:off x="577850" y="334963"/>
            <a:ext cx="5016500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endParaRPr lang="en-US" sz="800"/>
          </a:p>
        </p:txBody>
      </p:sp>
      <p:sp>
        <p:nvSpPr>
          <p:cNvPr id="1029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774700" y="158750"/>
            <a:ext cx="6956425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pic>
        <p:nvPicPr>
          <p:cNvPr id="1030" name="Picture 11" descr="PPT_Footer.jpg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776788"/>
            <a:ext cx="91440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1" name="Text Box 38"/>
          <p:cNvSpPr txBox="1">
            <a:spLocks noChangeArrowheads="1"/>
          </p:cNvSpPr>
          <p:nvPr/>
        </p:nvSpPr>
        <p:spPr bwMode="auto">
          <a:xfrm>
            <a:off x="165100" y="4575175"/>
            <a:ext cx="5016500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800" dirty="0">
                <a:solidFill>
                  <a:srgbClr val="404040"/>
                </a:solidFill>
              </a:rPr>
              <a:t>Climate Modelling User Group</a:t>
            </a:r>
          </a:p>
        </p:txBody>
      </p:sp>
      <p:sp>
        <p:nvSpPr>
          <p:cNvPr id="1032" name="Text Box 34"/>
          <p:cNvSpPr txBox="1">
            <a:spLocks noChangeAspect="1" noChangeArrowheads="1"/>
          </p:cNvSpPr>
          <p:nvPr/>
        </p:nvSpPr>
        <p:spPr bwMode="auto">
          <a:xfrm>
            <a:off x="4473788" y="4579938"/>
            <a:ext cx="4521200" cy="147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rIns="0"/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GB" altLang="en-US" sz="800" noProof="1">
                <a:solidFill>
                  <a:schemeClr val="bg2"/>
                </a:solidFill>
              </a:rPr>
              <a:t>CMUG | 25-07-2018 | Slide  </a:t>
            </a:r>
            <a:fld id="{52AB8474-ED92-413E-8575-36E5F8D3A884}" type="slidenum">
              <a:rPr altLang="en-US" sz="800" noProof="1">
                <a:solidFill>
                  <a:schemeClr val="bg2"/>
                </a:solidFill>
              </a:rPr>
              <a:pPr algn="r" eaLnBrk="1" hangingPunct="1">
                <a:spcBef>
                  <a:spcPct val="50000"/>
                </a:spcBef>
              </a:pPr>
              <a:t>‹#›</a:t>
            </a:fld>
            <a:endParaRPr lang="en-GB" altLang="en-US" sz="800" noProof="1">
              <a:solidFill>
                <a:schemeClr val="bg2"/>
              </a:solidFill>
            </a:endParaRPr>
          </a:p>
        </p:txBody>
      </p:sp>
      <p:grpSp>
        <p:nvGrpSpPr>
          <p:cNvPr id="1033" name="Group 39"/>
          <p:cNvGrpSpPr>
            <a:grpSpLocks/>
          </p:cNvGrpSpPr>
          <p:nvPr/>
        </p:nvGrpSpPr>
        <p:grpSpPr bwMode="auto">
          <a:xfrm>
            <a:off x="173038" y="4908550"/>
            <a:ext cx="6826250" cy="111125"/>
            <a:chOff x="172269" y="6621494"/>
            <a:chExt cx="6826666" cy="111519"/>
          </a:xfrm>
        </p:grpSpPr>
        <p:pic>
          <p:nvPicPr>
            <p:cNvPr id="1035" name="Picture 40" descr="at.png"/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2269" y="6624669"/>
              <a:ext cx="163906" cy="1083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6" name="Picture 41" descr="be.png"/>
            <p:cNvPicPr>
              <a:picLocks noChangeAspect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0797" y="6624669"/>
              <a:ext cx="163906" cy="1083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7" name="Picture 42" descr="ca.png"/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35029" y="6621494"/>
              <a:ext cx="163906" cy="1083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8" name="Picture 43" descr="ch.png"/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55667" y="6624669"/>
              <a:ext cx="163906" cy="1083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9" name="Picture 44" descr="cz.png"/>
            <p:cNvPicPr>
              <a:picLocks noChangeAspect="1"/>
            </p:cNvPicPr>
            <p:nvPr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1531" y="6624669"/>
              <a:ext cx="163906" cy="1083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40" name="Picture 45" descr="de.png"/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30472" y="6624669"/>
              <a:ext cx="163906" cy="1083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41" name="Picture 46" descr="dk.png"/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9766" y="6624669"/>
              <a:ext cx="163906" cy="1083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42" name="Picture 47" descr="ee.png"/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88298" y="6624669"/>
              <a:ext cx="163906" cy="1083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43" name="Picture 48" descr="es.png"/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97147" y="6624669"/>
              <a:ext cx="163906" cy="1083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44" name="Picture 49" descr="fi.png"/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71956" y="6624669"/>
              <a:ext cx="163906" cy="1083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45" name="Picture 50" descr="fr.png"/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49315" y="6624669"/>
              <a:ext cx="163906" cy="1083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46" name="Picture 51" descr="gr.png"/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07833" y="6624669"/>
              <a:ext cx="163906" cy="1083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47" name="Picture 52" descr="hu.png"/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85195" y="6624669"/>
              <a:ext cx="163906" cy="1083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48" name="Picture 53" descr="ie.png"/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62555" y="6624669"/>
              <a:ext cx="163906" cy="1083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49" name="Picture 54" descr="it.png"/>
            <p:cNvPicPr>
              <a:picLocks noChangeAspect="1"/>
            </p:cNvPicPr>
            <p:nvPr/>
          </p:nvPicPr>
          <p:blipFill>
            <a:blip r:embed="rId2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39913" y="6624669"/>
              <a:ext cx="163906" cy="1083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50" name="Picture 55" descr="lu.png"/>
            <p:cNvPicPr>
              <a:picLocks noChangeAspect="1"/>
            </p:cNvPicPr>
            <p:nvPr/>
          </p:nvPicPr>
          <p:blipFill>
            <a:blip r:embed="rId2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8472" y="6624669"/>
              <a:ext cx="163906" cy="1083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51" name="Picture 56" descr="nl.png"/>
            <p:cNvPicPr>
              <a:picLocks noChangeAspect="1"/>
            </p:cNvPicPr>
            <p:nvPr/>
          </p:nvPicPr>
          <p:blipFill>
            <a:blip r:embed="rId2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99629" y="6624669"/>
              <a:ext cx="163906" cy="1083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52" name="Picture 57" descr="no.png"/>
            <p:cNvPicPr>
              <a:picLocks noChangeAspect="1"/>
            </p:cNvPicPr>
            <p:nvPr/>
          </p:nvPicPr>
          <p:blipFill>
            <a:blip r:embed="rId3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83387" y="6624669"/>
              <a:ext cx="163906" cy="1083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53" name="Picture 58" descr="pl.png"/>
            <p:cNvPicPr>
              <a:picLocks noChangeAspect="1"/>
            </p:cNvPicPr>
            <p:nvPr/>
          </p:nvPicPr>
          <p:blipFill>
            <a:blip r:embed="rId3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59447" y="6624669"/>
              <a:ext cx="163906" cy="1083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54" name="Picture 59" descr="pt.png"/>
            <p:cNvPicPr>
              <a:picLocks noChangeAspect="1"/>
            </p:cNvPicPr>
            <p:nvPr/>
          </p:nvPicPr>
          <p:blipFill>
            <a:blip r:embed="rId3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39303" y="6624669"/>
              <a:ext cx="163906" cy="1083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55" name="Picture 60" descr="ro.png"/>
            <p:cNvPicPr>
              <a:picLocks noChangeAspect="1"/>
            </p:cNvPicPr>
            <p:nvPr/>
          </p:nvPicPr>
          <p:blipFill>
            <a:blip r:embed="rId3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20460" y="6624669"/>
              <a:ext cx="163906" cy="1083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56" name="Picture 61" descr="se.png"/>
            <p:cNvPicPr>
              <a:picLocks noChangeAspect="1"/>
            </p:cNvPicPr>
            <p:nvPr/>
          </p:nvPicPr>
          <p:blipFill>
            <a:blip r:embed="rId3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75801" y="6624669"/>
              <a:ext cx="163906" cy="1083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57" name="Picture 62" descr="uk.png"/>
            <p:cNvPicPr>
              <a:picLocks noChangeAspect="1"/>
            </p:cNvPicPr>
            <p:nvPr/>
          </p:nvPicPr>
          <p:blipFill>
            <a:blip r:embed="rId3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30535" y="6624669"/>
              <a:ext cx="163906" cy="1083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58" name="Picture 63" descr="si.png"/>
            <p:cNvPicPr>
              <a:picLocks noChangeAspect="1"/>
            </p:cNvPicPr>
            <p:nvPr/>
          </p:nvPicPr>
          <p:blipFill>
            <a:blip r:embed="rId3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35327" y="6623401"/>
              <a:ext cx="163385" cy="108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034" name="Picture 34"/>
          <p:cNvPicPr>
            <a:picLocks noChangeAspect="1"/>
          </p:cNvPicPr>
          <p:nvPr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" b="28613"/>
          <a:stretch>
            <a:fillRect/>
          </a:stretch>
        </p:blipFill>
        <p:spPr bwMode="auto">
          <a:xfrm>
            <a:off x="7788275" y="155575"/>
            <a:ext cx="1209675" cy="468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58" r:id="rId1"/>
    <p:sldLayoutId id="2147483950" r:id="rId2"/>
    <p:sldLayoutId id="2147483951" r:id="rId3"/>
    <p:sldLayoutId id="2147483952" r:id="rId4"/>
    <p:sldLayoutId id="2147483953" r:id="rId5"/>
    <p:sldLayoutId id="2147483954" r:id="rId6"/>
    <p:sldLayoutId id="2147483955" r:id="rId7"/>
    <p:sldLayoutId id="2147483956" r:id="rId8"/>
    <p:sldLayoutId id="2147483957" r:id="rId9"/>
  </p:sldLayoutIdLst>
  <p:hf sldNum="0"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GB" sz="2200" dirty="0">
          <a:solidFill>
            <a:srgbClr val="FFFFFF"/>
          </a:solidFill>
          <a:latin typeface="Verdana"/>
          <a:ea typeface="MS PGothic" panose="020B0600070205080204" pitchFamily="34" charset="-128"/>
          <a:cs typeface="Verdana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200">
          <a:solidFill>
            <a:srgbClr val="FFFFFF"/>
          </a:solidFill>
          <a:latin typeface="Verdana" pitchFamily="34" charset="0"/>
          <a:ea typeface="MS PGothic" panose="020B0600070205080204" pitchFamily="34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200">
          <a:solidFill>
            <a:srgbClr val="FFFFFF"/>
          </a:solidFill>
          <a:latin typeface="Verdana" pitchFamily="34" charset="0"/>
          <a:ea typeface="MS PGothic" panose="020B0600070205080204" pitchFamily="34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200">
          <a:solidFill>
            <a:srgbClr val="FFFFFF"/>
          </a:solidFill>
          <a:latin typeface="Verdana" pitchFamily="34" charset="0"/>
          <a:ea typeface="MS PGothic" panose="020B0600070205080204" pitchFamily="34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200">
          <a:solidFill>
            <a:srgbClr val="FFFFFF"/>
          </a:solidFill>
          <a:latin typeface="Verdana" pitchFamily="34" charset="0"/>
          <a:ea typeface="MS PGothic" panose="020B0600070205080204" pitchFamily="34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200" b="1">
          <a:solidFill>
            <a:schemeClr val="bg1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200" b="1">
          <a:solidFill>
            <a:schemeClr val="bg1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200" b="1">
          <a:solidFill>
            <a:schemeClr val="bg1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200" b="1">
          <a:solidFill>
            <a:schemeClr val="bg1"/>
          </a:solidFill>
          <a:latin typeface="Verdana" pitchFamily="34" charset="0"/>
        </a:defRPr>
      </a:lvl9pPr>
    </p:titleStyle>
    <p:bodyStyle>
      <a:lvl1pPr marL="342900" indent="-685800" algn="l" rtl="0" eaLnBrk="1" fontAlgn="base" hangingPunct="1">
        <a:lnSpc>
          <a:spcPct val="119000"/>
        </a:lnSpc>
        <a:spcBef>
          <a:spcPct val="20000"/>
        </a:spcBef>
        <a:spcAft>
          <a:spcPct val="0"/>
        </a:spcAft>
        <a:buClr>
          <a:schemeClr val="accent1"/>
        </a:buClr>
        <a:defRPr lang="en-GB" sz="1600" dirty="0">
          <a:solidFill>
            <a:schemeClr val="bg2"/>
          </a:solidFill>
          <a:latin typeface="Verdana"/>
          <a:ea typeface="MS PGothic" panose="020B0600070205080204" pitchFamily="34" charset="-128"/>
          <a:cs typeface="Verdana"/>
        </a:defRPr>
      </a:lvl1pPr>
      <a:lvl2pPr marL="809625" indent="-352425" algn="l" rtl="0" eaLnBrk="1" fontAlgn="base" hangingPunct="1">
        <a:lnSpc>
          <a:spcPct val="119000"/>
        </a:lnSpc>
        <a:spcBef>
          <a:spcPct val="20000"/>
        </a:spcBef>
        <a:spcAft>
          <a:spcPct val="0"/>
        </a:spcAft>
        <a:buClr>
          <a:schemeClr val="accent1"/>
        </a:buClr>
        <a:buFont typeface="Verdana" panose="020B0604030504040204" pitchFamily="34" charset="0"/>
        <a:defRPr lang="en-GB" sz="1600" dirty="0">
          <a:solidFill>
            <a:schemeClr val="bg2"/>
          </a:solidFill>
          <a:latin typeface="Verdana"/>
          <a:ea typeface="MS PGothic" panose="020B0600070205080204" pitchFamily="34" charset="-128"/>
          <a:cs typeface="Verdana"/>
        </a:defRPr>
      </a:lvl2pPr>
      <a:lvl3pPr marL="1406525" indent="-492125" algn="l" rtl="0" eaLnBrk="1" fontAlgn="base" hangingPunct="1">
        <a:lnSpc>
          <a:spcPct val="119000"/>
        </a:lnSpc>
        <a:spcBef>
          <a:spcPct val="20000"/>
        </a:spcBef>
        <a:spcAft>
          <a:spcPct val="0"/>
        </a:spcAft>
        <a:buClr>
          <a:schemeClr val="accent1"/>
        </a:buClr>
        <a:buFont typeface="Verdana" panose="020B0604030504040204" pitchFamily="34" charset="0"/>
        <a:defRPr lang="en-GB" sz="1600" dirty="0">
          <a:solidFill>
            <a:schemeClr val="bg2"/>
          </a:solidFill>
          <a:latin typeface="Verdana"/>
          <a:ea typeface="MS PGothic" panose="020B0600070205080204" pitchFamily="34" charset="-128"/>
          <a:cs typeface="Verdana"/>
        </a:defRPr>
      </a:lvl3pPr>
      <a:lvl4pPr marL="2005013" indent="-633413" algn="l" rtl="0" eaLnBrk="1" fontAlgn="base" hangingPunct="1">
        <a:lnSpc>
          <a:spcPct val="119000"/>
        </a:lnSpc>
        <a:spcBef>
          <a:spcPct val="20000"/>
        </a:spcBef>
        <a:spcAft>
          <a:spcPct val="0"/>
        </a:spcAft>
        <a:buClr>
          <a:schemeClr val="accent1"/>
        </a:buClr>
        <a:buFont typeface="Verdana" panose="020B0604030504040204" pitchFamily="34" charset="0"/>
        <a:defRPr lang="en-GB" sz="1600" dirty="0">
          <a:solidFill>
            <a:schemeClr val="bg2"/>
          </a:solidFill>
          <a:latin typeface="Verdana"/>
          <a:ea typeface="MS PGothic" panose="020B0600070205080204" pitchFamily="34" charset="-128"/>
          <a:cs typeface="Verdana"/>
        </a:defRPr>
      </a:lvl4pPr>
      <a:lvl5pPr marL="2601913" indent="-773113" algn="l" rtl="0" eaLnBrk="1" fontAlgn="base" hangingPunct="1">
        <a:lnSpc>
          <a:spcPct val="119000"/>
        </a:lnSpc>
        <a:spcBef>
          <a:spcPct val="20000"/>
        </a:spcBef>
        <a:spcAft>
          <a:spcPct val="0"/>
        </a:spcAft>
        <a:buClr>
          <a:schemeClr val="accent1"/>
        </a:buClr>
        <a:buFont typeface="Verdana" panose="020B0604030504040204" pitchFamily="34" charset="0"/>
        <a:defRPr lang="en-GB" sz="1600" dirty="0">
          <a:solidFill>
            <a:schemeClr val="bg2"/>
          </a:solidFill>
          <a:latin typeface="Verdana"/>
          <a:ea typeface="MS PGothic" panose="020B0600070205080204" pitchFamily="34" charset="-128"/>
          <a:cs typeface="Verdana"/>
        </a:defRPr>
      </a:lvl5pPr>
      <a:lvl6pPr marL="3479800" indent="-419100" algn="l" rtl="0" eaLnBrk="1" fontAlgn="base" hangingPunct="1">
        <a:lnSpc>
          <a:spcPct val="119000"/>
        </a:lnSpc>
        <a:spcBef>
          <a:spcPct val="20000"/>
        </a:spcBef>
        <a:spcAft>
          <a:spcPct val="0"/>
        </a:spcAft>
        <a:buClr>
          <a:schemeClr val="accent1"/>
        </a:buClr>
        <a:buFont typeface="Verdana" pitchFamily="34" charset="0"/>
        <a:buChar char="–"/>
        <a:defRPr sz="1600">
          <a:solidFill>
            <a:schemeClr val="bg2"/>
          </a:solidFill>
          <a:latin typeface="+mn-lt"/>
        </a:defRPr>
      </a:lvl6pPr>
      <a:lvl7pPr marL="3937000" indent="-419100" algn="l" rtl="0" eaLnBrk="1" fontAlgn="base" hangingPunct="1">
        <a:lnSpc>
          <a:spcPct val="119000"/>
        </a:lnSpc>
        <a:spcBef>
          <a:spcPct val="20000"/>
        </a:spcBef>
        <a:spcAft>
          <a:spcPct val="0"/>
        </a:spcAft>
        <a:buClr>
          <a:schemeClr val="accent1"/>
        </a:buClr>
        <a:buFont typeface="Verdana" pitchFamily="34" charset="0"/>
        <a:buChar char="–"/>
        <a:defRPr sz="1600">
          <a:solidFill>
            <a:schemeClr val="bg2"/>
          </a:solidFill>
          <a:latin typeface="+mn-lt"/>
        </a:defRPr>
      </a:lvl7pPr>
      <a:lvl8pPr marL="4394200" indent="-419100" algn="l" rtl="0" eaLnBrk="1" fontAlgn="base" hangingPunct="1">
        <a:lnSpc>
          <a:spcPct val="119000"/>
        </a:lnSpc>
        <a:spcBef>
          <a:spcPct val="20000"/>
        </a:spcBef>
        <a:spcAft>
          <a:spcPct val="0"/>
        </a:spcAft>
        <a:buClr>
          <a:schemeClr val="accent1"/>
        </a:buClr>
        <a:buFont typeface="Verdana" pitchFamily="34" charset="0"/>
        <a:buChar char="–"/>
        <a:defRPr sz="1600">
          <a:solidFill>
            <a:schemeClr val="bg2"/>
          </a:solidFill>
          <a:latin typeface="+mn-lt"/>
        </a:defRPr>
      </a:lvl8pPr>
      <a:lvl9pPr marL="4851400" indent="-419100" algn="l" rtl="0" eaLnBrk="1" fontAlgn="base" hangingPunct="1">
        <a:lnSpc>
          <a:spcPct val="119000"/>
        </a:lnSpc>
        <a:spcBef>
          <a:spcPct val="20000"/>
        </a:spcBef>
        <a:spcAft>
          <a:spcPct val="0"/>
        </a:spcAft>
        <a:buClr>
          <a:schemeClr val="accent1"/>
        </a:buClr>
        <a:buFont typeface="Verdana" pitchFamily="34" charset="0"/>
        <a:buChar char="–"/>
        <a:defRPr sz="1600">
          <a:solidFill>
            <a:schemeClr val="bg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32E485-72EC-451A-9EB7-8E5BF29B33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Scientific </a:t>
            </a:r>
            <a:r>
              <a:rPr lang="en-GB" b="1"/>
              <a:t>Exploitation Report</a:t>
            </a:r>
            <a:endParaRPr lang="en-GB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D0102B-DED6-4ECC-9685-CE5CC60208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/>
              <a:t>PURPOSE:</a:t>
            </a:r>
          </a:p>
          <a:p>
            <a:r>
              <a:rPr lang="en-GB" dirty="0"/>
              <a:t>Documents the scientific engagement, exploitation activities and their outcomes/successes.</a:t>
            </a:r>
          </a:p>
          <a:p>
            <a:endParaRPr lang="en-GB" dirty="0"/>
          </a:p>
          <a:p>
            <a:r>
              <a:rPr lang="en-GB" b="1" dirty="0"/>
              <a:t>Key engagement through:</a:t>
            </a:r>
          </a:p>
          <a:p>
            <a:pPr marL="285750" indent="-285750">
              <a:buFontTx/>
              <a:buChar char="-"/>
            </a:pPr>
            <a:r>
              <a:rPr lang="en-GB" sz="1400" dirty="0"/>
              <a:t>CMUG project website (reports, newsletters, information on events)</a:t>
            </a:r>
          </a:p>
          <a:p>
            <a:pPr marL="285750" indent="-285750">
              <a:buFontTx/>
              <a:buChar char="-"/>
            </a:pPr>
            <a:r>
              <a:rPr lang="en-GB" sz="1400" dirty="0"/>
              <a:t>Data forum (blog, showcase, community pages, links to CCI datasets)</a:t>
            </a:r>
          </a:p>
          <a:p>
            <a:pPr marL="285750" indent="-285750">
              <a:buFontTx/>
              <a:buChar char="-"/>
            </a:pPr>
            <a:r>
              <a:rPr lang="en-GB" sz="1400" dirty="0"/>
              <a:t>CCI Open Data Portal</a:t>
            </a:r>
          </a:p>
          <a:p>
            <a:pPr marL="285750" indent="-285750">
              <a:buFontTx/>
              <a:buChar char="-"/>
            </a:pPr>
            <a:r>
              <a:rPr lang="en-GB" sz="1400" dirty="0"/>
              <a:t>Uptake through other initiatives (e.g. Obs4MIPs, CMIP)</a:t>
            </a:r>
          </a:p>
          <a:p>
            <a:pPr marL="285750" indent="-285750">
              <a:buFontTx/>
              <a:buChar char="-"/>
            </a:pPr>
            <a:r>
              <a:rPr lang="en-GB" sz="1400" dirty="0"/>
              <a:t>Newsletters, email bulletins</a:t>
            </a:r>
          </a:p>
          <a:p>
            <a:pPr marL="285750" indent="-285750">
              <a:buFontTx/>
              <a:buChar char="-"/>
            </a:pPr>
            <a:r>
              <a:rPr lang="en-GB" sz="1400" dirty="0"/>
              <a:t>CMUG attendance at national and international climate research events (e.g. conferences)</a:t>
            </a:r>
          </a:p>
          <a:p>
            <a:pPr marL="285750" indent="-285750">
              <a:buFontTx/>
              <a:buChar char="-"/>
            </a:pPr>
            <a:r>
              <a:rPr lang="en-GB" sz="1400" dirty="0"/>
              <a:t>Peer reviewed literature, articles in programme bulletins</a:t>
            </a:r>
          </a:p>
          <a:p>
            <a:pPr marL="285750" indent="-285750">
              <a:buFontTx/>
              <a:buChar char="-"/>
            </a:pPr>
            <a:endParaRPr lang="en-GB" dirty="0"/>
          </a:p>
          <a:p>
            <a:pPr marL="285750" indent="-285750">
              <a:buFontTx/>
              <a:buChar char="-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7034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5588A9-F5F4-4FCB-A176-53A07DC0E8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Scientific Exploitation Report next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DAF614-849A-4253-AEA2-E6C92BFCF5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Summarise the use of CCI datasets through outcomes of integration meetings and results presented in other relevant conference and publications.</a:t>
            </a:r>
          </a:p>
          <a:p>
            <a:endParaRPr lang="en-GB" dirty="0"/>
          </a:p>
          <a:p>
            <a:pPr>
              <a:buAutoNum type="arabicPeriod"/>
            </a:pPr>
            <a:r>
              <a:rPr lang="en-GB" b="1" dirty="0"/>
              <a:t>Gather feedback on the uses of CCI data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dirty="0"/>
              <a:t>Contact with science leads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dirty="0"/>
              <a:t>Compile list of publications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GB" dirty="0"/>
          </a:p>
          <a:p>
            <a:pPr>
              <a:buFont typeface="+mj-lt"/>
              <a:buAutoNum type="arabicPeriod"/>
            </a:pPr>
            <a:r>
              <a:rPr lang="en-GB" b="1" dirty="0"/>
              <a:t>Compile reports and engagement through integration meeting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dirty="0"/>
              <a:t>Use previous exploitation report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dirty="0"/>
              <a:t>Gather data from key engagement activities</a:t>
            </a:r>
          </a:p>
        </p:txBody>
      </p:sp>
    </p:spTree>
    <p:extLst>
      <p:ext uri="{BB962C8B-B14F-4D97-AF65-F5344CB8AC3E}">
        <p14:creationId xmlns:p14="http://schemas.microsoft.com/office/powerpoint/2010/main" val="21706159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384E05-D060-449B-9637-8A18DB0209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CCI Publications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87CAC079-8E1D-44F9-8176-2E118BC0D3F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76332047"/>
              </p:ext>
            </p:extLst>
          </p:nvPr>
        </p:nvGraphicFramePr>
        <p:xfrm>
          <a:off x="1291277" y="1011078"/>
          <a:ext cx="5923269" cy="35480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6646033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6A8B4A-4F17-4BC2-93B6-85BC7459B5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July-September 2019 download statistics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40B463AD-74ED-4B0F-8694-412BA2304F2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95007180"/>
              </p:ext>
            </p:extLst>
          </p:nvPr>
        </p:nvGraphicFramePr>
        <p:xfrm>
          <a:off x="173038" y="746443"/>
          <a:ext cx="8666160" cy="40529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3232">
                  <a:extLst>
                    <a:ext uri="{9D8B030D-6E8A-4147-A177-3AD203B41FA5}">
                      <a16:colId xmlns:a16="http://schemas.microsoft.com/office/drawing/2014/main" val="4052223302"/>
                    </a:ext>
                  </a:extLst>
                </a:gridCol>
                <a:gridCol w="1733232">
                  <a:extLst>
                    <a:ext uri="{9D8B030D-6E8A-4147-A177-3AD203B41FA5}">
                      <a16:colId xmlns:a16="http://schemas.microsoft.com/office/drawing/2014/main" val="3500351702"/>
                    </a:ext>
                  </a:extLst>
                </a:gridCol>
                <a:gridCol w="1733232">
                  <a:extLst>
                    <a:ext uri="{9D8B030D-6E8A-4147-A177-3AD203B41FA5}">
                      <a16:colId xmlns:a16="http://schemas.microsoft.com/office/drawing/2014/main" val="487109543"/>
                    </a:ext>
                  </a:extLst>
                </a:gridCol>
                <a:gridCol w="1733232">
                  <a:extLst>
                    <a:ext uri="{9D8B030D-6E8A-4147-A177-3AD203B41FA5}">
                      <a16:colId xmlns:a16="http://schemas.microsoft.com/office/drawing/2014/main" val="700859607"/>
                    </a:ext>
                  </a:extLst>
                </a:gridCol>
                <a:gridCol w="1733232">
                  <a:extLst>
                    <a:ext uri="{9D8B030D-6E8A-4147-A177-3AD203B41FA5}">
                      <a16:colId xmlns:a16="http://schemas.microsoft.com/office/drawing/2014/main" val="3517384368"/>
                    </a:ext>
                  </a:extLst>
                </a:gridCol>
              </a:tblGrid>
              <a:tr h="260288">
                <a:tc>
                  <a:txBody>
                    <a:bodyPr/>
                    <a:lstStyle/>
                    <a:p>
                      <a:r>
                        <a:rPr lang="en-GB" sz="1400" dirty="0"/>
                        <a:t>ECV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Users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Methods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Accesses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Activity days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5752341"/>
                  </a:ext>
                </a:extLst>
              </a:tr>
              <a:tr h="312346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aerosol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651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336365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753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159554996"/>
                  </a:ext>
                </a:extLst>
              </a:tr>
              <a:tr h="312346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cloud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2962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648735185"/>
                  </a:ext>
                </a:extLst>
              </a:tr>
              <a:tr h="312346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fire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245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65167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299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456038369"/>
                  </a:ext>
                </a:extLst>
              </a:tr>
              <a:tr h="312346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ghg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24734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773075055"/>
                  </a:ext>
                </a:extLst>
              </a:tr>
              <a:tr h="312346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ice sheets antarctica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778359323"/>
                  </a:ext>
                </a:extLst>
              </a:tr>
              <a:tr h="312346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ice sheets greenland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146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715128028"/>
                  </a:ext>
                </a:extLst>
              </a:tr>
              <a:tr h="312346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land cover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187604639"/>
                  </a:ext>
                </a:extLst>
              </a:tr>
              <a:tr h="312346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ocean colour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1185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56569734"/>
                  </a:ext>
                </a:extLst>
              </a:tr>
              <a:tr h="312346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ozone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860664813"/>
                  </a:ext>
                </a:extLst>
              </a:tr>
              <a:tr h="312346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sea ice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5001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734595581"/>
                  </a:ext>
                </a:extLst>
              </a:tr>
              <a:tr h="312346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sea level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78660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486780131"/>
                  </a:ext>
                </a:extLst>
              </a:tr>
              <a:tr h="312346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soil moisture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123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238543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174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7033611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4722870"/>
      </p:ext>
    </p:extLst>
  </p:cSld>
  <p:clrMapOvr>
    <a:masterClrMapping/>
  </p:clrMapOvr>
</p:sld>
</file>

<file path=ppt/theme/theme1.xml><?xml version="1.0" encoding="utf-8"?>
<a:theme xmlns:a="http://schemas.openxmlformats.org/drawingml/2006/main" name="ESA Presentation 16-9">
  <a:themeElements>
    <a:clrScheme name="Esa presentation 7">
      <a:dk1>
        <a:srgbClr val="000000"/>
      </a:dk1>
      <a:lt1>
        <a:srgbClr val="FFFFFF"/>
      </a:lt1>
      <a:dk2>
        <a:srgbClr val="747678"/>
      </a:dk2>
      <a:lt2>
        <a:srgbClr val="4D4F53"/>
      </a:lt2>
      <a:accent1>
        <a:srgbClr val="0098DB"/>
      </a:accent1>
      <a:accent2>
        <a:srgbClr val="D5D6D2"/>
      </a:accent2>
      <a:accent3>
        <a:srgbClr val="FFFFFF"/>
      </a:accent3>
      <a:accent4>
        <a:srgbClr val="000000"/>
      </a:accent4>
      <a:accent5>
        <a:srgbClr val="AACAEA"/>
      </a:accent5>
      <a:accent6>
        <a:srgbClr val="C1C2BE"/>
      </a:accent6>
      <a:hlink>
        <a:srgbClr val="8B8D8E"/>
      </a:hlink>
      <a:folHlink>
        <a:srgbClr val="9A9B9C"/>
      </a:folHlink>
    </a:clrScheme>
    <a:fontScheme name="Esa presentatio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sa presentation 1">
        <a:dk1>
          <a:srgbClr val="4D4F53"/>
        </a:dk1>
        <a:lt1>
          <a:srgbClr val="FFFFFF"/>
        </a:lt1>
        <a:dk2>
          <a:srgbClr val="D0103A"/>
        </a:dk2>
        <a:lt2>
          <a:srgbClr val="000000"/>
        </a:lt2>
        <a:accent1>
          <a:srgbClr val="00338D"/>
        </a:accent1>
        <a:accent2>
          <a:srgbClr val="008542"/>
        </a:accent2>
        <a:accent3>
          <a:srgbClr val="FFFFFF"/>
        </a:accent3>
        <a:accent4>
          <a:srgbClr val="404246"/>
        </a:accent4>
        <a:accent5>
          <a:srgbClr val="AAADC5"/>
        </a:accent5>
        <a:accent6>
          <a:srgbClr val="00783B"/>
        </a:accent6>
        <a:hlink>
          <a:srgbClr val="E37222"/>
        </a:hlink>
        <a:folHlink>
          <a:srgbClr val="0098D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a presentation 2">
        <a:dk1>
          <a:srgbClr val="4D4F53"/>
        </a:dk1>
        <a:lt1>
          <a:srgbClr val="FFFFFF"/>
        </a:lt1>
        <a:dk2>
          <a:srgbClr val="D0103A"/>
        </a:dk2>
        <a:lt2>
          <a:srgbClr val="000000"/>
        </a:lt2>
        <a:accent1>
          <a:srgbClr val="0098DB"/>
        </a:accent1>
        <a:accent2>
          <a:srgbClr val="008542"/>
        </a:accent2>
        <a:accent3>
          <a:srgbClr val="FFFFFF"/>
        </a:accent3>
        <a:accent4>
          <a:srgbClr val="404246"/>
        </a:accent4>
        <a:accent5>
          <a:srgbClr val="AACAEA"/>
        </a:accent5>
        <a:accent6>
          <a:srgbClr val="00783B"/>
        </a:accent6>
        <a:hlink>
          <a:srgbClr val="E37222"/>
        </a:hlink>
        <a:folHlink>
          <a:srgbClr val="00338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a presentation 3">
        <a:dk1>
          <a:srgbClr val="4D4F53"/>
        </a:dk1>
        <a:lt1>
          <a:srgbClr val="FFFFFF"/>
        </a:lt1>
        <a:dk2>
          <a:srgbClr val="D0103A"/>
        </a:dk2>
        <a:lt2>
          <a:srgbClr val="000000"/>
        </a:lt2>
        <a:accent1>
          <a:srgbClr val="008542"/>
        </a:accent1>
        <a:accent2>
          <a:srgbClr val="003397"/>
        </a:accent2>
        <a:accent3>
          <a:srgbClr val="FFFFFF"/>
        </a:accent3>
        <a:accent4>
          <a:srgbClr val="404246"/>
        </a:accent4>
        <a:accent5>
          <a:srgbClr val="AAC2B0"/>
        </a:accent5>
        <a:accent6>
          <a:srgbClr val="002D88"/>
        </a:accent6>
        <a:hlink>
          <a:srgbClr val="E37222"/>
        </a:hlink>
        <a:folHlink>
          <a:srgbClr val="0098D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a presentation 4">
        <a:dk1>
          <a:srgbClr val="4D4F53"/>
        </a:dk1>
        <a:lt1>
          <a:srgbClr val="FFFFFF"/>
        </a:lt1>
        <a:dk2>
          <a:srgbClr val="D0103A"/>
        </a:dk2>
        <a:lt2>
          <a:srgbClr val="000000"/>
        </a:lt2>
        <a:accent1>
          <a:srgbClr val="E37222"/>
        </a:accent1>
        <a:accent2>
          <a:srgbClr val="008542"/>
        </a:accent2>
        <a:accent3>
          <a:srgbClr val="FFFFFF"/>
        </a:accent3>
        <a:accent4>
          <a:srgbClr val="404246"/>
        </a:accent4>
        <a:accent5>
          <a:srgbClr val="EFBCAB"/>
        </a:accent5>
        <a:accent6>
          <a:srgbClr val="00783B"/>
        </a:accent6>
        <a:hlink>
          <a:srgbClr val="00338D"/>
        </a:hlink>
        <a:folHlink>
          <a:srgbClr val="0098D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a presentation 5">
        <a:dk1>
          <a:srgbClr val="4D4F53"/>
        </a:dk1>
        <a:lt1>
          <a:srgbClr val="FFFFFF"/>
        </a:lt1>
        <a:dk2>
          <a:srgbClr val="00338D"/>
        </a:dk2>
        <a:lt2>
          <a:srgbClr val="000000"/>
        </a:lt2>
        <a:accent1>
          <a:srgbClr val="D0103A"/>
        </a:accent1>
        <a:accent2>
          <a:srgbClr val="008542"/>
        </a:accent2>
        <a:accent3>
          <a:srgbClr val="FFFFFF"/>
        </a:accent3>
        <a:accent4>
          <a:srgbClr val="404246"/>
        </a:accent4>
        <a:accent5>
          <a:srgbClr val="E4AAAE"/>
        </a:accent5>
        <a:accent6>
          <a:srgbClr val="00783B"/>
        </a:accent6>
        <a:hlink>
          <a:srgbClr val="E37222"/>
        </a:hlink>
        <a:folHlink>
          <a:srgbClr val="0098D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a presentation 6">
        <a:dk1>
          <a:srgbClr val="000000"/>
        </a:dk1>
        <a:lt1>
          <a:srgbClr val="FFFFFF"/>
        </a:lt1>
        <a:dk2>
          <a:srgbClr val="747678"/>
        </a:dk2>
        <a:lt2>
          <a:srgbClr val="4D4F53"/>
        </a:lt2>
        <a:accent1>
          <a:srgbClr val="00338D"/>
        </a:accent1>
        <a:accent2>
          <a:srgbClr val="D5D6D2"/>
        </a:accent2>
        <a:accent3>
          <a:srgbClr val="FFFFFF"/>
        </a:accent3>
        <a:accent4>
          <a:srgbClr val="000000"/>
        </a:accent4>
        <a:accent5>
          <a:srgbClr val="AAADC5"/>
        </a:accent5>
        <a:accent6>
          <a:srgbClr val="C1C2BE"/>
        </a:accent6>
        <a:hlink>
          <a:srgbClr val="8B8D8E"/>
        </a:hlink>
        <a:folHlink>
          <a:srgbClr val="9A9B9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a presentation 7">
        <a:dk1>
          <a:srgbClr val="000000"/>
        </a:dk1>
        <a:lt1>
          <a:srgbClr val="FFFFFF"/>
        </a:lt1>
        <a:dk2>
          <a:srgbClr val="747678"/>
        </a:dk2>
        <a:lt2>
          <a:srgbClr val="4D4F53"/>
        </a:lt2>
        <a:accent1>
          <a:srgbClr val="0098DB"/>
        </a:accent1>
        <a:accent2>
          <a:srgbClr val="D5D6D2"/>
        </a:accent2>
        <a:accent3>
          <a:srgbClr val="FFFFFF"/>
        </a:accent3>
        <a:accent4>
          <a:srgbClr val="000000"/>
        </a:accent4>
        <a:accent5>
          <a:srgbClr val="AACAEA"/>
        </a:accent5>
        <a:accent6>
          <a:srgbClr val="C1C2BE"/>
        </a:accent6>
        <a:hlink>
          <a:srgbClr val="8B8D8E"/>
        </a:hlink>
        <a:folHlink>
          <a:srgbClr val="9A9B9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a presentation 8">
        <a:dk1>
          <a:srgbClr val="000000"/>
        </a:dk1>
        <a:lt1>
          <a:srgbClr val="FFFFFF"/>
        </a:lt1>
        <a:dk2>
          <a:srgbClr val="747678"/>
        </a:dk2>
        <a:lt2>
          <a:srgbClr val="4D4F53"/>
        </a:lt2>
        <a:accent1>
          <a:srgbClr val="008542"/>
        </a:accent1>
        <a:accent2>
          <a:srgbClr val="D5D6D2"/>
        </a:accent2>
        <a:accent3>
          <a:srgbClr val="FFFFFF"/>
        </a:accent3>
        <a:accent4>
          <a:srgbClr val="000000"/>
        </a:accent4>
        <a:accent5>
          <a:srgbClr val="AAC2B0"/>
        </a:accent5>
        <a:accent6>
          <a:srgbClr val="C1C2BE"/>
        </a:accent6>
        <a:hlink>
          <a:srgbClr val="8B8D8E"/>
        </a:hlink>
        <a:folHlink>
          <a:srgbClr val="9A9B9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a presentation 9">
        <a:dk1>
          <a:srgbClr val="000000"/>
        </a:dk1>
        <a:lt1>
          <a:srgbClr val="FFFFFF"/>
        </a:lt1>
        <a:dk2>
          <a:srgbClr val="747678"/>
        </a:dk2>
        <a:lt2>
          <a:srgbClr val="4D4F53"/>
        </a:lt2>
        <a:accent1>
          <a:srgbClr val="E37222"/>
        </a:accent1>
        <a:accent2>
          <a:srgbClr val="D5D6D2"/>
        </a:accent2>
        <a:accent3>
          <a:srgbClr val="FFFFFF"/>
        </a:accent3>
        <a:accent4>
          <a:srgbClr val="000000"/>
        </a:accent4>
        <a:accent5>
          <a:srgbClr val="EFBCAB"/>
        </a:accent5>
        <a:accent6>
          <a:srgbClr val="C1C2BE"/>
        </a:accent6>
        <a:hlink>
          <a:srgbClr val="8B8D8E"/>
        </a:hlink>
        <a:folHlink>
          <a:srgbClr val="9A9B9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a presentation 10">
        <a:dk1>
          <a:srgbClr val="000000"/>
        </a:dk1>
        <a:lt1>
          <a:srgbClr val="FFFFFF"/>
        </a:lt1>
        <a:dk2>
          <a:srgbClr val="747678"/>
        </a:dk2>
        <a:lt2>
          <a:srgbClr val="4D4F53"/>
        </a:lt2>
        <a:accent1>
          <a:srgbClr val="D0103A"/>
        </a:accent1>
        <a:accent2>
          <a:srgbClr val="D5D6D2"/>
        </a:accent2>
        <a:accent3>
          <a:srgbClr val="FFFFFF"/>
        </a:accent3>
        <a:accent4>
          <a:srgbClr val="000000"/>
        </a:accent4>
        <a:accent5>
          <a:srgbClr val="E4AAAE"/>
        </a:accent5>
        <a:accent6>
          <a:srgbClr val="C1C2BE"/>
        </a:accent6>
        <a:hlink>
          <a:srgbClr val="8B8D8E"/>
        </a:hlink>
        <a:folHlink>
          <a:srgbClr val="9A9B9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a presentation 11">
        <a:dk1>
          <a:srgbClr val="000000"/>
        </a:dk1>
        <a:lt1>
          <a:srgbClr val="FFFFFF"/>
        </a:lt1>
        <a:dk2>
          <a:srgbClr val="747678"/>
        </a:dk2>
        <a:lt2>
          <a:srgbClr val="4D4F53"/>
        </a:lt2>
        <a:accent1>
          <a:srgbClr val="8B8D8E"/>
        </a:accent1>
        <a:accent2>
          <a:srgbClr val="D5D6D2"/>
        </a:accent2>
        <a:accent3>
          <a:srgbClr val="FFFFFF"/>
        </a:accent3>
        <a:accent4>
          <a:srgbClr val="000000"/>
        </a:accent4>
        <a:accent5>
          <a:srgbClr val="C4C5C6"/>
        </a:accent5>
        <a:accent6>
          <a:srgbClr val="C1C2BE"/>
        </a:accent6>
        <a:hlink>
          <a:srgbClr val="8B8D8E"/>
        </a:hlink>
        <a:folHlink>
          <a:srgbClr val="9A9B9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ESA Presentation 16-9.potx" id="{625F8AEC-1CDE-415D-B0E3-F5C995E29248}" vid="{7620660D-6BA5-4224-AA6E-849C46B07D63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ListForm</Display>
  <Edit>ListForm</Edit>
  <New>ListForm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Folder" ma:contentTypeID="0x01200074ECA997A812C74BAA81AFF03B94B1D7" ma:contentTypeVersion="0" ma:contentTypeDescription="Create a new folder." ma:contentTypeScope="" ma:versionID="57d10aa4cf2adcbf22d783c36272a935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6ceecaa7691a5b0582f944e87f49c95e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ItemChildCount" minOccurs="0"/>
                <xsd:element ref="ns1:FolderChildCou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ItemChildCount" ma:index="3" nillable="true" ma:displayName="Item Child Count" ma:hidden="true" ma:list="Docs" ma:internalName="ItemChildCount" ma:readOnly="true" ma:showField="ItemChildCount">
      <xsd:simpleType>
        <xsd:restriction base="dms:Lookup"/>
      </xsd:simpleType>
    </xsd:element>
    <xsd:element name="FolderChildCount" ma:index="4" nillable="true" ma:displayName="Folder Child Count" ma:hidden="true" ma:list="Docs" ma:internalName="FolderChildCount" ma:readOnly="true" ma:showField="FolderChildCount">
      <xsd:simpleType>
        <xsd:restriction base="dms:Lookup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Met Office Document" ma:contentTypeID="0x01010008EC4BDFB4C3D542892399C37F0B505F00CFAC3E0671A91D4694736BDE93165D36" ma:contentTypeVersion="3" ma:contentTypeDescription="" ma:contentTypeScope="" ma:versionID="076acad2616d4b3929761e122bee25dc">
  <xsd:schema xmlns:xsd="http://www.w3.org/2001/XMLSchema" xmlns:xs="http://www.w3.org/2001/XMLSchema" xmlns:p="http://schemas.microsoft.com/office/2006/metadata/properties" xmlns:ns2="95a6d21c-7db0-4b7e-981f-b4f22b02b9d8" targetNamespace="http://schemas.microsoft.com/office/2006/metadata/properties" ma:root="true" ma:fieldsID="0c47093d323f43d893bd58568f08500a" ns2:_="">
    <xsd:import namespace="95a6d21c-7db0-4b7e-981f-b4f22b02b9d8"/>
    <xsd:element name="properties">
      <xsd:complexType>
        <xsd:sequence>
          <xsd:element name="documentManagement">
            <xsd:complexType>
              <xsd:all>
                <xsd:element ref="ns2:TNA" minOccurs="0"/>
                <xsd:element ref="ns2:Review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a6d21c-7db0-4b7e-981f-b4f22b02b9d8" elementFormDefault="qualified">
    <xsd:import namespace="http://schemas.microsoft.com/office/2006/documentManagement/types"/>
    <xsd:import namespace="http://schemas.microsoft.com/office/infopath/2007/PartnerControls"/>
    <xsd:element name="TNA" ma:index="1" nillable="true" ma:displayName="TNA" ma:default="Not of potential interest" ma:format="Dropdown" ma:internalName="TNA">
      <xsd:simpleType>
        <xsd:restriction base="dms:Choice">
          <xsd:enumeration value="Not of potential interest"/>
          <xsd:enumeration value="Potential TNA Record"/>
          <xsd:enumeration value="Flagged for TNA"/>
          <xsd:enumeration value="List to TNA"/>
          <xsd:enumeration value="Not listed to TNA"/>
          <xsd:enumeration value="Transferred to TNA"/>
          <xsd:enumeration value="Published by TNA"/>
        </xsd:restriction>
      </xsd:simpleType>
    </xsd:element>
    <xsd:element name="ReviewDate" ma:index="2" nillable="true" ma:displayName="Review Date" ma:format="DateOnly" ma:internalName="ReviewDat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8" ma:displayName="Content Type"/>
        <xsd:element ref="dc:title" minOccurs="0" maxOccurs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7A8DD60-1E33-46C3-914B-DC13F0601038}"/>
</file>

<file path=customXml/itemProps2.xml><?xml version="1.0" encoding="utf-8"?>
<ds:datastoreItem xmlns:ds="http://schemas.openxmlformats.org/officeDocument/2006/customXml" ds:itemID="{711E4F13-8A2E-4E9E-A6BE-BE4DFBC12ED1}"/>
</file>

<file path=customXml/itemProps3.xml><?xml version="1.0" encoding="utf-8"?>
<ds:datastoreItem xmlns:ds="http://schemas.openxmlformats.org/officeDocument/2006/customXml" ds:itemID="{8E22279E-2C4C-4C93-8498-455A58D1433E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95a6d21c-7db0-4b7e-981f-b4f22b02b9d8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www.w3.org/XML/1998/namespace"/>
  </ds:schemaRefs>
</ds:datastoreItem>
</file>

<file path=customXml/itemProps4.xml><?xml version="1.0" encoding="utf-8"?>
<ds:datastoreItem xmlns:ds="http://schemas.openxmlformats.org/officeDocument/2006/customXml" ds:itemID="{BAAF28BB-CBC5-46FB-AABA-959B2534B64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5a6d21c-7db0-4b7e-981f-b4f22b02b9d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CCI_cmug</Template>
  <TotalTime>6626</TotalTime>
  <Words>284</Words>
  <Application>Microsoft Office PowerPoint</Application>
  <PresentationFormat>On-screen Show (16:9)</PresentationFormat>
  <Paragraphs>99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Verdana</vt:lpstr>
      <vt:lpstr>ESA Presentation 16-9</vt:lpstr>
      <vt:lpstr>Scientific Exploitation Report</vt:lpstr>
      <vt:lpstr>Scientific Exploitation Report next steps</vt:lpstr>
      <vt:lpstr>CCI Publications</vt:lpstr>
      <vt:lpstr>July-September 2019 download statistics</vt:lpstr>
    </vt:vector>
  </TitlesOfParts>
  <Manager/>
  <Company>Met Office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>TITLE OF PRESENTATION</dc:subject>
  <dc:creator>Van Der Linden, Paul</dc:creator>
  <cp:keywords/>
  <dc:description/>
  <cp:lastModifiedBy>Salmon, Kate</cp:lastModifiedBy>
  <cp:revision>65</cp:revision>
  <cp:lastPrinted>2008-08-26T16:26:23Z</cp:lastPrinted>
  <dcterms:created xsi:type="dcterms:W3CDTF">2018-07-10T10:00:37Z</dcterms:created>
  <dcterms:modified xsi:type="dcterms:W3CDTF">2019-11-01T17:32:46Z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Title">
    <vt:lpwstr>TITLE OF PRESENTATION</vt:lpwstr>
  </property>
  <property fmtid="{D5CDD505-2E9C-101B-9397-08002B2CF9AE}" pid="3" name="PSubtitle">
    <vt:lpwstr>TITLE OF PRESENTATION</vt:lpwstr>
  </property>
  <property fmtid="{D5CDD505-2E9C-101B-9397-08002B2CF9AE}" pid="4" name="PAuthor">
    <vt:lpwstr> </vt:lpwstr>
  </property>
  <property fmtid="{D5CDD505-2E9C-101B-9397-08002B2CF9AE}" pid="5" name="PPlace">
    <vt:lpwstr/>
  </property>
  <property fmtid="{D5CDD505-2E9C-101B-9397-08002B2CF9AE}" pid="6" name="PDate">
    <vt:lpwstr>DD/MM/YYYY</vt:lpwstr>
  </property>
  <property fmtid="{D5CDD505-2E9C-101B-9397-08002B2CF9AE}" pid="7" name="PProgramme">
    <vt:lpwstr/>
  </property>
  <property fmtid="{D5CDD505-2E9C-101B-9397-08002B2CF9AE}" pid="8" name="PEmail">
    <vt:lpwstr/>
  </property>
  <property fmtid="{D5CDD505-2E9C-101B-9397-08002B2CF9AE}" pid="9" name="PClassification">
    <vt:lpwstr>ESA UNCLASSIFIED – For Official Use</vt:lpwstr>
  </property>
  <property fmtid="{D5CDD505-2E9C-101B-9397-08002B2CF9AE}" pid="10" name="POptionButton1">
    <vt:bool>true</vt:bool>
  </property>
  <property fmtid="{D5CDD505-2E9C-101B-9397-08002B2CF9AE}" pid="11" name="POptionButton2">
    <vt:bool>false</vt:bool>
  </property>
  <property fmtid="{D5CDD505-2E9C-101B-9397-08002B2CF9AE}" pid="12" name="ESAVersion">
    <vt:lpwstr>5GV2.0</vt:lpwstr>
  </property>
  <property fmtid="{D5CDD505-2E9C-101B-9397-08002B2CF9AE}" pid="13" name="ShowESADialog1">
    <vt:bool>true</vt:bool>
  </property>
  <property fmtid="{D5CDD505-2E9C-101B-9397-08002B2CF9AE}" pid="14" name="ContentTypeId">
    <vt:lpwstr>0x01200074ECA997A812C74BAA81AFF03B94B1D7</vt:lpwstr>
  </property>
  <property fmtid="{D5CDD505-2E9C-101B-9397-08002B2CF9AE}" pid="15" name="Document Type">
    <vt:lpwstr>HO - Handout / Presentation</vt:lpwstr>
  </property>
  <property fmtid="{D5CDD505-2E9C-101B-9397-08002B2CF9AE}" pid="16" name="Reference">
    <vt:lpwstr/>
  </property>
  <property fmtid="{D5CDD505-2E9C-101B-9397-08002B2CF9AE}" pid="17" name="Classification">
    <vt:lpwstr>ESA UNCLASSIFIED - For Official Use</vt:lpwstr>
  </property>
  <property fmtid="{D5CDD505-2E9C-101B-9397-08002B2CF9AE}" pid="18" name="Classification Caveat">
    <vt:lpwstr/>
  </property>
  <property fmtid="{D5CDD505-2E9C-101B-9397-08002B2CF9AE}" pid="19" name="Status">
    <vt:lpwstr/>
  </property>
  <property fmtid="{D5CDD505-2E9C-101B-9397-08002B2CF9AE}" pid="20" name="bmsSiteName">
    <vt:lpwstr/>
  </property>
  <property fmtid="{D5CDD505-2E9C-101B-9397-08002B2CF9AE}" pid="21" name="Originating Organisation">
    <vt:lpwstr/>
  </property>
  <property fmtid="{D5CDD505-2E9C-101B-9397-08002B2CF9AE}" pid="22" name="Distribution">
    <vt:lpwstr/>
  </property>
  <property fmtid="{D5CDD505-2E9C-101B-9397-08002B2CF9AE}" pid="23" name="bmsSitename2">
    <vt:lpwstr/>
  </property>
  <property fmtid="{D5CDD505-2E9C-101B-9397-08002B2CF9AE}" pid="24" name="bmsAddress">
    <vt:lpwstr/>
  </property>
  <property fmtid="{D5CDD505-2E9C-101B-9397-08002B2CF9AE}" pid="25" name="bmsPlace">
    <vt:lpwstr/>
  </property>
  <property fmtid="{D5CDD505-2E9C-101B-9397-08002B2CF9AE}" pid="26" name="bmsPhoneFax">
    <vt:lpwstr/>
  </property>
  <property fmtid="{D5CDD505-2E9C-101B-9397-08002B2CF9AE}" pid="27" name="Issue">
    <vt:i4>0</vt:i4>
  </property>
  <property fmtid="{D5CDD505-2E9C-101B-9397-08002B2CF9AE}" pid="28" name="Revision">
    <vt:i4>0</vt:i4>
  </property>
  <property fmtid="{D5CDD505-2E9C-101B-9397-08002B2CF9AE}" pid="29" name="Order">
    <vt:r8>1077900</vt:r8>
  </property>
  <property fmtid="{D5CDD505-2E9C-101B-9397-08002B2CF9AE}" pid="30" name="xd_Signature">
    <vt:bool>false</vt:bool>
  </property>
  <property fmtid="{D5CDD505-2E9C-101B-9397-08002B2CF9AE}" pid="31" name="xd_ProgID">
    <vt:lpwstr/>
  </property>
  <property fmtid="{D5CDD505-2E9C-101B-9397-08002B2CF9AE}" pid="32" name="_SourceUrl">
    <vt:lpwstr/>
  </property>
  <property fmtid="{D5CDD505-2E9C-101B-9397-08002B2CF9AE}" pid="33" name="_SharedFileIndex">
    <vt:lpwstr/>
  </property>
  <property fmtid="{D5CDD505-2E9C-101B-9397-08002B2CF9AE}" pid="34" name="ComplianceAssetId">
    <vt:lpwstr/>
  </property>
  <property fmtid="{D5CDD505-2E9C-101B-9397-08002B2CF9AE}" pid="35" name="TemplateUrl">
    <vt:lpwstr/>
  </property>
  <property fmtid="{D5CDD505-2E9C-101B-9397-08002B2CF9AE}" pid="36" name="TNA">
    <vt:lpwstr>Not of potential interest</vt:lpwstr>
  </property>
</Properties>
</file>