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28" r:id="rId5"/>
  </p:sldMasterIdLst>
  <p:notesMasterIdLst>
    <p:notesMasterId r:id="rId71"/>
  </p:notesMasterIdLst>
  <p:handoutMasterIdLst>
    <p:handoutMasterId r:id="rId72"/>
  </p:handoutMasterIdLst>
  <p:sldIdLst>
    <p:sldId id="328" r:id="rId6"/>
    <p:sldId id="269" r:id="rId7"/>
    <p:sldId id="266" r:id="rId8"/>
    <p:sldId id="267" r:id="rId9"/>
    <p:sldId id="268" r:id="rId10"/>
    <p:sldId id="270" r:id="rId11"/>
    <p:sldId id="262" r:id="rId12"/>
    <p:sldId id="260" r:id="rId13"/>
    <p:sldId id="264" r:id="rId14"/>
    <p:sldId id="271" r:id="rId15"/>
    <p:sldId id="273" r:id="rId16"/>
    <p:sldId id="283" r:id="rId17"/>
    <p:sldId id="284" r:id="rId18"/>
    <p:sldId id="285" r:id="rId19"/>
    <p:sldId id="286" r:id="rId20"/>
    <p:sldId id="282" r:id="rId21"/>
    <p:sldId id="287" r:id="rId22"/>
    <p:sldId id="288" r:id="rId23"/>
    <p:sldId id="289" r:id="rId24"/>
    <p:sldId id="290" r:id="rId25"/>
    <p:sldId id="291" r:id="rId26"/>
    <p:sldId id="292" r:id="rId27"/>
    <p:sldId id="295" r:id="rId28"/>
    <p:sldId id="294" r:id="rId29"/>
    <p:sldId id="272" r:id="rId30"/>
    <p:sldId id="302" r:id="rId31"/>
    <p:sldId id="310" r:id="rId32"/>
    <p:sldId id="311" r:id="rId33"/>
    <p:sldId id="312" r:id="rId34"/>
    <p:sldId id="303" r:id="rId35"/>
    <p:sldId id="313" r:id="rId36"/>
    <p:sldId id="314" r:id="rId37"/>
    <p:sldId id="315" r:id="rId38"/>
    <p:sldId id="316" r:id="rId39"/>
    <p:sldId id="257" r:id="rId40"/>
    <p:sldId id="319" r:id="rId41"/>
    <p:sldId id="259" r:id="rId42"/>
    <p:sldId id="320" r:id="rId43"/>
    <p:sldId id="261" r:id="rId44"/>
    <p:sldId id="321" r:id="rId45"/>
    <p:sldId id="263" r:id="rId46"/>
    <p:sldId id="322" r:id="rId47"/>
    <p:sldId id="323" r:id="rId48"/>
    <p:sldId id="324" r:id="rId49"/>
    <p:sldId id="325" r:id="rId50"/>
    <p:sldId id="326" r:id="rId51"/>
    <p:sldId id="256" r:id="rId52"/>
    <p:sldId id="327" r:id="rId53"/>
    <p:sldId id="265" r:id="rId54"/>
    <p:sldId id="329" r:id="rId55"/>
    <p:sldId id="330" r:id="rId56"/>
    <p:sldId id="331" r:id="rId57"/>
    <p:sldId id="332" r:id="rId58"/>
    <p:sldId id="276" r:id="rId59"/>
    <p:sldId id="317" r:id="rId60"/>
    <p:sldId id="318" r:id="rId61"/>
    <p:sldId id="304" r:id="rId62"/>
    <p:sldId id="305" r:id="rId63"/>
    <p:sldId id="279" r:id="rId64"/>
    <p:sldId id="296" r:id="rId65"/>
    <p:sldId id="297" r:id="rId66"/>
    <p:sldId id="298" r:id="rId67"/>
    <p:sldId id="299" r:id="rId68"/>
    <p:sldId id="301" r:id="rId69"/>
    <p:sldId id="300" r:id="rId70"/>
  </p:sldIdLst>
  <p:sldSz cx="9144000" cy="5143500" type="screen16x9"/>
  <p:notesSz cx="7023100" cy="9309100"/>
  <p:defaultTextStyle>
    <a:defPPr>
      <a:defRPr lang="en-GB"/>
    </a:defPPr>
    <a:lvl1pPr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88" autoAdjust="0"/>
  </p:normalViewPr>
  <p:slideViewPr>
    <p:cSldViewPr snapToGrid="0">
      <p:cViewPr varScale="1">
        <p:scale>
          <a:sx n="142" d="100"/>
          <a:sy n="142" d="100"/>
        </p:scale>
        <p:origin x="132" y="3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Number of CCI publications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Sheet1!$B$2:$B$12</c:f>
              <c:numCache>
                <c:formatCode>General</c:formatCode>
                <c:ptCount val="11"/>
                <c:pt idx="0">
                  <c:v>1</c:v>
                </c:pt>
                <c:pt idx="1">
                  <c:v>2</c:v>
                </c:pt>
                <c:pt idx="2">
                  <c:v>20</c:v>
                </c:pt>
                <c:pt idx="3">
                  <c:v>47</c:v>
                </c:pt>
                <c:pt idx="4">
                  <c:v>59</c:v>
                </c:pt>
                <c:pt idx="5">
                  <c:v>71</c:v>
                </c:pt>
                <c:pt idx="6">
                  <c:v>95</c:v>
                </c:pt>
                <c:pt idx="7">
                  <c:v>99</c:v>
                </c:pt>
                <c:pt idx="8">
                  <c:v>126</c:v>
                </c:pt>
                <c:pt idx="9">
                  <c:v>98</c:v>
                </c:pt>
                <c:pt idx="10">
                  <c:v>42</c:v>
                </c:pt>
              </c:numCache>
            </c:numRef>
          </c:val>
          <c:extLst>
            <c:ext xmlns:c16="http://schemas.microsoft.com/office/drawing/2014/chart" uri="{C3380CC4-5D6E-409C-BE32-E72D297353CC}">
              <c16:uniqueId val="{00000000-1B69-4CC2-8533-8DA2CFE3F361}"/>
            </c:ext>
          </c:extLst>
        </c:ser>
        <c:dLbls>
          <c:showLegendKey val="0"/>
          <c:showVal val="0"/>
          <c:showCatName val="0"/>
          <c:showSerName val="0"/>
          <c:showPercent val="0"/>
          <c:showBubbleSize val="0"/>
        </c:dLbls>
        <c:gapWidth val="219"/>
        <c:overlap val="-27"/>
        <c:axId val="531224208"/>
        <c:axId val="531228800"/>
      </c:barChart>
      <c:catAx>
        <c:axId val="53122420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228800"/>
        <c:crosses val="autoZero"/>
        <c:auto val="1"/>
        <c:lblAlgn val="ctr"/>
        <c:lblOffset val="100"/>
        <c:noMultiLvlLbl val="0"/>
      </c:catAx>
      <c:valAx>
        <c:axId val="531228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Number of publications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22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ea typeface="+mn-ea"/>
                <a:cs typeface="+mn-cs"/>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ea typeface="+mn-ea"/>
                <a:cs typeface="+mn-cs"/>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anose="020B0604020202020204" pitchFamily="34" charset="0"/>
              </a:defRPr>
            </a:lvl1pPr>
          </a:lstStyle>
          <a:p>
            <a:fld id="{65B87E98-0639-4231-B255-0610A8A0BCEF}" type="slidenum">
              <a:rPr lang="it-IT" altLang="en-US"/>
              <a:pPr/>
              <a:t>‹#›</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fld id="{B5A8051E-9B47-4207-A40E-F5B5FDD08BB7}" type="datetimeFigureOut">
              <a:rPr lang="en-GB" altLang="en-US"/>
              <a:pPr/>
              <a:t>20/01/2020</a:t>
            </a:fld>
            <a:endParaRPr lang="en-GB" altLang="en-US"/>
          </a:p>
        </p:txBody>
      </p:sp>
      <p:sp>
        <p:nvSpPr>
          <p:cNvPr id="4100"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atin typeface="Verdana" pitchFamily="34" charset="0"/>
                <a:ea typeface="+mn-ea"/>
                <a:cs typeface="+mn-cs"/>
              </a:defRPr>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fld id="{6DF48260-AB77-4914-9783-09E61CC0E64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bd.int/doc/decisions/cop-11/cop-11-dec-02-en.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CMUG work with all the CCI projects ECV, data, outreach etc on these results</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7</a:t>
            </a:fld>
            <a:endParaRPr lang="en-GB" altLang="en-US"/>
          </a:p>
        </p:txBody>
      </p:sp>
    </p:spTree>
    <p:extLst>
      <p:ext uri="{BB962C8B-B14F-4D97-AF65-F5344CB8AC3E}">
        <p14:creationId xmlns:p14="http://schemas.microsoft.com/office/powerpoint/2010/main" val="99820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39</a:t>
            </a:fld>
            <a:endParaRPr lang="en-US" dirty="0"/>
          </a:p>
        </p:txBody>
      </p:sp>
    </p:spTree>
    <p:extLst>
      <p:ext uri="{BB962C8B-B14F-4D97-AF65-F5344CB8AC3E}">
        <p14:creationId xmlns:p14="http://schemas.microsoft.com/office/powerpoint/2010/main" val="5731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IPBES was established in 2012</a:t>
            </a:r>
          </a:p>
          <a:p>
            <a:endParaRPr lang="en-US"/>
          </a:p>
          <a:p>
            <a:r>
              <a:rPr lang="en-GB" sz="1200" b="0" i="0" kern="1200">
                <a:solidFill>
                  <a:schemeClr val="tx1"/>
                </a:solidFill>
                <a:effectLst/>
                <a:latin typeface="Calibri" pitchFamily="34" charset="0"/>
                <a:ea typeface="+mn-ea"/>
                <a:cs typeface="+mn-cs"/>
              </a:rPr>
              <a:t>The CBD COP provided the following guidance with regard to IPBES:</a:t>
            </a:r>
          </a:p>
          <a:p>
            <a:r>
              <a:rPr lang="en-GB" sz="1200" b="0" i="0" kern="1200">
                <a:solidFill>
                  <a:schemeClr val="tx1"/>
                </a:solidFill>
                <a:effectLst/>
                <a:latin typeface="Calibri" pitchFamily="34" charset="0"/>
                <a:ea typeface="+mn-ea"/>
                <a:cs typeface="+mn-cs"/>
              </a:rPr>
              <a:t>CBD COP </a:t>
            </a:r>
            <a:r>
              <a:rPr lang="en-GB" sz="1200" b="0" i="0" u="none" strike="noStrike" kern="1200">
                <a:solidFill>
                  <a:schemeClr val="tx1"/>
                </a:solidFill>
                <a:effectLst/>
                <a:latin typeface="Calibri" pitchFamily="34" charset="0"/>
                <a:ea typeface="+mn-ea"/>
                <a:cs typeface="+mn-cs"/>
                <a:hlinkClick r:id="rId3"/>
              </a:rPr>
              <a:t>decision XI/2</a:t>
            </a:r>
            <a:r>
              <a:rPr lang="en-GB" sz="1200" b="0" i="0" kern="1200">
                <a:solidFill>
                  <a:schemeClr val="tx1"/>
                </a:solidFill>
                <a:effectLst/>
                <a:latin typeface="Calibri" pitchFamily="34" charset="0"/>
                <a:ea typeface="+mn-ea"/>
                <a:cs typeface="+mn-cs"/>
              </a:rPr>
              <a:t>, Review of progress in implementation of national biodiversity strategies and action plans and related capacity-building support to Parties, paragraph 28:</a:t>
            </a:r>
          </a:p>
          <a:p>
            <a:r>
              <a:rPr lang="en-GB" sz="1200" b="0" i="0" kern="1200">
                <a:solidFill>
                  <a:schemeClr val="tx1"/>
                </a:solidFill>
                <a:effectLst/>
                <a:latin typeface="Calibri" pitchFamily="34" charset="0"/>
                <a:ea typeface="+mn-ea"/>
                <a:cs typeface="+mn-cs"/>
              </a:rPr>
              <a:t>The Conference of the Parties,</a:t>
            </a:r>
          </a:p>
          <a:p>
            <a:r>
              <a:rPr lang="en-GB" sz="1200" b="0" i="0" kern="1200">
                <a:solidFill>
                  <a:schemeClr val="tx1"/>
                </a:solidFill>
                <a:effectLst/>
                <a:latin typeface="Calibri" pitchFamily="34" charset="0"/>
                <a:ea typeface="+mn-ea"/>
                <a:cs typeface="+mn-cs"/>
              </a:rPr>
              <a:t>Invites the Intergovernmental Science-Policy Platform on Biodiversity and Ecosystem Services, in cooperation with the Executive Secretary, to develop a work programme that includes the preparation of the next global assessment on biodiversity and ecosystem services, to be launched in 2018, focusing on status and trends, the impact of biodiversity and ecosystem services on human well-being, and the effectiveness of responses, including the Strategic Plan and its Aichi Biodiversity Targets, building, inter alia, on its own and other relevant regional, subregional and thematic assessments, as well as on national reports, and requests the Executive Secretary to collaborate with the Intergovernmental Science-Policy Platform, where relevant.</a:t>
            </a:r>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40</a:t>
            </a:fld>
            <a:endParaRPr lang="en-US" dirty="0"/>
          </a:p>
        </p:txBody>
      </p:sp>
    </p:spTree>
    <p:extLst>
      <p:ext uri="{BB962C8B-B14F-4D97-AF65-F5344CB8AC3E}">
        <p14:creationId xmlns:p14="http://schemas.microsoft.com/office/powerpoint/2010/main" val="164995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41</a:t>
            </a:fld>
            <a:endParaRPr lang="en-US" dirty="0"/>
          </a:p>
        </p:txBody>
      </p:sp>
    </p:spTree>
    <p:extLst>
      <p:ext uri="{BB962C8B-B14F-4D97-AF65-F5344CB8AC3E}">
        <p14:creationId xmlns:p14="http://schemas.microsoft.com/office/powerpoint/2010/main" val="424881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42</a:t>
            </a:fld>
            <a:endParaRPr lang="en-US" dirty="0"/>
          </a:p>
        </p:txBody>
      </p:sp>
    </p:spTree>
    <p:extLst>
      <p:ext uri="{BB962C8B-B14F-4D97-AF65-F5344CB8AC3E}">
        <p14:creationId xmlns:p14="http://schemas.microsoft.com/office/powerpoint/2010/main" val="371895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43</a:t>
            </a:fld>
            <a:endParaRPr lang="en-US" dirty="0"/>
          </a:p>
        </p:txBody>
      </p:sp>
    </p:spTree>
    <p:extLst>
      <p:ext uri="{BB962C8B-B14F-4D97-AF65-F5344CB8AC3E}">
        <p14:creationId xmlns:p14="http://schemas.microsoft.com/office/powerpoint/2010/main" val="427915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44</a:t>
            </a:fld>
            <a:endParaRPr lang="en-US" dirty="0"/>
          </a:p>
        </p:txBody>
      </p:sp>
    </p:spTree>
    <p:extLst>
      <p:ext uri="{BB962C8B-B14F-4D97-AF65-F5344CB8AC3E}">
        <p14:creationId xmlns:p14="http://schemas.microsoft.com/office/powerpoint/2010/main" val="176111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45</a:t>
            </a:fld>
            <a:endParaRPr lang="en-US" dirty="0"/>
          </a:p>
        </p:txBody>
      </p:sp>
    </p:spTree>
    <p:extLst>
      <p:ext uri="{BB962C8B-B14F-4D97-AF65-F5344CB8AC3E}">
        <p14:creationId xmlns:p14="http://schemas.microsoft.com/office/powerpoint/2010/main" val="347327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46</a:t>
            </a:fld>
            <a:endParaRPr lang="en-US" dirty="0"/>
          </a:p>
        </p:txBody>
      </p:sp>
    </p:spTree>
    <p:extLst>
      <p:ext uri="{BB962C8B-B14F-4D97-AF65-F5344CB8AC3E}">
        <p14:creationId xmlns:p14="http://schemas.microsoft.com/office/powerpoint/2010/main" val="12828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DF48260-AB77-4914-9783-09E61CC0E647}" type="slidenum">
              <a:rPr lang="en-GB" altLang="en-US" smtClean="0"/>
              <a:pPr/>
              <a:t>48</a:t>
            </a:fld>
            <a:endParaRPr lang="en-GB" altLang="en-US"/>
          </a:p>
        </p:txBody>
      </p:sp>
    </p:spTree>
    <p:extLst>
      <p:ext uri="{BB962C8B-B14F-4D97-AF65-F5344CB8AC3E}">
        <p14:creationId xmlns:p14="http://schemas.microsoft.com/office/powerpoint/2010/main" val="18366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The last scientific exploitation report was conducted in May 2016</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55</a:t>
            </a:fld>
            <a:endParaRPr lang="en-GB" altLang="en-US"/>
          </a:p>
        </p:txBody>
      </p:sp>
    </p:spTree>
    <p:extLst>
      <p:ext uri="{BB962C8B-B14F-4D97-AF65-F5344CB8AC3E}">
        <p14:creationId xmlns:p14="http://schemas.microsoft.com/office/powerpoint/2010/main" val="343768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 bunch of text based answers follow on PRECISION, ACCURACY, STABILITY, ERROR CHARACTERISATION, APPLICATION, EXTENT (</a:t>
            </a:r>
            <a:r>
              <a:rPr lang="en-GB" dirty="0" err="1"/>
              <a:t>eg</a:t>
            </a:r>
            <a:r>
              <a:rPr lang="en-GB" dirty="0"/>
              <a:t> global)</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20</a:t>
            </a:fld>
            <a:endParaRPr lang="en-GB" altLang="en-US"/>
          </a:p>
        </p:txBody>
      </p:sp>
    </p:spTree>
    <p:extLst>
      <p:ext uri="{BB962C8B-B14F-4D97-AF65-F5344CB8AC3E}">
        <p14:creationId xmlns:p14="http://schemas.microsoft.com/office/powerpoint/2010/main" val="3051651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Compiled from Paul Fisher’s list</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57</a:t>
            </a:fld>
            <a:endParaRPr lang="en-GB" altLang="en-US"/>
          </a:p>
        </p:txBody>
      </p:sp>
    </p:spTree>
    <p:extLst>
      <p:ext uri="{BB962C8B-B14F-4D97-AF65-F5344CB8AC3E}">
        <p14:creationId xmlns:p14="http://schemas.microsoft.com/office/powerpoint/2010/main" val="984117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User breakdown is poor- not captured where user is from or what they are using the data for.</a:t>
            </a:r>
          </a:p>
          <a:p>
            <a:r>
              <a:rPr lang="en-GB" dirty="0"/>
              <a:t>Data taken from </a:t>
            </a:r>
            <a:r>
              <a:rPr lang="en-GB"/>
              <a:t>Alison Waterfall</a:t>
            </a:r>
            <a:endParaRPr lang="en-GB" dirty="0"/>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58</a:t>
            </a:fld>
            <a:endParaRPr lang="en-GB" altLang="en-US"/>
          </a:p>
        </p:txBody>
      </p:sp>
    </p:spTree>
    <p:extLst>
      <p:ext uri="{BB962C8B-B14F-4D97-AF65-F5344CB8AC3E}">
        <p14:creationId xmlns:p14="http://schemas.microsoft.com/office/powerpoint/2010/main" val="527364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CMUG partners:  ECMWF, BSC, DLR, </a:t>
            </a:r>
            <a:r>
              <a:rPr lang="en-GB" dirty="0" err="1"/>
              <a:t>MeteoFrance</a:t>
            </a:r>
            <a:r>
              <a:rPr lang="en-GB" dirty="0"/>
              <a:t>, Met Office,…</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61</a:t>
            </a:fld>
            <a:endParaRPr lang="en-GB" altLang="en-US"/>
          </a:p>
        </p:txBody>
      </p:sp>
    </p:spTree>
    <p:extLst>
      <p:ext uri="{BB962C8B-B14F-4D97-AF65-F5344CB8AC3E}">
        <p14:creationId xmlns:p14="http://schemas.microsoft.com/office/powerpoint/2010/main" val="404682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results on frequency, gridding, </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22</a:t>
            </a:fld>
            <a:endParaRPr lang="en-GB" altLang="en-US"/>
          </a:p>
        </p:txBody>
      </p:sp>
    </p:spTree>
    <p:extLst>
      <p:ext uri="{BB962C8B-B14F-4D97-AF65-F5344CB8AC3E}">
        <p14:creationId xmlns:p14="http://schemas.microsoft.com/office/powerpoint/2010/main" val="179395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Product validation and inter-comparison report: Steps and strategies used for the validation</a:t>
            </a:r>
          </a:p>
          <a:p>
            <a:r>
              <a:rPr lang="en-GB" dirty="0"/>
              <a:t>Climate assessment report: an assessment of trends and variability in the CCI products compared to other products</a:t>
            </a:r>
          </a:p>
          <a:p>
            <a:r>
              <a:rPr lang="en-GB" dirty="0"/>
              <a:t>Uncertainty characterisation report: </a:t>
            </a:r>
            <a:r>
              <a:rPr lang="en-US" dirty="0"/>
              <a:t>document the best current understanding of uncertainties (i.e., components of error distributions) </a:t>
            </a:r>
            <a:endParaRPr lang="en-GB" dirty="0"/>
          </a:p>
          <a:p>
            <a:r>
              <a:rPr lang="en-GB" dirty="0"/>
              <a:t>Product specification document: complete description of the products</a:t>
            </a:r>
          </a:p>
          <a:p>
            <a:r>
              <a:rPr lang="en-GB" dirty="0"/>
              <a:t>User requirement document: derive the specifications</a:t>
            </a:r>
          </a:p>
          <a:p>
            <a:endParaRPr lang="en-GB" dirty="0"/>
          </a:p>
          <a:p>
            <a:r>
              <a:rPr lang="en-GB" b="1" dirty="0"/>
              <a:t>Quality: </a:t>
            </a:r>
            <a:r>
              <a:rPr lang="en-GB" b="0" dirty="0"/>
              <a:t>Product validation and </a:t>
            </a:r>
            <a:r>
              <a:rPr lang="en-GB" b="0" dirty="0" err="1"/>
              <a:t>intercomparison</a:t>
            </a:r>
            <a:r>
              <a:rPr lang="en-GB" b="0" dirty="0"/>
              <a:t> report, product validation report, product validation plan</a:t>
            </a:r>
          </a:p>
          <a:p>
            <a:r>
              <a:rPr lang="en-GB" b="1" dirty="0"/>
              <a:t>Uncertainty: </a:t>
            </a:r>
            <a:r>
              <a:rPr lang="en-GB" b="0" dirty="0"/>
              <a:t>Comprehensive error characterisation report</a:t>
            </a:r>
          </a:p>
          <a:p>
            <a:r>
              <a:rPr lang="en-GB" b="1" i="0" dirty="0"/>
              <a:t>Maturity: </a:t>
            </a:r>
            <a:r>
              <a:rPr lang="en-GB" b="0" i="0" dirty="0"/>
              <a:t>Climate assessment report, user requirement document, product specification document,</a:t>
            </a:r>
            <a:endParaRPr lang="en-GB" b="1" i="0" dirty="0"/>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26</a:t>
            </a:fld>
            <a:endParaRPr lang="en-GB" altLang="en-US"/>
          </a:p>
        </p:txBody>
      </p:sp>
    </p:spTree>
    <p:extLst>
      <p:ext uri="{BB962C8B-B14F-4D97-AF65-F5344CB8AC3E}">
        <p14:creationId xmlns:p14="http://schemas.microsoft.com/office/powerpoint/2010/main" val="343768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new ECVs will not currently have product documentation</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27</a:t>
            </a:fld>
            <a:endParaRPr lang="en-GB" altLang="en-US"/>
          </a:p>
        </p:txBody>
      </p:sp>
    </p:spTree>
    <p:extLst>
      <p:ext uri="{BB962C8B-B14F-4D97-AF65-F5344CB8AC3E}">
        <p14:creationId xmlns:p14="http://schemas.microsoft.com/office/powerpoint/2010/main" val="115336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Cross-hatching (Quality): </a:t>
            </a:r>
            <a:r>
              <a:rPr lang="en-US" sz="1200" kern="1200" dirty="0">
                <a:solidFill>
                  <a:schemeClr val="tx1"/>
                </a:solidFill>
                <a:effectLst/>
                <a:latin typeface="Calibri" pitchFamily="34" charset="0"/>
                <a:ea typeface="MS PGothic" panose="020B0600070205080204" pitchFamily="34" charset="-128"/>
                <a:cs typeface="ＭＳ Ｐゴシック" charset="0"/>
              </a:rPr>
              <a:t>PVP / PVIR partly describes quality process or quality goals</a:t>
            </a:r>
            <a:endParaRPr lang="en-GB" dirty="0"/>
          </a:p>
          <a:p>
            <a:r>
              <a:rPr lang="en-GB" dirty="0"/>
              <a:t>Cross-hatching (Uncertainty): CECR partly describes the process for uncertainty characterisation or goals</a:t>
            </a:r>
          </a:p>
          <a:p>
            <a:r>
              <a:rPr lang="en-GB" dirty="0"/>
              <a:t>Cross-hatching (Maturity): </a:t>
            </a:r>
            <a:r>
              <a:rPr lang="en-US" sz="1200" kern="1200" dirty="0">
                <a:solidFill>
                  <a:schemeClr val="tx1"/>
                </a:solidFill>
                <a:effectLst/>
                <a:latin typeface="Calibri" pitchFamily="34" charset="0"/>
                <a:ea typeface="MS PGothic" panose="020B0600070205080204" pitchFamily="34" charset="-128"/>
                <a:cs typeface="ＭＳ Ｐゴシック" charset="0"/>
              </a:rPr>
              <a:t>CAR partly describes process for achieving climate-based goals</a:t>
            </a:r>
            <a:endParaRPr lang="en-GB" dirty="0"/>
          </a:p>
          <a:p>
            <a:r>
              <a:rPr lang="en-GB" dirty="0"/>
              <a:t>Cross-hatching (GCOS): Partly meets GCOS requirements</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28</a:t>
            </a:fld>
            <a:endParaRPr lang="en-GB" altLang="en-US"/>
          </a:p>
        </p:txBody>
      </p:sp>
    </p:spTree>
    <p:extLst>
      <p:ext uri="{BB962C8B-B14F-4D97-AF65-F5344CB8AC3E}">
        <p14:creationId xmlns:p14="http://schemas.microsoft.com/office/powerpoint/2010/main" val="362970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Cross-hatching (Quality): </a:t>
            </a:r>
            <a:r>
              <a:rPr lang="en-US" sz="1200" kern="1200" dirty="0">
                <a:solidFill>
                  <a:schemeClr val="tx1"/>
                </a:solidFill>
                <a:effectLst/>
                <a:latin typeface="Calibri" pitchFamily="34" charset="0"/>
                <a:ea typeface="MS PGothic" panose="020B0600070205080204" pitchFamily="34" charset="-128"/>
                <a:cs typeface="ＭＳ Ｐゴシック" charset="0"/>
              </a:rPr>
              <a:t>PVP / PVIR partly describes quality process or quality goals</a:t>
            </a:r>
            <a:endParaRPr lang="en-GB" dirty="0"/>
          </a:p>
          <a:p>
            <a:r>
              <a:rPr lang="en-GB" dirty="0"/>
              <a:t>Cross-hatching (Uncertainty): CECR partly describes the process for uncertainty characterisation or goals</a:t>
            </a:r>
          </a:p>
          <a:p>
            <a:r>
              <a:rPr lang="en-GB" dirty="0"/>
              <a:t>Cross-hatching (Maturity): </a:t>
            </a:r>
            <a:r>
              <a:rPr lang="en-US" sz="1200" kern="1200" dirty="0">
                <a:solidFill>
                  <a:schemeClr val="tx1"/>
                </a:solidFill>
                <a:effectLst/>
                <a:latin typeface="Calibri" pitchFamily="34" charset="0"/>
                <a:ea typeface="MS PGothic" panose="020B0600070205080204" pitchFamily="34" charset="-128"/>
                <a:cs typeface="ＭＳ Ｐゴシック" charset="0"/>
              </a:rPr>
              <a:t>CAR partly describes process for achieving climate-based goals</a:t>
            </a:r>
            <a:endParaRPr lang="en-GB" dirty="0"/>
          </a:p>
          <a:p>
            <a:r>
              <a:rPr lang="en-GB" dirty="0"/>
              <a:t>Cross-hatching (GCOS): Partly meets GCOS requirements</a:t>
            </a:r>
          </a:p>
        </p:txBody>
      </p:sp>
      <p:sp>
        <p:nvSpPr>
          <p:cNvPr id="4" name="Slide Number Placeholder 3"/>
          <p:cNvSpPr>
            <a:spLocks noGrp="1"/>
          </p:cNvSpPr>
          <p:nvPr>
            <p:ph type="sldNum" sz="quarter" idx="5"/>
          </p:nvPr>
        </p:nvSpPr>
        <p:spPr/>
        <p:txBody>
          <a:bodyPr/>
          <a:lstStyle/>
          <a:p>
            <a:fld id="{6DF48260-AB77-4914-9783-09E61CC0E647}" type="slidenum">
              <a:rPr lang="en-GB" altLang="en-US" smtClean="0"/>
              <a:pPr/>
              <a:t>29</a:t>
            </a:fld>
            <a:endParaRPr lang="en-GB" altLang="en-US"/>
          </a:p>
        </p:txBody>
      </p:sp>
    </p:spTree>
    <p:extLst>
      <p:ext uri="{BB962C8B-B14F-4D97-AF65-F5344CB8AC3E}">
        <p14:creationId xmlns:p14="http://schemas.microsoft.com/office/powerpoint/2010/main" val="288227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Original timeline:  March to June 2019</a:t>
            </a:r>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35</a:t>
            </a:fld>
            <a:endParaRPr lang="en-US" dirty="0"/>
          </a:p>
        </p:txBody>
      </p:sp>
    </p:spTree>
    <p:extLst>
      <p:ext uri="{BB962C8B-B14F-4D97-AF65-F5344CB8AC3E}">
        <p14:creationId xmlns:p14="http://schemas.microsoft.com/office/powerpoint/2010/main" val="24563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8DF57D7-2670-4E78-96DD-D9B22805124F}" type="slidenum">
              <a:rPr lang="en-US"/>
              <a:pPr>
                <a:defRPr/>
              </a:pPr>
              <a:t>38</a:t>
            </a:fld>
            <a:endParaRPr lang="en-US" dirty="0"/>
          </a:p>
        </p:txBody>
      </p:sp>
    </p:spTree>
    <p:extLst>
      <p:ext uri="{BB962C8B-B14F-4D97-AF65-F5344CB8AC3E}">
        <p14:creationId xmlns:p14="http://schemas.microsoft.com/office/powerpoint/2010/main" val="4927676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7.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8.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descr="CCI_ppt_edits_cmug.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p:nvSpPr>
        <p:spPr bwMode="auto">
          <a:xfrm>
            <a:off x="631825" y="482282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pic>
        <p:nvPicPr>
          <p:cNvPr id="6" name="Picture 37"/>
          <p:cNvPicPr>
            <a:picLocks noChangeAspect="1"/>
          </p:cNvPicPr>
          <p:nvPr/>
        </p:nvPicPr>
        <p:blipFill>
          <a:blip r:embed="rId3"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163513" y="4572000"/>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a:solidFill>
                  <a:srgbClr val="D9D9D9"/>
                </a:solidFill>
              </a:rPr>
              <a:t>ESA UNCLASSIFIED - For Official Use</a:t>
            </a:r>
          </a:p>
        </p:txBody>
      </p:sp>
      <p:pic>
        <p:nvPicPr>
          <p:cNvPr id="8" name="Picture 65"/>
          <p:cNvPicPr>
            <a:picLocks noChangeAspect="1"/>
          </p:cNvPicPr>
          <p:nvPr/>
        </p:nvPicPr>
        <p:blipFill>
          <a:blip r:embed="rId4">
            <a:extLst>
              <a:ext uri="{28A0092B-C50C-407E-A947-70E740481C1C}">
                <a14:useLocalDpi xmlns:a14="http://schemas.microsoft.com/office/drawing/2010/main" val="0"/>
              </a:ext>
            </a:extLst>
          </a:blip>
          <a:srcRect t="83098" b="-5313"/>
          <a:stretch>
            <a:fillRect/>
          </a:stretch>
        </p:blipFill>
        <p:spPr bwMode="auto">
          <a:xfrm>
            <a:off x="7789863" y="4899025"/>
            <a:ext cx="119538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66688" y="4789488"/>
            <a:ext cx="882332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0" name="Group 67"/>
          <p:cNvGrpSpPr>
            <a:grpSpLocks/>
          </p:cNvGrpSpPr>
          <p:nvPr/>
        </p:nvGrpSpPr>
        <p:grpSpPr bwMode="auto">
          <a:xfrm>
            <a:off x="173038" y="4908550"/>
            <a:ext cx="6826250" cy="111125"/>
            <a:chOff x="172269" y="6621494"/>
            <a:chExt cx="6826666" cy="111519"/>
          </a:xfrm>
        </p:grpSpPr>
        <p:pic>
          <p:nvPicPr>
            <p:cNvPr id="11" name="Picture 68" descr="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9" descr="b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0" descr="c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1" descr="c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2" descr="cz.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3" descr="d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4" descr="dk.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5" descr="e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6" descr="es.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7" descr="f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8" descr="f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9" descr="g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0" descr="h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1" descr="i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2" descr="it.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descr="lu.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4" descr="nl.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5" descr="no.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6" descr="pl.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7" descr="pt.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r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9" descr="s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uk.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1" descr="si.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3" name="Rectangle 2"/>
          <p:cNvSpPr>
            <a:spLocks noGrp="1" noChangeArrowheads="1"/>
          </p:cNvSpPr>
          <p:nvPr>
            <p:ph type="subTitle" idx="1"/>
          </p:nvPr>
        </p:nvSpPr>
        <p:spPr>
          <a:xfrm>
            <a:off x="614361" y="2914650"/>
            <a:ext cx="7948800" cy="421975"/>
          </a:xfrm>
        </p:spPr>
        <p:txBody>
          <a:bodyPr>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rgbClr val="FFFFFF"/>
                </a:solidFill>
              </a:defRPr>
            </a:lvl1pPr>
          </a:lstStyle>
          <a:p>
            <a:pPr lvl="0"/>
            <a:r>
              <a:rPr lang="en-US" noProof="0"/>
              <a:t>Click to edit Master title style</a:t>
            </a:r>
            <a:endParaRPr lang="en-GB" noProof="0" dirty="0"/>
          </a:p>
        </p:txBody>
      </p:sp>
    </p:spTree>
    <p:extLst>
      <p:ext uri="{BB962C8B-B14F-4D97-AF65-F5344CB8AC3E}">
        <p14:creationId xmlns:p14="http://schemas.microsoft.com/office/powerpoint/2010/main" val="17284361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marL="0">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59668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Edit Master text styles</a:t>
            </a:r>
          </a:p>
        </p:txBody>
      </p:sp>
    </p:spTree>
    <p:extLst>
      <p:ext uri="{BB962C8B-B14F-4D97-AF65-F5344CB8AC3E}">
        <p14:creationId xmlns:p14="http://schemas.microsoft.com/office/powerpoint/2010/main" val="251234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3518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7558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a:lstStyle>
            <a:lvl1pPr>
              <a:defRPr lang="en-GB" sz="2200" b="0" dirty="0" smtClean="0">
                <a:solidFill>
                  <a:srgbClr val="0070C0"/>
                </a:solidFill>
                <a:latin typeface="Verdana"/>
                <a:ea typeface="+mj-ea"/>
                <a:cs typeface="Verdana"/>
              </a:defRPr>
            </a:lvl1pPr>
          </a:lstStyle>
          <a:p>
            <a:pPr lvl="0"/>
            <a:r>
              <a:rPr lang="en-US"/>
              <a:t>Click to edit Master title style</a:t>
            </a:r>
            <a:endParaRPr lang="en-GB" dirty="0"/>
          </a:p>
        </p:txBody>
      </p:sp>
    </p:spTree>
    <p:extLst>
      <p:ext uri="{BB962C8B-B14F-4D97-AF65-F5344CB8AC3E}">
        <p14:creationId xmlns:p14="http://schemas.microsoft.com/office/powerpoint/2010/main" val="377685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Title 1"/>
          <p:cNvSpPr>
            <a:spLocks noGrp="1"/>
          </p:cNvSpPr>
          <p:nvPr>
            <p:ph type="title"/>
          </p:nvPr>
        </p:nvSpPr>
        <p:spPr>
          <a:xfrm>
            <a:off x="143086" y="149150"/>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124360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269234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CI_ppt_edits_cmug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173038" y="792163"/>
            <a:ext cx="87471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Text Box DG"/>
          <p:cNvSpPr txBox="1">
            <a:spLocks noChangeArrowheads="1"/>
          </p:cNvSpPr>
          <p:nvPr/>
        </p:nvSpPr>
        <p:spPr bwMode="auto">
          <a:xfrm>
            <a:off x="577850" y="334963"/>
            <a:ext cx="50165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endParaRPr lang="en-US" sz="800"/>
          </a:p>
        </p:txBody>
      </p:sp>
      <p:sp>
        <p:nvSpPr>
          <p:cNvPr id="1029" name="Rectangle 6"/>
          <p:cNvSpPr>
            <a:spLocks noGrp="1" noChangeArrowheads="1"/>
          </p:cNvSpPr>
          <p:nvPr>
            <p:ph type="title"/>
          </p:nvPr>
        </p:nvSpPr>
        <p:spPr bwMode="auto">
          <a:xfrm>
            <a:off x="774700" y="158750"/>
            <a:ext cx="6956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GB" altLang="en-US"/>
          </a:p>
        </p:txBody>
      </p:sp>
      <p:pic>
        <p:nvPicPr>
          <p:cNvPr id="1030" name="Picture 11" descr="PPT_Foot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47767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8"/>
          <p:cNvSpPr txBox="1">
            <a:spLocks noChangeArrowheads="1"/>
          </p:cNvSpPr>
          <p:nvPr/>
        </p:nvSpPr>
        <p:spPr bwMode="auto">
          <a:xfrm>
            <a:off x="165100" y="45751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dirty="0">
                <a:solidFill>
                  <a:srgbClr val="404040"/>
                </a:solidFill>
              </a:rPr>
              <a:t>Climate Modelling User Group</a:t>
            </a:r>
          </a:p>
        </p:txBody>
      </p:sp>
      <p:sp>
        <p:nvSpPr>
          <p:cNvPr id="1032" name="Text Box 34"/>
          <p:cNvSpPr txBox="1">
            <a:spLocks noChangeAspect="1" noChangeArrowheads="1"/>
          </p:cNvSpPr>
          <p:nvPr/>
        </p:nvSpPr>
        <p:spPr bwMode="auto">
          <a:xfrm>
            <a:off x="4473788" y="4579938"/>
            <a:ext cx="4521200" cy="147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r" eaLnBrk="1" hangingPunct="1">
              <a:spcBef>
                <a:spcPct val="50000"/>
              </a:spcBef>
            </a:pPr>
            <a:r>
              <a:rPr lang="en-GB" altLang="en-US" sz="800" noProof="1">
                <a:solidFill>
                  <a:schemeClr val="bg2"/>
                </a:solidFill>
              </a:rPr>
              <a:t>CMUG | 25-07-2018 | Slide  </a:t>
            </a:r>
            <a:fld id="{52AB8474-ED92-413E-8575-36E5F8D3A884}" type="slidenum">
              <a:rPr altLang="en-US" sz="800" noProof="1">
                <a:solidFill>
                  <a:schemeClr val="bg2"/>
                </a:solidFill>
              </a:rPr>
              <a:pPr algn="r" eaLnBrk="1" hangingPunct="1">
                <a:spcBef>
                  <a:spcPct val="50000"/>
                </a:spcBef>
              </a:pPr>
              <a:t>‹#›</a:t>
            </a:fld>
            <a:endParaRPr lang="en-GB" altLang="en-US" sz="800" noProof="1">
              <a:solidFill>
                <a:schemeClr val="bg2"/>
              </a:solidFill>
            </a:endParaRPr>
          </a:p>
        </p:txBody>
      </p:sp>
      <p:grpSp>
        <p:nvGrpSpPr>
          <p:cNvPr id="1033" name="Group 39"/>
          <p:cNvGrpSpPr>
            <a:grpSpLocks/>
          </p:cNvGrpSpPr>
          <p:nvPr/>
        </p:nvGrpSpPr>
        <p:grpSpPr bwMode="auto">
          <a:xfrm>
            <a:off x="173038" y="4908550"/>
            <a:ext cx="6826250" cy="111125"/>
            <a:chOff x="172269" y="6621494"/>
            <a:chExt cx="6826666" cy="111519"/>
          </a:xfrm>
        </p:grpSpPr>
        <p:pic>
          <p:nvPicPr>
            <p:cNvPr id="1035" name="Picture 40" descr="a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226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41" descr="be.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79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2" descr="ca.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35029" y="6621494"/>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3" descr="ch.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5566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4" descr="cz.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3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5" descr="de.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30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6" descr="d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0976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7" descr="e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88298"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48" descr="es.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1971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49" descr="fi.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571956"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50" descr="fr.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84931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51" descr="gr.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0783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52" descr="hu.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68519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53" descr="ie.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96255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54" descr="it.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323991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55" descr="lu.pn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8472"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56" descr="nl.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799629"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57" descr="no.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08338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58" descr="p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359447"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59" descr="pt.pn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639303"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60" descr="ro.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4920460"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61" descr="se.png"/>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5475801"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62" descr="uk.png"/>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030535" y="6624669"/>
              <a:ext cx="163906" cy="1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63" descr="si.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35327" y="6623401"/>
              <a:ext cx="163385"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34"/>
          <p:cNvPicPr>
            <a:picLocks noChangeAspect="1"/>
          </p:cNvPicPr>
          <p:nvPr/>
        </p:nvPicPr>
        <p:blipFill>
          <a:blip r:embed="rId37" cstate="print">
            <a:extLst>
              <a:ext uri="{28A0092B-C50C-407E-A947-70E740481C1C}">
                <a14:useLocalDpi xmlns:a14="http://schemas.microsoft.com/office/drawing/2010/main" val="0"/>
              </a:ext>
            </a:extLst>
          </a:blip>
          <a:srcRect t="-2" b="28613"/>
          <a:stretch>
            <a:fillRect/>
          </a:stretch>
        </p:blipFill>
        <p:spPr bwMode="auto">
          <a:xfrm>
            <a:off x="7788275" y="155575"/>
            <a:ext cx="1209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8"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Lst>
  <p:hf sldNum="0" hdr="0" dt="0"/>
  <p:txStyles>
    <p:titleStyle>
      <a:lvl1pPr algn="l" rtl="0" eaLnBrk="1" fontAlgn="base" hangingPunct="1">
        <a:spcBef>
          <a:spcPct val="0"/>
        </a:spcBef>
        <a:spcAft>
          <a:spcPct val="0"/>
        </a:spcAft>
        <a:defRPr lang="en-GB" sz="2200" dirty="0">
          <a:solidFill>
            <a:srgbClr val="FFFFFF"/>
          </a:solidFill>
          <a:latin typeface="Verdana"/>
          <a:ea typeface="MS PGothic" panose="020B0600070205080204" pitchFamily="34" charset="-128"/>
          <a:cs typeface="Verdana"/>
        </a:defRPr>
      </a:lvl1pPr>
      <a:lvl2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2pPr>
      <a:lvl3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3pPr>
      <a:lvl4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4pPr>
      <a:lvl5pPr algn="l" rtl="0" eaLnBrk="1" fontAlgn="base" hangingPunct="1">
        <a:spcBef>
          <a:spcPct val="0"/>
        </a:spcBef>
        <a:spcAft>
          <a:spcPct val="0"/>
        </a:spcAft>
        <a:defRPr sz="2200">
          <a:solidFill>
            <a:srgbClr val="FFFFFF"/>
          </a:solidFill>
          <a:latin typeface="Verdana" pitchFamily="34" charset="0"/>
          <a:ea typeface="MS PGothic" panose="020B0600070205080204" pitchFamily="34" charset="-128"/>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685800" algn="l" rtl="0" eaLnBrk="1" fontAlgn="base" hangingPunct="1">
        <a:lnSpc>
          <a:spcPct val="119000"/>
        </a:lnSpc>
        <a:spcBef>
          <a:spcPct val="20000"/>
        </a:spcBef>
        <a:spcAft>
          <a:spcPct val="0"/>
        </a:spcAft>
        <a:buClr>
          <a:schemeClr val="accent1"/>
        </a:buClr>
        <a:defRPr lang="en-GB" sz="1600" dirty="0">
          <a:solidFill>
            <a:schemeClr val="bg2"/>
          </a:solidFill>
          <a:latin typeface="Verdana"/>
          <a:ea typeface="MS PGothic" panose="020B0600070205080204"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notesSlide" Target="../notesSlides/notesSlide5.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e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wmo.int/en/programmes/global-climate-observing-system/essential-climate-variables" TargetMode="External"/><Relationship Id="rId2" Type="http://schemas.openxmlformats.org/officeDocument/2006/relationships/hyperlink" Target="http://cci.esa.int/sites/default/files/ESA_CCI_Project_Guidlines_V1.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a:t>
            </a:r>
            <a:r>
              <a:rPr lang="en-US" altLang="en-US" dirty="0" err="1">
                <a:latin typeface="Verdana" panose="020B0604030504040204" pitchFamily="34" charset="0"/>
              </a:rPr>
              <a:t>Meteo</a:t>
            </a:r>
            <a:r>
              <a:rPr lang="en-US" altLang="en-US" dirty="0">
                <a:latin typeface="Verdana" panose="020B0604030504040204" pitchFamily="34" charset="0"/>
              </a:rPr>
              <a:t>-France contribution - 2019</a:t>
            </a:r>
          </a:p>
        </p:txBody>
      </p:sp>
      <p:sp>
        <p:nvSpPr>
          <p:cNvPr id="6146" name="Content Placeholder 2"/>
          <p:cNvSpPr>
            <a:spLocks noGrp="1"/>
          </p:cNvSpPr>
          <p:nvPr>
            <p:ph idx="1"/>
          </p:nvPr>
        </p:nvSpPr>
        <p:spPr/>
        <p:txBody>
          <a:bodyPr/>
          <a:lstStyle/>
          <a:p>
            <a:pPr indent="-342900">
              <a:buFont typeface="Arial" panose="020B0604020202020204" pitchFamily="34" charset="0"/>
              <a:buChar char="•"/>
            </a:pPr>
            <a:r>
              <a:rPr lang="en-US" altLang="en-US" dirty="0">
                <a:latin typeface="Verdana" panose="020B0604030504040204" pitchFamily="34" charset="0"/>
              </a:rPr>
              <a:t>LDAS-Monde</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An open-source land data assimilation system</a:t>
            </a:r>
            <a:endParaRPr lang="en-US" altLang="en-US" sz="1200" dirty="0">
              <a:solidFill>
                <a:schemeClr val="tx1"/>
              </a:solidFill>
              <a:latin typeface="Verdana" panose="020B0604030504040204" pitchFamily="34" charset="0"/>
            </a:endParaRPr>
          </a:p>
          <a:p>
            <a:pPr lvl="2" indent="-342900">
              <a:buFont typeface="Arial" panose="020B0604020202020204" pitchFamily="34" charset="0"/>
              <a:buChar char="•"/>
            </a:pPr>
            <a:r>
              <a:rPr lang="en-US" altLang="en-US" sz="1200" dirty="0">
                <a:solidFill>
                  <a:schemeClr val="tx1"/>
                </a:solidFill>
                <a:latin typeface="Verdana" panose="020B0604030504040204" pitchFamily="34" charset="0"/>
              </a:rPr>
              <a:t>Based on the open-source SURFEX modeling platform</a:t>
            </a:r>
          </a:p>
          <a:p>
            <a:pPr lvl="2" indent="-342900">
              <a:buFont typeface="Arial" panose="020B0604020202020204" pitchFamily="34" charset="0"/>
              <a:buChar char="•"/>
            </a:pPr>
            <a:r>
              <a:rPr lang="en-US" altLang="en-US" sz="1200" dirty="0">
                <a:solidFill>
                  <a:schemeClr val="tx1"/>
                </a:solidFill>
                <a:latin typeface="Verdana" panose="020B0604030504040204" pitchFamily="34" charset="0"/>
              </a:rPr>
              <a:t>Integrates satellite data into the ISBA land surface model</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Global spatial resolution of 0.25°x 0.25°achieved (IO optimization)</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Assimilation of snow cover products initiated </a:t>
            </a:r>
            <a:endParaRPr lang="en-US" altLang="en-US" sz="1200" dirty="0">
              <a:solidFill>
                <a:schemeClr val="tx1"/>
              </a:solidFill>
              <a:latin typeface="Verdana" panose="020B0604030504040204" pitchFamily="34" charset="0"/>
            </a:endParaRPr>
          </a:p>
          <a:p>
            <a:pPr lvl="2" indent="-342900">
              <a:buFont typeface="Arial" panose="020B0604020202020204" pitchFamily="34" charset="0"/>
              <a:buChar char="•"/>
            </a:pPr>
            <a:r>
              <a:rPr lang="en-US" altLang="en-US" sz="1200" dirty="0">
                <a:solidFill>
                  <a:schemeClr val="tx1"/>
                </a:solidFill>
                <a:latin typeface="Verdana" panose="020B0604030504040204" pitchFamily="34" charset="0"/>
              </a:rPr>
              <a:t>NOAA/NESDIS IMS used as a proxy of CCI product</a:t>
            </a:r>
            <a:endParaRPr lang="en-US" altLang="en-US" sz="1200" dirty="0">
              <a:latin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845" y="2958626"/>
            <a:ext cx="5690586" cy="163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04" y="2958626"/>
            <a:ext cx="1910797" cy="163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19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8AFA-9077-4B35-93CF-F999DBA1F9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68DDA2-A14A-4C7A-967B-E7C59F1B0AA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76729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sp>
        <p:nvSpPr>
          <p:cNvPr id="3" name="Content Placeholder 2">
            <a:extLst>
              <a:ext uri="{FF2B5EF4-FFF2-40B4-BE49-F238E27FC236}">
                <a16:creationId xmlns:a16="http://schemas.microsoft.com/office/drawing/2014/main" id="{281D67E9-17E4-484A-BA52-DC3CC998CCE2}"/>
              </a:ext>
            </a:extLst>
          </p:cNvPr>
          <p:cNvSpPr>
            <a:spLocks noGrp="1"/>
          </p:cNvSpPr>
          <p:nvPr>
            <p:ph idx="1"/>
          </p:nvPr>
        </p:nvSpPr>
        <p:spPr>
          <a:xfrm>
            <a:off x="87086" y="780799"/>
            <a:ext cx="8904514" cy="3987144"/>
          </a:xfrm>
        </p:spPr>
        <p:txBody>
          <a:bodyPr/>
          <a:lstStyle/>
          <a:p>
            <a:pPr indent="0"/>
            <a:r>
              <a:rPr lang="en-GB" b="1" dirty="0">
                <a:solidFill>
                  <a:schemeClr val="tx1"/>
                </a:solidFill>
              </a:rPr>
              <a:t>Purpose: to assist the CCI ECV and X-cutting projects on the needs of the Climate Modelling Community (CMC), Climate Research Community (CRC) and other expert users of climate data</a:t>
            </a:r>
            <a:r>
              <a:rPr lang="en-GB" dirty="0">
                <a:solidFill>
                  <a:schemeClr val="tx1"/>
                </a:solidFill>
              </a:rPr>
              <a:t>. </a:t>
            </a:r>
          </a:p>
          <a:p>
            <a:pPr marL="269875" indent="-269875"/>
            <a:r>
              <a:rPr lang="en-GB" dirty="0">
                <a:solidFill>
                  <a:schemeClr val="tx1"/>
                </a:solidFill>
              </a:rPr>
              <a:t>1) present an analysis of the satellite observation climate data requirements of the above communities (including C3S</a:t>
            </a:r>
            <a:r>
              <a:rPr lang="en-US" dirty="0">
                <a:solidFill>
                  <a:schemeClr val="tx1"/>
                </a:solidFill>
              </a:rPr>
              <a:t> and other CS</a:t>
            </a:r>
            <a:r>
              <a:rPr lang="en-GB" dirty="0">
                <a:solidFill>
                  <a:schemeClr val="tx1"/>
                </a:solidFill>
              </a:rPr>
              <a:t>), detection and attribution of climate change, climate process studies, climate change impacts and climate/environmental monitoring.</a:t>
            </a:r>
          </a:p>
          <a:p>
            <a:pPr marL="269875" indent="-269875"/>
            <a:r>
              <a:rPr lang="en-GB" dirty="0">
                <a:solidFill>
                  <a:schemeClr val="tx1"/>
                </a:solidFill>
              </a:rPr>
              <a:t>2) covering the requirements for the 23 ECVs in terms of parameters, resolution and errors/uncertainties (and observation operators).</a:t>
            </a:r>
          </a:p>
          <a:p>
            <a:pPr marL="269875" indent="-269875"/>
            <a:r>
              <a:rPr lang="en-GB" dirty="0">
                <a:solidFill>
                  <a:schemeClr val="tx1"/>
                </a:solidFill>
              </a:rPr>
              <a:t>3) address the requirements for CCI datasets to be included in the Copernicus Climate Change Service and the Obs4MIPs interface.</a:t>
            </a:r>
          </a:p>
          <a:p>
            <a:pPr marL="269875" indent="-269875"/>
            <a:r>
              <a:rPr lang="en-GB" dirty="0">
                <a:solidFill>
                  <a:schemeClr val="tx1"/>
                </a:solidFill>
              </a:rPr>
              <a:t>4) cover overarching technical requirements and scientific linkages for the datasets </a:t>
            </a:r>
          </a:p>
        </p:txBody>
      </p:sp>
    </p:spTree>
    <p:extLst>
      <p:ext uri="{BB962C8B-B14F-4D97-AF65-F5344CB8AC3E}">
        <p14:creationId xmlns:p14="http://schemas.microsoft.com/office/powerpoint/2010/main" val="46960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sp>
        <p:nvSpPr>
          <p:cNvPr id="3" name="Content Placeholder 2">
            <a:extLst>
              <a:ext uri="{FF2B5EF4-FFF2-40B4-BE49-F238E27FC236}">
                <a16:creationId xmlns:a16="http://schemas.microsoft.com/office/drawing/2014/main" id="{281D67E9-17E4-484A-BA52-DC3CC998CCE2}"/>
              </a:ext>
            </a:extLst>
          </p:cNvPr>
          <p:cNvSpPr>
            <a:spLocks noGrp="1"/>
          </p:cNvSpPr>
          <p:nvPr>
            <p:ph idx="1"/>
          </p:nvPr>
        </p:nvSpPr>
        <p:spPr>
          <a:xfrm>
            <a:off x="0" y="1156856"/>
            <a:ext cx="9143999" cy="3214254"/>
          </a:xfrm>
        </p:spPr>
        <p:txBody>
          <a:bodyPr/>
          <a:lstStyle/>
          <a:p>
            <a:pPr indent="0"/>
            <a:r>
              <a:rPr lang="en-GB" b="1" dirty="0">
                <a:solidFill>
                  <a:schemeClr val="tx1"/>
                </a:solidFill>
              </a:rPr>
              <a:t>Starting Point</a:t>
            </a:r>
            <a:r>
              <a:rPr lang="en-GB" dirty="0">
                <a:solidFill>
                  <a:schemeClr val="tx1"/>
                </a:solidFill>
              </a:rPr>
              <a:t> </a:t>
            </a:r>
          </a:p>
          <a:p>
            <a:pPr marL="269875" indent="-269875"/>
            <a:r>
              <a:rPr lang="en-GB" dirty="0">
                <a:solidFill>
                  <a:schemeClr val="tx1"/>
                </a:solidFill>
              </a:rPr>
              <a:t>1) GCOS requirements (updated every 5+ years).</a:t>
            </a:r>
          </a:p>
          <a:p>
            <a:pPr marL="269875" indent="-269875"/>
            <a:r>
              <a:rPr lang="en-GB" dirty="0">
                <a:solidFill>
                  <a:schemeClr val="tx1"/>
                </a:solidFill>
              </a:rPr>
              <a:t>2) To inform other international initiatives (WCRP grand challenges, IPCC future research needs, UNFCCC Global Stocktake, ...)</a:t>
            </a:r>
          </a:p>
          <a:p>
            <a:pPr marL="269875" indent="-269875"/>
            <a:r>
              <a:rPr lang="en-GB" dirty="0">
                <a:solidFill>
                  <a:schemeClr val="tx1"/>
                </a:solidFill>
              </a:rPr>
              <a:t>3) The Climate Modelling Community, including the Obs4MIPs initiative.</a:t>
            </a:r>
          </a:p>
          <a:p>
            <a:pPr marL="269875" indent="-269875"/>
            <a:r>
              <a:rPr lang="en-GB" dirty="0">
                <a:solidFill>
                  <a:schemeClr val="tx1"/>
                </a:solidFill>
              </a:rPr>
              <a:t>4) C3S and other Climate Services</a:t>
            </a:r>
          </a:p>
          <a:p>
            <a:pPr marL="269875" indent="-269875"/>
            <a:r>
              <a:rPr lang="en-GB" dirty="0">
                <a:solidFill>
                  <a:schemeClr val="tx1"/>
                </a:solidFill>
              </a:rPr>
              <a:t>5) Expert users of climate information (Adaptation community, Insurance industry, ...)</a:t>
            </a:r>
          </a:p>
          <a:p>
            <a:pPr marL="269875" indent="-269875"/>
            <a:r>
              <a:rPr lang="en-GB" dirty="0">
                <a:solidFill>
                  <a:schemeClr val="tx1"/>
                </a:solidFill>
              </a:rPr>
              <a:t>6) The known requirements that were used to develop the 14 CCI ECVs .</a:t>
            </a:r>
          </a:p>
          <a:p>
            <a:pPr marL="269875" indent="-269875"/>
            <a:endParaRPr lang="en-GB" dirty="0">
              <a:solidFill>
                <a:schemeClr val="tx1"/>
              </a:solidFill>
            </a:endParaRPr>
          </a:p>
        </p:txBody>
      </p:sp>
    </p:spTree>
    <p:extLst>
      <p:ext uri="{BB962C8B-B14F-4D97-AF65-F5344CB8AC3E}">
        <p14:creationId xmlns:p14="http://schemas.microsoft.com/office/powerpoint/2010/main" val="239747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sp>
        <p:nvSpPr>
          <p:cNvPr id="3" name="Content Placeholder 2">
            <a:extLst>
              <a:ext uri="{FF2B5EF4-FFF2-40B4-BE49-F238E27FC236}">
                <a16:creationId xmlns:a16="http://schemas.microsoft.com/office/drawing/2014/main" id="{281D67E9-17E4-484A-BA52-DC3CC998CCE2}"/>
              </a:ext>
            </a:extLst>
          </p:cNvPr>
          <p:cNvSpPr>
            <a:spLocks noGrp="1"/>
          </p:cNvSpPr>
          <p:nvPr>
            <p:ph idx="1"/>
          </p:nvPr>
        </p:nvSpPr>
        <p:spPr>
          <a:xfrm>
            <a:off x="503710" y="1330036"/>
            <a:ext cx="3609109" cy="3127086"/>
          </a:xfrm>
        </p:spPr>
        <p:txBody>
          <a:bodyPr/>
          <a:lstStyle/>
          <a:p>
            <a:pPr indent="0"/>
            <a:r>
              <a:rPr lang="en-GB" b="1" dirty="0"/>
              <a:t>The process of gathering requirements and supporting information:</a:t>
            </a:r>
            <a:r>
              <a:rPr lang="en-GB" dirty="0"/>
              <a:t> </a:t>
            </a:r>
          </a:p>
          <a:p>
            <a:pPr marL="269875" indent="-269875"/>
            <a:r>
              <a:rPr lang="en-GB" dirty="0"/>
              <a:t>1) Climate Science papers</a:t>
            </a:r>
          </a:p>
          <a:p>
            <a:pPr marL="269875" indent="-269875"/>
            <a:r>
              <a:rPr lang="en-GB" dirty="0"/>
              <a:t>2) High level strategy documents</a:t>
            </a:r>
          </a:p>
          <a:p>
            <a:pPr marL="269875" indent="-269875"/>
            <a:r>
              <a:rPr lang="en-GB" dirty="0"/>
              <a:t>3) </a:t>
            </a:r>
            <a:r>
              <a:rPr lang="en-GB" b="1" dirty="0"/>
              <a:t>EXPERTS</a:t>
            </a:r>
          </a:p>
          <a:p>
            <a:pPr marL="269875" indent="-269875"/>
            <a:r>
              <a:rPr lang="en-GB" dirty="0"/>
              <a:t>	 - Online survey</a:t>
            </a:r>
          </a:p>
          <a:p>
            <a:pPr marL="269875" indent="-269875"/>
            <a:r>
              <a:rPr lang="en-GB" dirty="0"/>
              <a:t>	 - Interviews</a:t>
            </a:r>
          </a:p>
          <a:p>
            <a:pPr marL="269875" indent="-269875"/>
            <a:r>
              <a:rPr lang="en-GB" dirty="0"/>
              <a:t>	 - User groups</a:t>
            </a:r>
          </a:p>
          <a:p>
            <a:pPr marL="269875" indent="-269875"/>
            <a:endParaRPr lang="en-GB" dirty="0"/>
          </a:p>
        </p:txBody>
      </p:sp>
      <p:pic>
        <p:nvPicPr>
          <p:cNvPr id="4" name="Picture 3">
            <a:extLst>
              <a:ext uri="{FF2B5EF4-FFF2-40B4-BE49-F238E27FC236}">
                <a16:creationId xmlns:a16="http://schemas.microsoft.com/office/drawing/2014/main" id="{8D2697C4-9776-4325-9086-B1125FD4D67A}"/>
              </a:ext>
            </a:extLst>
          </p:cNvPr>
          <p:cNvPicPr>
            <a:picLocks noChangeAspect="1"/>
          </p:cNvPicPr>
          <p:nvPr/>
        </p:nvPicPr>
        <p:blipFill>
          <a:blip r:embed="rId2"/>
          <a:stretch>
            <a:fillRect/>
          </a:stretch>
        </p:blipFill>
        <p:spPr>
          <a:xfrm>
            <a:off x="4720651" y="910936"/>
            <a:ext cx="3433473" cy="3803818"/>
          </a:xfrm>
          <a:prstGeom prst="rect">
            <a:avLst/>
          </a:prstGeom>
        </p:spPr>
      </p:pic>
    </p:spTree>
    <p:extLst>
      <p:ext uri="{BB962C8B-B14F-4D97-AF65-F5344CB8AC3E}">
        <p14:creationId xmlns:p14="http://schemas.microsoft.com/office/powerpoint/2010/main" val="179094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sp>
        <p:nvSpPr>
          <p:cNvPr id="3" name="Content Placeholder 2">
            <a:extLst>
              <a:ext uri="{FF2B5EF4-FFF2-40B4-BE49-F238E27FC236}">
                <a16:creationId xmlns:a16="http://schemas.microsoft.com/office/drawing/2014/main" id="{281D67E9-17E4-484A-BA52-DC3CC998CCE2}"/>
              </a:ext>
            </a:extLst>
          </p:cNvPr>
          <p:cNvSpPr>
            <a:spLocks noGrp="1"/>
          </p:cNvSpPr>
          <p:nvPr>
            <p:ph idx="1"/>
          </p:nvPr>
        </p:nvSpPr>
        <p:spPr>
          <a:xfrm>
            <a:off x="391187" y="1371278"/>
            <a:ext cx="2003670" cy="3127086"/>
          </a:xfrm>
        </p:spPr>
        <p:txBody>
          <a:bodyPr/>
          <a:lstStyle/>
          <a:p>
            <a:pPr indent="0"/>
            <a:r>
              <a:rPr lang="en-GB" b="1" dirty="0"/>
              <a:t>Responses:</a:t>
            </a:r>
            <a:endParaRPr lang="en-GB" dirty="0"/>
          </a:p>
          <a:p>
            <a:pPr indent="0"/>
            <a:r>
              <a:rPr lang="en-GB" dirty="0"/>
              <a:t>144 ECV replies from 53 experts</a:t>
            </a:r>
          </a:p>
          <a:p>
            <a:pPr marL="269875" indent="-269875"/>
            <a:endParaRPr lang="en-GB" dirty="0"/>
          </a:p>
        </p:txBody>
      </p:sp>
      <p:grpSp>
        <p:nvGrpSpPr>
          <p:cNvPr id="8" name="Group 7">
            <a:extLst>
              <a:ext uri="{FF2B5EF4-FFF2-40B4-BE49-F238E27FC236}">
                <a16:creationId xmlns:a16="http://schemas.microsoft.com/office/drawing/2014/main" id="{EE35B510-D198-4C73-850A-D2A926215D88}"/>
              </a:ext>
            </a:extLst>
          </p:cNvPr>
          <p:cNvGrpSpPr/>
          <p:nvPr/>
        </p:nvGrpSpPr>
        <p:grpSpPr>
          <a:xfrm>
            <a:off x="2682687" y="860611"/>
            <a:ext cx="4383742" cy="3876161"/>
            <a:chOff x="2682687" y="860611"/>
            <a:chExt cx="4383742" cy="3876161"/>
          </a:xfrm>
        </p:grpSpPr>
        <p:pic>
          <p:nvPicPr>
            <p:cNvPr id="5" name="Picture 4">
              <a:extLst>
                <a:ext uri="{FF2B5EF4-FFF2-40B4-BE49-F238E27FC236}">
                  <a16:creationId xmlns:a16="http://schemas.microsoft.com/office/drawing/2014/main" id="{77D9968D-8286-4B49-8583-93CA6D9A0F04}"/>
                </a:ext>
              </a:extLst>
            </p:cNvPr>
            <p:cNvPicPr>
              <a:picLocks noChangeAspect="1"/>
            </p:cNvPicPr>
            <p:nvPr/>
          </p:nvPicPr>
          <p:blipFill rotWithShape="1">
            <a:blip r:embed="rId2"/>
            <a:srcRect l="11768" t="16470" r="12057" b="22732"/>
            <a:stretch/>
          </p:blipFill>
          <p:spPr>
            <a:xfrm>
              <a:off x="2682687" y="860611"/>
              <a:ext cx="4383742" cy="3876161"/>
            </a:xfrm>
            <a:prstGeom prst="rect">
              <a:avLst/>
            </a:prstGeom>
          </p:spPr>
        </p:pic>
        <p:sp>
          <p:nvSpPr>
            <p:cNvPr id="6" name="TextBox 5">
              <a:extLst>
                <a:ext uri="{FF2B5EF4-FFF2-40B4-BE49-F238E27FC236}">
                  <a16:creationId xmlns:a16="http://schemas.microsoft.com/office/drawing/2014/main" id="{9A32DF6F-E2D2-4AEC-AA77-5614403CB653}"/>
                </a:ext>
              </a:extLst>
            </p:cNvPr>
            <p:cNvSpPr txBox="1"/>
            <p:nvPr/>
          </p:nvSpPr>
          <p:spPr>
            <a:xfrm>
              <a:off x="3569260" y="2326342"/>
              <a:ext cx="360996" cy="184666"/>
            </a:xfrm>
            <a:prstGeom prst="rect">
              <a:avLst/>
            </a:prstGeom>
            <a:noFill/>
          </p:spPr>
          <p:txBody>
            <a:bodyPr wrap="none" rtlCol="0">
              <a:spAutoFit/>
            </a:bodyPr>
            <a:lstStyle/>
            <a:p>
              <a:r>
                <a:rPr lang="en-GB" sz="600" dirty="0"/>
                <a:t>GHG</a:t>
              </a:r>
            </a:p>
          </p:txBody>
        </p:sp>
        <p:sp>
          <p:nvSpPr>
            <p:cNvPr id="7" name="TextBox 6">
              <a:extLst>
                <a:ext uri="{FF2B5EF4-FFF2-40B4-BE49-F238E27FC236}">
                  <a16:creationId xmlns:a16="http://schemas.microsoft.com/office/drawing/2014/main" id="{0A8CF25A-1818-4A22-927C-0D8A5191B4FB}"/>
                </a:ext>
              </a:extLst>
            </p:cNvPr>
            <p:cNvSpPr txBox="1"/>
            <p:nvPr/>
          </p:nvSpPr>
          <p:spPr>
            <a:xfrm>
              <a:off x="3589432" y="2815592"/>
              <a:ext cx="333746" cy="184666"/>
            </a:xfrm>
            <a:prstGeom prst="rect">
              <a:avLst/>
            </a:prstGeom>
            <a:noFill/>
          </p:spPr>
          <p:txBody>
            <a:bodyPr wrap="none" rtlCol="0">
              <a:spAutoFit/>
            </a:bodyPr>
            <a:lstStyle/>
            <a:p>
              <a:r>
                <a:rPr lang="en-GB" sz="600" dirty="0"/>
                <a:t>SLR</a:t>
              </a:r>
            </a:p>
          </p:txBody>
        </p:sp>
      </p:grpSp>
    </p:spTree>
    <p:extLst>
      <p:ext uri="{BB962C8B-B14F-4D97-AF65-F5344CB8AC3E}">
        <p14:creationId xmlns:p14="http://schemas.microsoft.com/office/powerpoint/2010/main" val="91779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2A4-8CAF-4378-97BA-A043A7C8A66E}"/>
              </a:ext>
            </a:extLst>
          </p:cNvPr>
          <p:cNvSpPr>
            <a:spLocks noGrp="1"/>
          </p:cNvSpPr>
          <p:nvPr>
            <p:ph type="title"/>
          </p:nvPr>
        </p:nvSpPr>
        <p:spPr/>
        <p:txBody>
          <a:bodyPr/>
          <a:lstStyle/>
          <a:p>
            <a:r>
              <a:rPr lang="en-GB" b="1" dirty="0"/>
              <a:t>CMUG report on User Requirements</a:t>
            </a:r>
          </a:p>
        </p:txBody>
      </p:sp>
      <p:pic>
        <p:nvPicPr>
          <p:cNvPr id="1026" name="Picture 2" descr="Forms response chart. Question title: 3.1 For which primary purpose will you use these data?. Number of responses: 52 responses.">
            <a:extLst>
              <a:ext uri="{FF2B5EF4-FFF2-40B4-BE49-F238E27FC236}">
                <a16:creationId xmlns:a16="http://schemas.microsoft.com/office/drawing/2014/main" id="{CEDE7358-B738-49E0-9842-6C3D9B3C24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294" y="896167"/>
            <a:ext cx="7808352" cy="360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33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6575-C665-4248-BBB4-23623377D376}"/>
              </a:ext>
            </a:extLst>
          </p:cNvPr>
          <p:cNvSpPr>
            <a:spLocks noGrp="1"/>
          </p:cNvSpPr>
          <p:nvPr>
            <p:ph type="title"/>
          </p:nvPr>
        </p:nvSpPr>
        <p:spPr/>
        <p:txBody>
          <a:bodyPr/>
          <a:lstStyle/>
          <a:p>
            <a:r>
              <a:rPr lang="en-GB" b="1" dirty="0"/>
              <a:t>CMUG report on User Requirements</a:t>
            </a:r>
            <a:endParaRPr lang="en-GB" dirty="0"/>
          </a:p>
        </p:txBody>
      </p:sp>
      <p:pic>
        <p:nvPicPr>
          <p:cNvPr id="2050" name="Picture 2" descr="Forms response chart. Question title: 3.3 If using these data in climate modelling, please specify which aspect: . Number of responses: 42 responses.">
            <a:extLst>
              <a:ext uri="{FF2B5EF4-FFF2-40B4-BE49-F238E27FC236}">
                <a16:creationId xmlns:a16="http://schemas.microsoft.com/office/drawing/2014/main" id="{EE730B27-AAE1-4D2E-82D4-B79B44AD63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762" y="888640"/>
            <a:ext cx="6956425" cy="3608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A485EE-44A8-462E-A40B-C72D355C6219}"/>
              </a:ext>
            </a:extLst>
          </p:cNvPr>
          <p:cNvSpPr txBox="1"/>
          <p:nvPr/>
        </p:nvSpPr>
        <p:spPr>
          <a:xfrm>
            <a:off x="623129" y="2037229"/>
            <a:ext cx="2153154" cy="230832"/>
          </a:xfrm>
          <a:prstGeom prst="rect">
            <a:avLst/>
          </a:prstGeom>
          <a:noFill/>
        </p:spPr>
        <p:txBody>
          <a:bodyPr wrap="none" rtlCol="0">
            <a:spAutoFit/>
          </a:bodyPr>
          <a:lstStyle/>
          <a:p>
            <a:r>
              <a:rPr lang="en-GB" sz="900" dirty="0"/>
              <a:t>Definition of boundary conditions </a:t>
            </a:r>
          </a:p>
        </p:txBody>
      </p:sp>
      <p:sp>
        <p:nvSpPr>
          <p:cNvPr id="6" name="TextBox 5">
            <a:extLst>
              <a:ext uri="{FF2B5EF4-FFF2-40B4-BE49-F238E27FC236}">
                <a16:creationId xmlns:a16="http://schemas.microsoft.com/office/drawing/2014/main" id="{C0BC115D-D413-4B50-AF20-8B1F74EDC2C4}"/>
              </a:ext>
            </a:extLst>
          </p:cNvPr>
          <p:cNvSpPr txBox="1"/>
          <p:nvPr/>
        </p:nvSpPr>
        <p:spPr>
          <a:xfrm>
            <a:off x="307117" y="3677772"/>
            <a:ext cx="2448106" cy="230832"/>
          </a:xfrm>
          <a:prstGeom prst="rect">
            <a:avLst/>
          </a:prstGeom>
          <a:noFill/>
        </p:spPr>
        <p:txBody>
          <a:bodyPr wrap="none" rtlCol="0">
            <a:spAutoFit/>
          </a:bodyPr>
          <a:lstStyle/>
          <a:p>
            <a:r>
              <a:rPr lang="en-GB" sz="900" dirty="0"/>
              <a:t>Development of statistical downscaling</a:t>
            </a:r>
          </a:p>
        </p:txBody>
      </p:sp>
    </p:spTree>
    <p:extLst>
      <p:ext uri="{BB962C8B-B14F-4D97-AF65-F5344CB8AC3E}">
        <p14:creationId xmlns:p14="http://schemas.microsoft.com/office/powerpoint/2010/main" val="422650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5C53-C126-4469-B176-FD08D7F00D67}"/>
              </a:ext>
            </a:extLst>
          </p:cNvPr>
          <p:cNvSpPr>
            <a:spLocks noGrp="1"/>
          </p:cNvSpPr>
          <p:nvPr>
            <p:ph type="title"/>
          </p:nvPr>
        </p:nvSpPr>
        <p:spPr/>
        <p:txBody>
          <a:bodyPr/>
          <a:lstStyle/>
          <a:p>
            <a:r>
              <a:rPr lang="en-GB" b="1" dirty="0"/>
              <a:t>CMUG report on User Requirements</a:t>
            </a:r>
            <a:endParaRPr lang="en-GB" dirty="0"/>
          </a:p>
        </p:txBody>
      </p:sp>
      <p:pic>
        <p:nvPicPr>
          <p:cNvPr id="3074" name="Picture 2" descr="Forms response chart. Question title: 3.4 If you use these data in climate modelling, what type of modelling?  . Number of responses: 41 responses.">
            <a:extLst>
              <a:ext uri="{FF2B5EF4-FFF2-40B4-BE49-F238E27FC236}">
                <a16:creationId xmlns:a16="http://schemas.microsoft.com/office/drawing/2014/main" id="{9471C32A-3EAF-41D1-9168-42DA1F1F2AF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49" b="5086"/>
          <a:stretch/>
        </p:blipFill>
        <p:spPr bwMode="auto">
          <a:xfrm>
            <a:off x="1402320" y="860613"/>
            <a:ext cx="6130835" cy="3738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5ABA08-2611-4330-B7DD-CDB9285C3271}"/>
              </a:ext>
            </a:extLst>
          </p:cNvPr>
          <p:cNvSpPr txBox="1"/>
          <p:nvPr/>
        </p:nvSpPr>
        <p:spPr>
          <a:xfrm>
            <a:off x="469397" y="2506838"/>
            <a:ext cx="2447365" cy="415498"/>
          </a:xfrm>
          <a:prstGeom prst="rect">
            <a:avLst/>
          </a:prstGeom>
          <a:solidFill>
            <a:schemeClr val="bg1"/>
          </a:solidFill>
        </p:spPr>
        <p:txBody>
          <a:bodyPr wrap="square" lIns="0" tIns="0" rIns="0" bIns="0" rtlCol="0">
            <a:spAutoFit/>
          </a:bodyPr>
          <a:lstStyle/>
          <a:p>
            <a:pPr algn="r"/>
            <a:r>
              <a:rPr lang="en-GB" sz="900" dirty="0"/>
              <a:t>Coupled modelling</a:t>
            </a:r>
          </a:p>
          <a:p>
            <a:pPr algn="r"/>
            <a:r>
              <a:rPr lang="en-GB" sz="900" dirty="0"/>
              <a:t>Full Earth system (inc. bio-geo-chem)</a:t>
            </a:r>
          </a:p>
          <a:p>
            <a:pPr algn="r"/>
            <a:r>
              <a:rPr lang="en-GB" sz="900" dirty="0"/>
              <a:t>Atmosphere only modelling</a:t>
            </a:r>
          </a:p>
        </p:txBody>
      </p:sp>
    </p:spTree>
    <p:extLst>
      <p:ext uri="{BB962C8B-B14F-4D97-AF65-F5344CB8AC3E}">
        <p14:creationId xmlns:p14="http://schemas.microsoft.com/office/powerpoint/2010/main" val="33886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A4C6-F581-465D-A9FE-58AE4B1CF094}"/>
              </a:ext>
            </a:extLst>
          </p:cNvPr>
          <p:cNvSpPr>
            <a:spLocks noGrp="1"/>
          </p:cNvSpPr>
          <p:nvPr>
            <p:ph type="title"/>
          </p:nvPr>
        </p:nvSpPr>
        <p:spPr/>
        <p:txBody>
          <a:bodyPr/>
          <a:lstStyle/>
          <a:p>
            <a:r>
              <a:rPr lang="en-GB" b="1" dirty="0"/>
              <a:t>CMUG report on User Requirements</a:t>
            </a:r>
            <a:endParaRPr lang="en-GB" dirty="0"/>
          </a:p>
        </p:txBody>
      </p:sp>
      <p:pic>
        <p:nvPicPr>
          <p:cNvPr id="4098" name="Picture 2" descr="Forms response chart. Question title: 4.1 What spatial resolution(s) do you require of your ECV dataset of interest? . Number of responses: 52 responses.">
            <a:extLst>
              <a:ext uri="{FF2B5EF4-FFF2-40B4-BE49-F238E27FC236}">
                <a16:creationId xmlns:a16="http://schemas.microsoft.com/office/drawing/2014/main" id="{2138A172-BAA4-4BA9-A2CF-EF064D694A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860" y="750363"/>
            <a:ext cx="7097473" cy="395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2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6326-0BB6-48E6-AA51-F4ACE5EAE8F3}"/>
              </a:ext>
            </a:extLst>
          </p:cNvPr>
          <p:cNvSpPr>
            <a:spLocks noGrp="1"/>
          </p:cNvSpPr>
          <p:nvPr>
            <p:ph type="title"/>
          </p:nvPr>
        </p:nvSpPr>
        <p:spPr/>
        <p:txBody>
          <a:bodyPr/>
          <a:lstStyle/>
          <a:p>
            <a:r>
              <a:rPr lang="en-GB" b="1" dirty="0"/>
              <a:t>CMUG report on User Requirements</a:t>
            </a:r>
            <a:endParaRPr lang="en-GB" dirty="0"/>
          </a:p>
        </p:txBody>
      </p:sp>
      <p:pic>
        <p:nvPicPr>
          <p:cNvPr id="5124" name="Picture 4" descr="Forms response chart. Question title: 4.2 What temporal resolution(s) do you require of your ECV dataset of interest?. Number of responses: 52 responses.">
            <a:extLst>
              <a:ext uri="{FF2B5EF4-FFF2-40B4-BE49-F238E27FC236}">
                <a16:creationId xmlns:a16="http://schemas.microsoft.com/office/drawing/2014/main" id="{E3AA8516-A214-4293-ABF1-08DFC8E56B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13" b="8009"/>
          <a:stretch/>
        </p:blipFill>
        <p:spPr bwMode="auto">
          <a:xfrm>
            <a:off x="628453" y="776835"/>
            <a:ext cx="8048054" cy="396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7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a:t>
            </a:r>
            <a:r>
              <a:rPr lang="en-US" altLang="en-US" dirty="0" err="1">
                <a:latin typeface="Verdana" panose="020B0604030504040204" pitchFamily="34" charset="0"/>
              </a:rPr>
              <a:t>Meteo</a:t>
            </a:r>
            <a:r>
              <a:rPr lang="en-US" altLang="en-US" dirty="0">
                <a:latin typeface="Verdana" panose="020B0604030504040204" pitchFamily="34" charset="0"/>
              </a:rPr>
              <a:t>-France contribution - 2020</a:t>
            </a:r>
          </a:p>
        </p:txBody>
      </p:sp>
      <p:sp>
        <p:nvSpPr>
          <p:cNvPr id="6146" name="Content Placeholder 2"/>
          <p:cNvSpPr>
            <a:spLocks noGrp="1"/>
          </p:cNvSpPr>
          <p:nvPr>
            <p:ph idx="1"/>
          </p:nvPr>
        </p:nvSpPr>
        <p:spPr/>
        <p:txBody>
          <a:bodyPr/>
          <a:lstStyle/>
          <a:p>
            <a:pPr indent="-342900">
              <a:buFont typeface="Arial" panose="020B0604020202020204" pitchFamily="34" charset="0"/>
              <a:buChar char="•"/>
            </a:pPr>
            <a:r>
              <a:rPr lang="en-US" altLang="en-US" dirty="0">
                <a:latin typeface="Verdana" panose="020B0604030504040204" pitchFamily="34" charset="0"/>
              </a:rPr>
              <a:t>LDAS-Monde</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Assimilation of snow cover products finalized</a:t>
            </a:r>
          </a:p>
          <a:p>
            <a:pPr lvl="1" indent="-342900">
              <a:buFont typeface="Arial" panose="020B0604020202020204" pitchFamily="34" charset="0"/>
              <a:buChar char="•"/>
            </a:pPr>
            <a:r>
              <a:rPr lang="en-US" altLang="en-US" dirty="0">
                <a:solidFill>
                  <a:schemeClr val="tx1"/>
                </a:solidFill>
                <a:latin typeface="Verdana" panose="020B0604030504040204" pitchFamily="34" charset="0"/>
              </a:rPr>
              <a:t>Start the cross-cutting evaluation of</a:t>
            </a:r>
            <a:endParaRPr lang="en-US" altLang="en-US" dirty="0">
              <a:latin typeface="Verdana" panose="020B0604030504040204" pitchFamily="34" charset="0"/>
            </a:endParaRPr>
          </a:p>
          <a:p>
            <a:pPr lvl="2" indent="-342900">
              <a:buFont typeface="Arial" panose="020B0604020202020204" pitchFamily="34" charset="0"/>
              <a:buChar char="•"/>
            </a:pP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-SM-</a:t>
            </a:r>
            <a:r>
              <a:rPr lang="en-US" altLang="en-US" i="1" dirty="0">
                <a:latin typeface="Verdana" panose="020B0604030504040204" pitchFamily="34" charset="0"/>
              </a:rPr>
              <a:t>LAI</a:t>
            </a:r>
            <a:r>
              <a:rPr lang="en-US" altLang="en-US" dirty="0">
                <a:latin typeface="Verdana" panose="020B0604030504040204" pitchFamily="34" charset="0"/>
              </a:rPr>
              <a:t> (3.1) </a:t>
            </a:r>
            <a:endParaRPr lang="en-US" altLang="en-US" sz="1200" dirty="0">
              <a:solidFill>
                <a:schemeClr val="tx1"/>
              </a:solidFill>
              <a:latin typeface="Verdana" panose="020B0604030504040204" pitchFamily="34" charset="0"/>
            </a:endParaRP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Copernicus Global Land Service LST product can be used as a proxy</a:t>
            </a: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First version of CCI product will be used</a:t>
            </a:r>
          </a:p>
          <a:p>
            <a:pPr lvl="2" indent="-342900">
              <a:buFont typeface="Arial" panose="020B0604020202020204" pitchFamily="34" charset="0"/>
              <a:buChar char="•"/>
            </a:pPr>
            <a:r>
              <a:rPr lang="en-US" altLang="en-US" dirty="0">
                <a:solidFill>
                  <a:srgbClr val="FF0000"/>
                </a:solidFill>
                <a:latin typeface="Verdana" panose="020B0604030504040204" pitchFamily="34" charset="0"/>
              </a:rPr>
              <a:t>Snow</a:t>
            </a:r>
            <a:r>
              <a:rPr lang="en-US" altLang="en-US" dirty="0">
                <a:latin typeface="Verdana" panose="020B0604030504040204" pitchFamily="34" charset="0"/>
              </a:rPr>
              <a:t>-SM-</a:t>
            </a:r>
            <a:r>
              <a:rPr lang="en-US" altLang="en-US" i="1" dirty="0">
                <a:latin typeface="Verdana" panose="020B0604030504040204" pitchFamily="34" charset="0"/>
              </a:rPr>
              <a:t>LAI</a:t>
            </a:r>
            <a:r>
              <a:rPr lang="en-US" altLang="en-US" dirty="0">
                <a:latin typeface="Verdana" panose="020B0604030504040204" pitchFamily="34" charset="0"/>
              </a:rPr>
              <a:t> (3.2)</a:t>
            </a:r>
            <a:endParaRPr lang="en-US" altLang="en-US" sz="1200" dirty="0">
              <a:solidFill>
                <a:schemeClr val="tx1"/>
              </a:solidFill>
              <a:latin typeface="Verdana" panose="020B0604030504040204" pitchFamily="34" charset="0"/>
            </a:endParaRP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1 week stay of Clément </a:t>
            </a:r>
            <a:r>
              <a:rPr lang="en-US" altLang="en-US" sz="1200" dirty="0" err="1">
                <a:solidFill>
                  <a:schemeClr val="tx1"/>
                </a:solidFill>
                <a:latin typeface="Verdana" panose="020B0604030504040204" pitchFamily="34" charset="0"/>
              </a:rPr>
              <a:t>Albergel</a:t>
            </a:r>
            <a:r>
              <a:rPr lang="en-US" altLang="en-US" sz="1200" dirty="0">
                <a:solidFill>
                  <a:schemeClr val="tx1"/>
                </a:solidFill>
                <a:latin typeface="Verdana" panose="020B0604030504040204" pitchFamily="34" charset="0"/>
              </a:rPr>
              <a:t> at ECMWF: link to the Snow-CCI project</a:t>
            </a: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Benchmarking with IMS product</a:t>
            </a: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First version of CCI product will be used</a:t>
            </a:r>
            <a:endParaRPr lang="en-US" altLang="en-US" dirty="0">
              <a:solidFill>
                <a:schemeClr val="tx1"/>
              </a:solidFill>
              <a:latin typeface="Verdana" panose="020B0604030504040204" pitchFamily="34" charset="0"/>
            </a:endParaRPr>
          </a:p>
          <a:p>
            <a:pPr lvl="2" indent="-342900">
              <a:buFont typeface="Arial" panose="020B0604020202020204" pitchFamily="34" charset="0"/>
              <a:buChar char="•"/>
            </a:pPr>
            <a:r>
              <a:rPr lang="en-US" altLang="en-US" dirty="0">
                <a:solidFill>
                  <a:srgbClr val="FF0000"/>
                </a:solidFill>
                <a:latin typeface="Verdana" panose="020B0604030504040204" pitchFamily="34" charset="0"/>
              </a:rPr>
              <a:t>Permafrost</a:t>
            </a:r>
            <a:r>
              <a:rPr lang="en-US" altLang="en-US" dirty="0">
                <a:latin typeface="Verdana" panose="020B0604030504040204" pitchFamily="34" charset="0"/>
              </a:rPr>
              <a:t>-SM-</a:t>
            </a:r>
            <a:r>
              <a:rPr lang="en-US" altLang="en-US" i="1" dirty="0">
                <a:latin typeface="Verdana" panose="020B0604030504040204" pitchFamily="34" charset="0"/>
              </a:rPr>
              <a:t>LAI</a:t>
            </a:r>
            <a:r>
              <a:rPr lang="en-US" altLang="en-US" dirty="0">
                <a:latin typeface="Verdana" panose="020B0604030504040204" pitchFamily="34" charset="0"/>
              </a:rPr>
              <a:t> (3.3)</a:t>
            </a:r>
            <a:endParaRPr lang="en-US" altLang="en-US" sz="1200" dirty="0">
              <a:solidFill>
                <a:schemeClr val="tx1"/>
              </a:solidFill>
              <a:latin typeface="Verdana" panose="020B0604030504040204" pitchFamily="34" charset="0"/>
            </a:endParaRPr>
          </a:p>
          <a:p>
            <a:pPr lvl="3" indent="-342900">
              <a:buFont typeface="Arial" panose="020B0604020202020204" pitchFamily="34" charset="0"/>
              <a:buChar char="•"/>
            </a:pPr>
            <a:r>
              <a:rPr lang="en-US" altLang="en-US" sz="1200" dirty="0">
                <a:solidFill>
                  <a:schemeClr val="tx1"/>
                </a:solidFill>
                <a:latin typeface="Verdana" panose="020B0604030504040204" pitchFamily="34" charset="0"/>
              </a:rPr>
              <a:t>First version of CCI product will be used</a:t>
            </a:r>
            <a:endParaRPr lang="en-US" altLang="en-US" dirty="0">
              <a:solidFill>
                <a:schemeClr val="tx1"/>
              </a:solidFill>
              <a:latin typeface="Verdana" panose="020B0604030504040204" pitchFamily="34" charset="0"/>
            </a:endParaRPr>
          </a:p>
          <a:p>
            <a:pPr lvl="2"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endParaRPr lang="en-US" altLang="en-US" dirty="0">
              <a:solidFill>
                <a:schemeClr val="tx1"/>
              </a:solidFill>
              <a:latin typeface="Verdana" panose="020B0604030504040204" pitchFamily="34" charset="0"/>
            </a:endParaRPr>
          </a:p>
          <a:p>
            <a:pPr lvl="1" indent="-342900">
              <a:buFont typeface="Arial" panose="020B0604020202020204" pitchFamily="34" charset="0"/>
              <a:buChar char="•"/>
            </a:pPr>
            <a:endParaRPr lang="en-US" altLang="en-US" dirty="0">
              <a:solidFill>
                <a:schemeClr val="tx1"/>
              </a:solidFill>
              <a:latin typeface="Verdana" panose="020B0604030504040204" pitchFamily="34" charset="0"/>
            </a:endParaRPr>
          </a:p>
        </p:txBody>
      </p:sp>
    </p:spTree>
    <p:extLst>
      <p:ext uri="{BB962C8B-B14F-4D97-AF65-F5344CB8AC3E}">
        <p14:creationId xmlns:p14="http://schemas.microsoft.com/office/powerpoint/2010/main" val="407068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0CE4-170A-41BE-BE21-CE4F4F53DC09}"/>
              </a:ext>
            </a:extLst>
          </p:cNvPr>
          <p:cNvSpPr>
            <a:spLocks noGrp="1"/>
          </p:cNvSpPr>
          <p:nvPr>
            <p:ph type="title"/>
          </p:nvPr>
        </p:nvSpPr>
        <p:spPr/>
        <p:txBody>
          <a:bodyPr/>
          <a:lstStyle/>
          <a:p>
            <a:r>
              <a:rPr lang="en-GB" b="1" dirty="0"/>
              <a:t>CMUG report on User Requirements</a:t>
            </a:r>
            <a:endParaRPr lang="en-GB" dirty="0"/>
          </a:p>
        </p:txBody>
      </p:sp>
      <p:pic>
        <p:nvPicPr>
          <p:cNvPr id="6146" name="Picture 2" descr="Forms response chart. Question title: 4.3  If you are using more than one ECV for your applications: do these products need a similar temporal/spatial resolution? . Number of responses: 49 responses.">
            <a:extLst>
              <a:ext uri="{FF2B5EF4-FFF2-40B4-BE49-F238E27FC236}">
                <a16:creationId xmlns:a16="http://schemas.microsoft.com/office/drawing/2014/main" id="{8BDF65E3-605D-4875-AC2A-A9172EFF6F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39" y="836008"/>
            <a:ext cx="7873550" cy="393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9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3ACE-072D-4AAC-938F-06501037ED90}"/>
              </a:ext>
            </a:extLst>
          </p:cNvPr>
          <p:cNvSpPr>
            <a:spLocks noGrp="1"/>
          </p:cNvSpPr>
          <p:nvPr>
            <p:ph type="title"/>
          </p:nvPr>
        </p:nvSpPr>
        <p:spPr/>
        <p:txBody>
          <a:bodyPr/>
          <a:lstStyle/>
          <a:p>
            <a:r>
              <a:rPr lang="en-GB" b="1" dirty="0"/>
              <a:t>CMUG report on User Requirements</a:t>
            </a:r>
            <a:endParaRPr lang="en-GB" dirty="0"/>
          </a:p>
        </p:txBody>
      </p:sp>
      <p:pic>
        <p:nvPicPr>
          <p:cNvPr id="7170" name="Picture 2" descr="Forms response chart. Question title: 4.10 What Level of satellite observation data do you seek to use?. Number of responses: 51 responses.">
            <a:extLst>
              <a:ext uri="{FF2B5EF4-FFF2-40B4-BE49-F238E27FC236}">
                <a16:creationId xmlns:a16="http://schemas.microsoft.com/office/drawing/2014/main" id="{4DDF61A7-BC0E-4473-992C-DE26464FD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18" y="776633"/>
            <a:ext cx="7409964" cy="384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24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ECA8-32C6-479C-BE52-C132D6C3CAA7}"/>
              </a:ext>
            </a:extLst>
          </p:cNvPr>
          <p:cNvSpPr>
            <a:spLocks noGrp="1"/>
          </p:cNvSpPr>
          <p:nvPr>
            <p:ph type="title"/>
          </p:nvPr>
        </p:nvSpPr>
        <p:spPr/>
        <p:txBody>
          <a:bodyPr/>
          <a:lstStyle/>
          <a:p>
            <a:r>
              <a:rPr lang="en-GB" b="1" dirty="0"/>
              <a:t>CMUG report on User Requirements</a:t>
            </a:r>
            <a:endParaRPr lang="en-GB" dirty="0"/>
          </a:p>
        </p:txBody>
      </p:sp>
      <p:pic>
        <p:nvPicPr>
          <p:cNvPr id="8194" name="Picture 2" descr="Forms response chart. Question title: 4.11 Do you have a preference for single or merged sensor products, or both?. Number of responses: 48 responses.">
            <a:extLst>
              <a:ext uri="{FF2B5EF4-FFF2-40B4-BE49-F238E27FC236}">
                <a16:creationId xmlns:a16="http://schemas.microsoft.com/office/drawing/2014/main" id="{EBB85093-E594-44C2-B719-F1289AF467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94" y="815778"/>
            <a:ext cx="7752171" cy="387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2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67EA-1622-4402-B398-89F1373B36D0}"/>
              </a:ext>
            </a:extLst>
          </p:cNvPr>
          <p:cNvSpPr>
            <a:spLocks noGrp="1"/>
          </p:cNvSpPr>
          <p:nvPr>
            <p:ph type="title"/>
          </p:nvPr>
        </p:nvSpPr>
        <p:spPr/>
        <p:txBody>
          <a:bodyPr/>
          <a:lstStyle/>
          <a:p>
            <a:r>
              <a:rPr lang="en-GB" b="1" dirty="0"/>
              <a:t>CMUG report on User Requirements</a:t>
            </a:r>
            <a:endParaRPr lang="en-GB" dirty="0"/>
          </a:p>
        </p:txBody>
      </p:sp>
      <p:pic>
        <p:nvPicPr>
          <p:cNvPr id="11266" name="Picture 2" descr="Forms response chart. Question title: 7.7 Are the tools currently available for e.g. processing, visualising these ECV data satisfactory for your work?. Number of responses: 37 responses.">
            <a:extLst>
              <a:ext uri="{FF2B5EF4-FFF2-40B4-BE49-F238E27FC236}">
                <a16:creationId xmlns:a16="http://schemas.microsoft.com/office/drawing/2014/main" id="{10FE69C3-BD4D-4064-B661-7E9F47CE1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73" y="827915"/>
            <a:ext cx="7800722" cy="390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72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113A-3525-44BE-8B3E-97F64A14EBC3}"/>
              </a:ext>
            </a:extLst>
          </p:cNvPr>
          <p:cNvSpPr>
            <a:spLocks noGrp="1"/>
          </p:cNvSpPr>
          <p:nvPr>
            <p:ph type="title"/>
          </p:nvPr>
        </p:nvSpPr>
        <p:spPr/>
        <p:txBody>
          <a:bodyPr/>
          <a:lstStyle/>
          <a:p>
            <a:r>
              <a:rPr lang="en-GB" b="1" dirty="0"/>
              <a:t>CMUG report on User Requirements</a:t>
            </a:r>
            <a:endParaRPr lang="en-GB" dirty="0"/>
          </a:p>
        </p:txBody>
      </p:sp>
      <p:pic>
        <p:nvPicPr>
          <p:cNvPr id="10242" name="Picture 2" descr="Forms response chart. Question title: 4.16 Do the GCOS requirements reflect your data needs?  https://gcos.wmo.int/en/essential-climate-variables/requirements. Number of responses: 42 responses.">
            <a:extLst>
              <a:ext uri="{FF2B5EF4-FFF2-40B4-BE49-F238E27FC236}">
                <a16:creationId xmlns:a16="http://schemas.microsoft.com/office/drawing/2014/main" id="{E57B9BB2-F03E-4311-AD33-A7B7881CB3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999" y="835249"/>
            <a:ext cx="6946001" cy="347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171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7F0F-F67F-4447-95B9-F9E374D6050E}"/>
              </a:ext>
            </a:extLst>
          </p:cNvPr>
          <p:cNvSpPr>
            <a:spLocks noGrp="1"/>
          </p:cNvSpPr>
          <p:nvPr>
            <p:ph type="title"/>
          </p:nvPr>
        </p:nvSpPr>
        <p:spPr>
          <a:xfrm>
            <a:off x="593466" y="187655"/>
            <a:ext cx="7995227" cy="400110"/>
          </a:xfrm>
        </p:spPr>
        <p:txBody>
          <a:bodyPr/>
          <a:lstStyle/>
          <a:p>
            <a:r>
              <a:rPr lang="en-GB" sz="2000" b="1" dirty="0"/>
              <a:t>D2.3 Assessment of CCI Technical Documentation</a:t>
            </a:r>
          </a:p>
        </p:txBody>
      </p:sp>
    </p:spTree>
    <p:extLst>
      <p:ext uri="{BB962C8B-B14F-4D97-AF65-F5344CB8AC3E}">
        <p14:creationId xmlns:p14="http://schemas.microsoft.com/office/powerpoint/2010/main" val="96588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E485-72EC-451A-9EB7-8E5BF29B3348}"/>
              </a:ext>
            </a:extLst>
          </p:cNvPr>
          <p:cNvSpPr>
            <a:spLocks noGrp="1"/>
          </p:cNvSpPr>
          <p:nvPr>
            <p:ph type="title"/>
          </p:nvPr>
        </p:nvSpPr>
        <p:spPr>
          <a:xfrm>
            <a:off x="687612" y="-10864"/>
            <a:ext cx="7204529" cy="769441"/>
          </a:xfrm>
        </p:spPr>
        <p:txBody>
          <a:bodyPr/>
          <a:lstStyle/>
          <a:p>
            <a:r>
              <a:rPr lang="en-GB" b="1" dirty="0"/>
              <a:t>D2.3: Assessment of product documentation</a:t>
            </a:r>
          </a:p>
        </p:txBody>
      </p:sp>
      <p:sp>
        <p:nvSpPr>
          <p:cNvPr id="3" name="Content Placeholder 2">
            <a:extLst>
              <a:ext uri="{FF2B5EF4-FFF2-40B4-BE49-F238E27FC236}">
                <a16:creationId xmlns:a16="http://schemas.microsoft.com/office/drawing/2014/main" id="{1FD0102B-DED6-4ECC-9685-CE5CC60208F8}"/>
              </a:ext>
            </a:extLst>
          </p:cNvPr>
          <p:cNvSpPr>
            <a:spLocks noGrp="1"/>
          </p:cNvSpPr>
          <p:nvPr>
            <p:ph idx="1"/>
          </p:nvPr>
        </p:nvSpPr>
        <p:spPr/>
        <p:txBody>
          <a:bodyPr/>
          <a:lstStyle/>
          <a:p>
            <a:r>
              <a:rPr lang="en-GB" b="1" dirty="0"/>
              <a:t>PURPOSE: to update the existing report (currently 3-years old)</a:t>
            </a:r>
          </a:p>
          <a:p>
            <a:endParaRPr lang="en-GB" b="1" dirty="0"/>
          </a:p>
          <a:p>
            <a:pPr>
              <a:buAutoNum type="arabicPeriod"/>
            </a:pPr>
            <a:r>
              <a:rPr lang="en-GB" b="1" dirty="0"/>
              <a:t>To assess project deliverable documents such as:</a:t>
            </a:r>
          </a:p>
          <a:p>
            <a:pPr marL="742950" lvl="1" indent="-285750">
              <a:buFontTx/>
              <a:buChar char="-"/>
            </a:pPr>
            <a:r>
              <a:rPr lang="en-GB" dirty="0"/>
              <a:t>Product validation and inter-comparison Report</a:t>
            </a:r>
          </a:p>
          <a:p>
            <a:pPr marL="742950" lvl="1" indent="-285750">
              <a:buFontTx/>
              <a:buChar char="-"/>
            </a:pPr>
            <a:r>
              <a:rPr lang="en-GB" dirty="0"/>
              <a:t>Climate Assessment Report</a:t>
            </a:r>
          </a:p>
          <a:p>
            <a:pPr marL="742950" lvl="1" indent="-285750">
              <a:buFontTx/>
              <a:buChar char="-"/>
            </a:pPr>
            <a:r>
              <a:rPr lang="en-GB" dirty="0"/>
              <a:t>Comprehensive Error Characterisation Report</a:t>
            </a:r>
          </a:p>
          <a:p>
            <a:pPr marL="742950" lvl="1" indent="-285750">
              <a:buFontTx/>
              <a:buChar char="-"/>
            </a:pPr>
            <a:r>
              <a:rPr lang="en-GB" dirty="0"/>
              <a:t>Others e.g. Product specification document, User requirement document</a:t>
            </a:r>
          </a:p>
          <a:p>
            <a:pPr indent="0"/>
            <a:endParaRPr lang="en-GB" dirty="0"/>
          </a:p>
          <a:p>
            <a:pPr marL="342900" indent="-342900">
              <a:buAutoNum type="arabicPeriod" startAt="2"/>
            </a:pPr>
            <a:r>
              <a:rPr lang="en-GB" b="1" dirty="0"/>
              <a:t>Give feedback to ESA and the CCI teams:</a:t>
            </a:r>
          </a:p>
          <a:p>
            <a:pPr marL="742950" lvl="1" indent="-285750">
              <a:buFontTx/>
              <a:buChar char="-"/>
            </a:pPr>
            <a:r>
              <a:rPr lang="en-GB" dirty="0"/>
              <a:t>Through assessment of Quality, Uncertainty, and Maturity of the product </a:t>
            </a:r>
          </a:p>
        </p:txBody>
      </p:sp>
    </p:spTree>
    <p:extLst>
      <p:ext uri="{BB962C8B-B14F-4D97-AF65-F5344CB8AC3E}">
        <p14:creationId xmlns:p14="http://schemas.microsoft.com/office/powerpoint/2010/main" val="1802703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AD085B-7602-4F6F-B04D-4DCAF9864F31}"/>
              </a:ext>
            </a:extLst>
          </p:cNvPr>
          <p:cNvPicPr>
            <a:picLocks noChangeAspect="1"/>
          </p:cNvPicPr>
          <p:nvPr/>
        </p:nvPicPr>
        <p:blipFill>
          <a:blip r:embed="rId3"/>
          <a:stretch>
            <a:fillRect/>
          </a:stretch>
        </p:blipFill>
        <p:spPr>
          <a:xfrm>
            <a:off x="3711852" y="2436541"/>
            <a:ext cx="1152525" cy="657225"/>
          </a:xfrm>
          <a:prstGeom prst="rect">
            <a:avLst/>
          </a:prstGeom>
        </p:spPr>
      </p:pic>
      <p:pic>
        <p:nvPicPr>
          <p:cNvPr id="12" name="Picture 11">
            <a:extLst>
              <a:ext uri="{FF2B5EF4-FFF2-40B4-BE49-F238E27FC236}">
                <a16:creationId xmlns:a16="http://schemas.microsoft.com/office/drawing/2014/main" id="{93CE6FE6-7D1C-411C-8EA7-5D4CF796618A}"/>
              </a:ext>
            </a:extLst>
          </p:cNvPr>
          <p:cNvPicPr>
            <a:picLocks noChangeAspect="1"/>
          </p:cNvPicPr>
          <p:nvPr/>
        </p:nvPicPr>
        <p:blipFill>
          <a:blip r:embed="rId4"/>
          <a:stretch>
            <a:fillRect/>
          </a:stretch>
        </p:blipFill>
        <p:spPr>
          <a:xfrm>
            <a:off x="3726343" y="1722783"/>
            <a:ext cx="1790700" cy="676275"/>
          </a:xfrm>
          <a:prstGeom prst="rect">
            <a:avLst/>
          </a:prstGeom>
        </p:spPr>
      </p:pic>
      <p:pic>
        <p:nvPicPr>
          <p:cNvPr id="25" name="Picture 24">
            <a:extLst>
              <a:ext uri="{FF2B5EF4-FFF2-40B4-BE49-F238E27FC236}">
                <a16:creationId xmlns:a16="http://schemas.microsoft.com/office/drawing/2014/main" id="{CAE89527-F378-4BFC-BD97-40B1E1594122}"/>
              </a:ext>
            </a:extLst>
          </p:cNvPr>
          <p:cNvPicPr>
            <a:picLocks noChangeAspect="1"/>
          </p:cNvPicPr>
          <p:nvPr/>
        </p:nvPicPr>
        <p:blipFill>
          <a:blip r:embed="rId5"/>
          <a:stretch>
            <a:fillRect/>
          </a:stretch>
        </p:blipFill>
        <p:spPr>
          <a:xfrm>
            <a:off x="5380571" y="1729405"/>
            <a:ext cx="2124075" cy="638175"/>
          </a:xfrm>
          <a:prstGeom prst="rect">
            <a:avLst/>
          </a:prstGeom>
        </p:spPr>
      </p:pic>
      <p:pic>
        <p:nvPicPr>
          <p:cNvPr id="26" name="Picture 25">
            <a:extLst>
              <a:ext uri="{FF2B5EF4-FFF2-40B4-BE49-F238E27FC236}">
                <a16:creationId xmlns:a16="http://schemas.microsoft.com/office/drawing/2014/main" id="{3E5BDC69-3F77-4ABA-85E9-1AB7CA19A37B}"/>
              </a:ext>
            </a:extLst>
          </p:cNvPr>
          <p:cNvPicPr>
            <a:picLocks noChangeAspect="1"/>
          </p:cNvPicPr>
          <p:nvPr/>
        </p:nvPicPr>
        <p:blipFill>
          <a:blip r:embed="rId6"/>
          <a:stretch>
            <a:fillRect/>
          </a:stretch>
        </p:blipFill>
        <p:spPr>
          <a:xfrm>
            <a:off x="104462" y="1014782"/>
            <a:ext cx="1171575" cy="657225"/>
          </a:xfrm>
          <a:prstGeom prst="rect">
            <a:avLst/>
          </a:prstGeom>
        </p:spPr>
      </p:pic>
      <p:sp>
        <p:nvSpPr>
          <p:cNvPr id="2" name="Title 1">
            <a:extLst>
              <a:ext uri="{FF2B5EF4-FFF2-40B4-BE49-F238E27FC236}">
                <a16:creationId xmlns:a16="http://schemas.microsoft.com/office/drawing/2014/main" id="{23EFB16B-5F38-48AE-A77C-B1D4C393AFE1}"/>
              </a:ext>
            </a:extLst>
          </p:cNvPr>
          <p:cNvSpPr>
            <a:spLocks noGrp="1"/>
          </p:cNvSpPr>
          <p:nvPr>
            <p:ph type="title"/>
          </p:nvPr>
        </p:nvSpPr>
        <p:spPr/>
        <p:txBody>
          <a:bodyPr/>
          <a:lstStyle/>
          <a:p>
            <a:r>
              <a:rPr lang="en-GB" b="1" dirty="0"/>
              <a:t>Assessment of product documentation</a:t>
            </a:r>
            <a:endParaRPr lang="en-GB" dirty="0"/>
          </a:p>
        </p:txBody>
      </p:sp>
      <p:sp>
        <p:nvSpPr>
          <p:cNvPr id="3" name="Content Placeholder 2">
            <a:extLst>
              <a:ext uri="{FF2B5EF4-FFF2-40B4-BE49-F238E27FC236}">
                <a16:creationId xmlns:a16="http://schemas.microsoft.com/office/drawing/2014/main" id="{75B9F7C3-9605-4393-836D-DB6ED9D53348}"/>
              </a:ext>
            </a:extLst>
          </p:cNvPr>
          <p:cNvSpPr>
            <a:spLocks noGrp="1"/>
          </p:cNvSpPr>
          <p:nvPr>
            <p:ph idx="1"/>
          </p:nvPr>
        </p:nvSpPr>
        <p:spPr>
          <a:xfrm>
            <a:off x="34817" y="707099"/>
            <a:ext cx="8747125" cy="3824287"/>
          </a:xfrm>
        </p:spPr>
        <p:txBody>
          <a:bodyPr/>
          <a:lstStyle/>
          <a:p>
            <a:r>
              <a:rPr lang="en-GB" b="1" dirty="0"/>
              <a:t>Existing ECVs</a:t>
            </a:r>
          </a:p>
        </p:txBody>
      </p:sp>
      <p:pic>
        <p:nvPicPr>
          <p:cNvPr id="4" name="Picture 3">
            <a:extLst>
              <a:ext uri="{FF2B5EF4-FFF2-40B4-BE49-F238E27FC236}">
                <a16:creationId xmlns:a16="http://schemas.microsoft.com/office/drawing/2014/main" id="{E8247D60-E563-4DF0-B5AD-C248C3C1BB7D}"/>
              </a:ext>
            </a:extLst>
          </p:cNvPr>
          <p:cNvPicPr>
            <a:picLocks noChangeAspect="1"/>
          </p:cNvPicPr>
          <p:nvPr/>
        </p:nvPicPr>
        <p:blipFill>
          <a:blip r:embed="rId7"/>
          <a:stretch>
            <a:fillRect/>
          </a:stretch>
        </p:blipFill>
        <p:spPr>
          <a:xfrm>
            <a:off x="5313568" y="2419829"/>
            <a:ext cx="1533525" cy="695325"/>
          </a:xfrm>
          <a:prstGeom prst="rect">
            <a:avLst/>
          </a:prstGeom>
        </p:spPr>
      </p:pic>
      <p:pic>
        <p:nvPicPr>
          <p:cNvPr id="5" name="Picture 4">
            <a:extLst>
              <a:ext uri="{FF2B5EF4-FFF2-40B4-BE49-F238E27FC236}">
                <a16:creationId xmlns:a16="http://schemas.microsoft.com/office/drawing/2014/main" id="{5F5C4B4D-2A91-4BDA-8EA3-361B50D74DF8}"/>
              </a:ext>
            </a:extLst>
          </p:cNvPr>
          <p:cNvPicPr>
            <a:picLocks noChangeAspect="1"/>
          </p:cNvPicPr>
          <p:nvPr/>
        </p:nvPicPr>
        <p:blipFill>
          <a:blip r:embed="rId8"/>
          <a:stretch>
            <a:fillRect/>
          </a:stretch>
        </p:blipFill>
        <p:spPr>
          <a:xfrm>
            <a:off x="7577924" y="3317825"/>
            <a:ext cx="1571625" cy="685800"/>
          </a:xfrm>
          <a:prstGeom prst="rect">
            <a:avLst/>
          </a:prstGeom>
        </p:spPr>
      </p:pic>
      <p:pic>
        <p:nvPicPr>
          <p:cNvPr id="6" name="Picture 5">
            <a:extLst>
              <a:ext uri="{FF2B5EF4-FFF2-40B4-BE49-F238E27FC236}">
                <a16:creationId xmlns:a16="http://schemas.microsoft.com/office/drawing/2014/main" id="{4CAFFCDC-6E3B-40C0-8CE1-72B12E3A14FA}"/>
              </a:ext>
            </a:extLst>
          </p:cNvPr>
          <p:cNvPicPr>
            <a:picLocks noChangeAspect="1"/>
          </p:cNvPicPr>
          <p:nvPr/>
        </p:nvPicPr>
        <p:blipFill>
          <a:blip r:embed="rId9"/>
          <a:stretch>
            <a:fillRect/>
          </a:stretch>
        </p:blipFill>
        <p:spPr>
          <a:xfrm>
            <a:off x="130652" y="1733757"/>
            <a:ext cx="1247775" cy="666750"/>
          </a:xfrm>
          <a:prstGeom prst="rect">
            <a:avLst/>
          </a:prstGeom>
        </p:spPr>
      </p:pic>
      <p:pic>
        <p:nvPicPr>
          <p:cNvPr id="8" name="Picture 7">
            <a:extLst>
              <a:ext uri="{FF2B5EF4-FFF2-40B4-BE49-F238E27FC236}">
                <a16:creationId xmlns:a16="http://schemas.microsoft.com/office/drawing/2014/main" id="{8E96656F-819E-496D-A969-9C677B5031AF}"/>
              </a:ext>
            </a:extLst>
          </p:cNvPr>
          <p:cNvPicPr>
            <a:picLocks noChangeAspect="1"/>
          </p:cNvPicPr>
          <p:nvPr/>
        </p:nvPicPr>
        <p:blipFill>
          <a:blip r:embed="rId10"/>
          <a:stretch>
            <a:fillRect/>
          </a:stretch>
        </p:blipFill>
        <p:spPr>
          <a:xfrm>
            <a:off x="1819550" y="1757569"/>
            <a:ext cx="1104900" cy="647700"/>
          </a:xfrm>
          <a:prstGeom prst="rect">
            <a:avLst/>
          </a:prstGeom>
        </p:spPr>
      </p:pic>
      <p:pic>
        <p:nvPicPr>
          <p:cNvPr id="9" name="Picture 8">
            <a:extLst>
              <a:ext uri="{FF2B5EF4-FFF2-40B4-BE49-F238E27FC236}">
                <a16:creationId xmlns:a16="http://schemas.microsoft.com/office/drawing/2014/main" id="{ED3F7911-86A5-4B5F-A2EC-FDBC74BACBD2}"/>
              </a:ext>
            </a:extLst>
          </p:cNvPr>
          <p:cNvPicPr>
            <a:picLocks noChangeAspect="1"/>
          </p:cNvPicPr>
          <p:nvPr/>
        </p:nvPicPr>
        <p:blipFill>
          <a:blip r:embed="rId11"/>
          <a:stretch>
            <a:fillRect/>
          </a:stretch>
        </p:blipFill>
        <p:spPr>
          <a:xfrm>
            <a:off x="1806852" y="2452569"/>
            <a:ext cx="1543050" cy="657225"/>
          </a:xfrm>
          <a:prstGeom prst="rect">
            <a:avLst/>
          </a:prstGeom>
        </p:spPr>
      </p:pic>
      <p:pic>
        <p:nvPicPr>
          <p:cNvPr id="10" name="Picture 9">
            <a:extLst>
              <a:ext uri="{FF2B5EF4-FFF2-40B4-BE49-F238E27FC236}">
                <a16:creationId xmlns:a16="http://schemas.microsoft.com/office/drawing/2014/main" id="{E8E652AA-9F4C-4C7E-963D-7C6B2A0FE9A5}"/>
              </a:ext>
            </a:extLst>
          </p:cNvPr>
          <p:cNvPicPr>
            <a:picLocks noChangeAspect="1"/>
          </p:cNvPicPr>
          <p:nvPr/>
        </p:nvPicPr>
        <p:blipFill>
          <a:blip r:embed="rId12"/>
          <a:stretch>
            <a:fillRect/>
          </a:stretch>
        </p:blipFill>
        <p:spPr>
          <a:xfrm>
            <a:off x="117918" y="2436541"/>
            <a:ext cx="1609725" cy="676275"/>
          </a:xfrm>
          <a:prstGeom prst="rect">
            <a:avLst/>
          </a:prstGeom>
        </p:spPr>
      </p:pic>
      <p:pic>
        <p:nvPicPr>
          <p:cNvPr id="11" name="Picture 10">
            <a:extLst>
              <a:ext uri="{FF2B5EF4-FFF2-40B4-BE49-F238E27FC236}">
                <a16:creationId xmlns:a16="http://schemas.microsoft.com/office/drawing/2014/main" id="{1D2A2EB1-049E-4B0C-AFFA-D0F96570D91A}"/>
              </a:ext>
            </a:extLst>
          </p:cNvPr>
          <p:cNvPicPr>
            <a:picLocks noChangeAspect="1"/>
          </p:cNvPicPr>
          <p:nvPr/>
        </p:nvPicPr>
        <p:blipFill>
          <a:blip r:embed="rId13"/>
          <a:stretch>
            <a:fillRect/>
          </a:stretch>
        </p:blipFill>
        <p:spPr>
          <a:xfrm>
            <a:off x="7295644" y="1040291"/>
            <a:ext cx="1809750" cy="676275"/>
          </a:xfrm>
          <a:prstGeom prst="rect">
            <a:avLst/>
          </a:prstGeom>
        </p:spPr>
      </p:pic>
      <p:pic>
        <p:nvPicPr>
          <p:cNvPr id="13" name="Picture 12">
            <a:extLst>
              <a:ext uri="{FF2B5EF4-FFF2-40B4-BE49-F238E27FC236}">
                <a16:creationId xmlns:a16="http://schemas.microsoft.com/office/drawing/2014/main" id="{D5647309-868D-45C8-98FA-D44BA8AA7257}"/>
              </a:ext>
            </a:extLst>
          </p:cNvPr>
          <p:cNvPicPr>
            <a:picLocks noChangeAspect="1"/>
          </p:cNvPicPr>
          <p:nvPr/>
        </p:nvPicPr>
        <p:blipFill>
          <a:blip r:embed="rId14"/>
          <a:stretch>
            <a:fillRect/>
          </a:stretch>
        </p:blipFill>
        <p:spPr>
          <a:xfrm>
            <a:off x="5681786" y="4003511"/>
            <a:ext cx="2038350" cy="704850"/>
          </a:xfrm>
          <a:prstGeom prst="rect">
            <a:avLst/>
          </a:prstGeom>
        </p:spPr>
      </p:pic>
      <p:pic>
        <p:nvPicPr>
          <p:cNvPr id="14" name="Picture 13">
            <a:extLst>
              <a:ext uri="{FF2B5EF4-FFF2-40B4-BE49-F238E27FC236}">
                <a16:creationId xmlns:a16="http://schemas.microsoft.com/office/drawing/2014/main" id="{C3717813-6AB0-4C17-9758-C46B10F88798}"/>
              </a:ext>
            </a:extLst>
          </p:cNvPr>
          <p:cNvPicPr>
            <a:picLocks noChangeAspect="1"/>
          </p:cNvPicPr>
          <p:nvPr/>
        </p:nvPicPr>
        <p:blipFill>
          <a:blip r:embed="rId15"/>
          <a:stretch>
            <a:fillRect/>
          </a:stretch>
        </p:blipFill>
        <p:spPr>
          <a:xfrm>
            <a:off x="2043263" y="4071712"/>
            <a:ext cx="1314450" cy="666750"/>
          </a:xfrm>
          <a:prstGeom prst="rect">
            <a:avLst/>
          </a:prstGeom>
        </p:spPr>
      </p:pic>
      <p:pic>
        <p:nvPicPr>
          <p:cNvPr id="15" name="Picture 14">
            <a:extLst>
              <a:ext uri="{FF2B5EF4-FFF2-40B4-BE49-F238E27FC236}">
                <a16:creationId xmlns:a16="http://schemas.microsoft.com/office/drawing/2014/main" id="{50E12619-B6D4-4493-A2DB-EE269154DBCF}"/>
              </a:ext>
            </a:extLst>
          </p:cNvPr>
          <p:cNvPicPr>
            <a:picLocks noChangeAspect="1"/>
          </p:cNvPicPr>
          <p:nvPr/>
        </p:nvPicPr>
        <p:blipFill>
          <a:blip r:embed="rId16"/>
          <a:stretch>
            <a:fillRect/>
          </a:stretch>
        </p:blipFill>
        <p:spPr>
          <a:xfrm>
            <a:off x="5681786" y="3350545"/>
            <a:ext cx="1885950" cy="695325"/>
          </a:xfrm>
          <a:prstGeom prst="rect">
            <a:avLst/>
          </a:prstGeom>
        </p:spPr>
      </p:pic>
      <p:pic>
        <p:nvPicPr>
          <p:cNvPr id="16" name="Picture 15">
            <a:extLst>
              <a:ext uri="{FF2B5EF4-FFF2-40B4-BE49-F238E27FC236}">
                <a16:creationId xmlns:a16="http://schemas.microsoft.com/office/drawing/2014/main" id="{3C7557A4-F3AD-4861-9184-5ABB83993B4D}"/>
              </a:ext>
            </a:extLst>
          </p:cNvPr>
          <p:cNvPicPr>
            <a:picLocks noChangeAspect="1"/>
          </p:cNvPicPr>
          <p:nvPr/>
        </p:nvPicPr>
        <p:blipFill>
          <a:blip r:embed="rId17"/>
          <a:stretch>
            <a:fillRect/>
          </a:stretch>
        </p:blipFill>
        <p:spPr>
          <a:xfrm>
            <a:off x="1806852" y="1002399"/>
            <a:ext cx="1905000" cy="628650"/>
          </a:xfrm>
          <a:prstGeom prst="rect">
            <a:avLst/>
          </a:prstGeom>
        </p:spPr>
      </p:pic>
      <p:pic>
        <p:nvPicPr>
          <p:cNvPr id="17" name="Picture 16">
            <a:extLst>
              <a:ext uri="{FF2B5EF4-FFF2-40B4-BE49-F238E27FC236}">
                <a16:creationId xmlns:a16="http://schemas.microsoft.com/office/drawing/2014/main" id="{A98AC2CC-6A90-4412-86F3-12E1786A6FC9}"/>
              </a:ext>
            </a:extLst>
          </p:cNvPr>
          <p:cNvPicPr>
            <a:picLocks noChangeAspect="1"/>
          </p:cNvPicPr>
          <p:nvPr/>
        </p:nvPicPr>
        <p:blipFill>
          <a:blip r:embed="rId18"/>
          <a:stretch>
            <a:fillRect/>
          </a:stretch>
        </p:blipFill>
        <p:spPr>
          <a:xfrm>
            <a:off x="7306277" y="1707066"/>
            <a:ext cx="1257300" cy="657225"/>
          </a:xfrm>
          <a:prstGeom prst="rect">
            <a:avLst/>
          </a:prstGeom>
        </p:spPr>
      </p:pic>
      <p:pic>
        <p:nvPicPr>
          <p:cNvPr id="18" name="Picture 17">
            <a:extLst>
              <a:ext uri="{FF2B5EF4-FFF2-40B4-BE49-F238E27FC236}">
                <a16:creationId xmlns:a16="http://schemas.microsoft.com/office/drawing/2014/main" id="{4B7CE18F-222E-4DDB-8F87-F1F3F0AC4C00}"/>
              </a:ext>
            </a:extLst>
          </p:cNvPr>
          <p:cNvPicPr>
            <a:picLocks noChangeAspect="1"/>
          </p:cNvPicPr>
          <p:nvPr/>
        </p:nvPicPr>
        <p:blipFill>
          <a:blip r:embed="rId19"/>
          <a:stretch>
            <a:fillRect/>
          </a:stretch>
        </p:blipFill>
        <p:spPr>
          <a:xfrm>
            <a:off x="3856470" y="4031607"/>
            <a:ext cx="1724025" cy="666750"/>
          </a:xfrm>
          <a:prstGeom prst="rect">
            <a:avLst/>
          </a:prstGeom>
        </p:spPr>
      </p:pic>
      <p:pic>
        <p:nvPicPr>
          <p:cNvPr id="19" name="Picture 18">
            <a:extLst>
              <a:ext uri="{FF2B5EF4-FFF2-40B4-BE49-F238E27FC236}">
                <a16:creationId xmlns:a16="http://schemas.microsoft.com/office/drawing/2014/main" id="{DC0812EA-C253-4999-8944-8CBF3217664B}"/>
              </a:ext>
            </a:extLst>
          </p:cNvPr>
          <p:cNvPicPr>
            <a:picLocks noChangeAspect="1"/>
          </p:cNvPicPr>
          <p:nvPr/>
        </p:nvPicPr>
        <p:blipFill>
          <a:blip r:embed="rId20"/>
          <a:stretch>
            <a:fillRect/>
          </a:stretch>
        </p:blipFill>
        <p:spPr>
          <a:xfrm>
            <a:off x="80251" y="4028952"/>
            <a:ext cx="1828800" cy="704850"/>
          </a:xfrm>
          <a:prstGeom prst="rect">
            <a:avLst/>
          </a:prstGeom>
        </p:spPr>
      </p:pic>
      <p:pic>
        <p:nvPicPr>
          <p:cNvPr id="20" name="Picture 19">
            <a:extLst>
              <a:ext uri="{FF2B5EF4-FFF2-40B4-BE49-F238E27FC236}">
                <a16:creationId xmlns:a16="http://schemas.microsoft.com/office/drawing/2014/main" id="{6FAC30E4-9BE0-41EC-87FD-2EB9E4340F54}"/>
              </a:ext>
            </a:extLst>
          </p:cNvPr>
          <p:cNvPicPr>
            <a:picLocks noChangeAspect="1"/>
          </p:cNvPicPr>
          <p:nvPr/>
        </p:nvPicPr>
        <p:blipFill>
          <a:blip r:embed="rId21"/>
          <a:stretch>
            <a:fillRect/>
          </a:stretch>
        </p:blipFill>
        <p:spPr>
          <a:xfrm>
            <a:off x="5380571" y="1040977"/>
            <a:ext cx="1333500" cy="676275"/>
          </a:xfrm>
          <a:prstGeom prst="rect">
            <a:avLst/>
          </a:prstGeom>
        </p:spPr>
      </p:pic>
      <p:pic>
        <p:nvPicPr>
          <p:cNvPr id="21" name="Picture 20">
            <a:extLst>
              <a:ext uri="{FF2B5EF4-FFF2-40B4-BE49-F238E27FC236}">
                <a16:creationId xmlns:a16="http://schemas.microsoft.com/office/drawing/2014/main" id="{4673D3ED-8364-4777-88D4-3D366B46E34B}"/>
              </a:ext>
            </a:extLst>
          </p:cNvPr>
          <p:cNvPicPr>
            <a:picLocks noChangeAspect="1"/>
          </p:cNvPicPr>
          <p:nvPr/>
        </p:nvPicPr>
        <p:blipFill>
          <a:blip r:embed="rId22"/>
          <a:stretch>
            <a:fillRect/>
          </a:stretch>
        </p:blipFill>
        <p:spPr>
          <a:xfrm>
            <a:off x="3732692" y="1000494"/>
            <a:ext cx="1533525" cy="657225"/>
          </a:xfrm>
          <a:prstGeom prst="rect">
            <a:avLst/>
          </a:prstGeom>
        </p:spPr>
      </p:pic>
      <p:pic>
        <p:nvPicPr>
          <p:cNvPr id="23" name="Picture 22">
            <a:extLst>
              <a:ext uri="{FF2B5EF4-FFF2-40B4-BE49-F238E27FC236}">
                <a16:creationId xmlns:a16="http://schemas.microsoft.com/office/drawing/2014/main" id="{377CA54A-5938-4155-BF51-4944BA8A7417}"/>
              </a:ext>
            </a:extLst>
          </p:cNvPr>
          <p:cNvPicPr>
            <a:picLocks noChangeAspect="1"/>
          </p:cNvPicPr>
          <p:nvPr/>
        </p:nvPicPr>
        <p:blipFill>
          <a:blip r:embed="rId23"/>
          <a:stretch>
            <a:fillRect/>
          </a:stretch>
        </p:blipFill>
        <p:spPr>
          <a:xfrm>
            <a:off x="2043263" y="3405979"/>
            <a:ext cx="1685925" cy="647700"/>
          </a:xfrm>
          <a:prstGeom prst="rect">
            <a:avLst/>
          </a:prstGeom>
        </p:spPr>
      </p:pic>
      <p:pic>
        <p:nvPicPr>
          <p:cNvPr id="24" name="Picture 23">
            <a:extLst>
              <a:ext uri="{FF2B5EF4-FFF2-40B4-BE49-F238E27FC236}">
                <a16:creationId xmlns:a16="http://schemas.microsoft.com/office/drawing/2014/main" id="{A9C5260A-326C-45F9-9628-D0BB1997A57C}"/>
              </a:ext>
            </a:extLst>
          </p:cNvPr>
          <p:cNvPicPr>
            <a:picLocks noChangeAspect="1"/>
          </p:cNvPicPr>
          <p:nvPr/>
        </p:nvPicPr>
        <p:blipFill>
          <a:blip r:embed="rId24"/>
          <a:stretch>
            <a:fillRect/>
          </a:stretch>
        </p:blipFill>
        <p:spPr>
          <a:xfrm>
            <a:off x="3856470" y="3386929"/>
            <a:ext cx="1200150" cy="647700"/>
          </a:xfrm>
          <a:prstGeom prst="rect">
            <a:avLst/>
          </a:prstGeom>
        </p:spPr>
      </p:pic>
      <p:pic>
        <p:nvPicPr>
          <p:cNvPr id="27" name="Picture 26">
            <a:extLst>
              <a:ext uri="{FF2B5EF4-FFF2-40B4-BE49-F238E27FC236}">
                <a16:creationId xmlns:a16="http://schemas.microsoft.com/office/drawing/2014/main" id="{7B23510D-929B-4744-B621-1F4C252B20D4}"/>
              </a:ext>
            </a:extLst>
          </p:cNvPr>
          <p:cNvPicPr>
            <a:picLocks noChangeAspect="1"/>
          </p:cNvPicPr>
          <p:nvPr/>
        </p:nvPicPr>
        <p:blipFill>
          <a:blip r:embed="rId25"/>
          <a:stretch>
            <a:fillRect/>
          </a:stretch>
        </p:blipFill>
        <p:spPr>
          <a:xfrm>
            <a:off x="34817" y="3386929"/>
            <a:ext cx="2038350" cy="685800"/>
          </a:xfrm>
          <a:prstGeom prst="rect">
            <a:avLst/>
          </a:prstGeom>
        </p:spPr>
      </p:pic>
      <p:sp>
        <p:nvSpPr>
          <p:cNvPr id="31" name="Content Placeholder 2">
            <a:extLst>
              <a:ext uri="{FF2B5EF4-FFF2-40B4-BE49-F238E27FC236}">
                <a16:creationId xmlns:a16="http://schemas.microsoft.com/office/drawing/2014/main" id="{7E6DC890-4D0F-4F2E-9931-DB6063CFDD66}"/>
              </a:ext>
            </a:extLst>
          </p:cNvPr>
          <p:cNvSpPr txBox="1">
            <a:spLocks/>
          </p:cNvSpPr>
          <p:nvPr/>
        </p:nvSpPr>
        <p:spPr bwMode="auto">
          <a:xfrm>
            <a:off x="-18148" y="3056576"/>
            <a:ext cx="8747125" cy="43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685800" algn="l" rtl="0" eaLnBrk="1" fontAlgn="base" hangingPunct="1">
              <a:lnSpc>
                <a:spcPct val="119000"/>
              </a:lnSpc>
              <a:spcBef>
                <a:spcPct val="20000"/>
              </a:spcBef>
              <a:spcAft>
                <a:spcPct val="0"/>
              </a:spcAft>
              <a:buClr>
                <a:schemeClr val="accent1"/>
              </a:buClr>
              <a:defRPr lang="en-GB" sz="1600" baseline="0">
                <a:solidFill>
                  <a:schemeClr val="bg2"/>
                </a:solidFill>
                <a:latin typeface="Verdana"/>
                <a:ea typeface="MS PGothic" panose="020B0600070205080204" pitchFamily="34" charset="-128"/>
                <a:cs typeface="Verdana"/>
              </a:defRPr>
            </a:lvl1pPr>
            <a:lvl2pPr marL="809625" indent="-3524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2pPr>
            <a:lvl3pPr marL="1406525" indent="-492125"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3pPr>
            <a:lvl4pPr marL="2005013" indent="-6334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4pPr>
            <a:lvl5pPr marL="2601913" indent="-773113" algn="l" rtl="0" eaLnBrk="1" fontAlgn="base" hangingPunct="1">
              <a:lnSpc>
                <a:spcPct val="119000"/>
              </a:lnSpc>
              <a:spcBef>
                <a:spcPct val="20000"/>
              </a:spcBef>
              <a:spcAft>
                <a:spcPct val="0"/>
              </a:spcAft>
              <a:buClr>
                <a:schemeClr val="accent1"/>
              </a:buClr>
              <a:buFont typeface="Verdana" panose="020B0604030504040204" pitchFamily="34" charset="0"/>
              <a:defRPr lang="en-GB" sz="1600" dirty="0">
                <a:solidFill>
                  <a:schemeClr val="bg2"/>
                </a:solidFill>
                <a:latin typeface="Verdana"/>
                <a:ea typeface="MS PGothic" panose="020B0600070205080204" pitchFamily="34" charset="-128"/>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r>
              <a:rPr lang="en-GB" b="1" kern="0" dirty="0"/>
              <a:t>New ECVs</a:t>
            </a:r>
          </a:p>
        </p:txBody>
      </p:sp>
      <p:cxnSp>
        <p:nvCxnSpPr>
          <p:cNvPr id="33" name="Straight Connector 32">
            <a:extLst>
              <a:ext uri="{FF2B5EF4-FFF2-40B4-BE49-F238E27FC236}">
                <a16:creationId xmlns:a16="http://schemas.microsoft.com/office/drawing/2014/main" id="{ABA47504-AD64-40D7-A99B-828B1E7698B3}"/>
              </a:ext>
            </a:extLst>
          </p:cNvPr>
          <p:cNvCxnSpPr/>
          <p:nvPr/>
        </p:nvCxnSpPr>
        <p:spPr>
          <a:xfrm>
            <a:off x="1276036" y="3242412"/>
            <a:ext cx="7848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42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1240-6BDB-48CB-9A26-5565FFD67DEA}"/>
              </a:ext>
            </a:extLst>
          </p:cNvPr>
          <p:cNvSpPr>
            <a:spLocks noGrp="1"/>
          </p:cNvSpPr>
          <p:nvPr>
            <p:ph type="title"/>
          </p:nvPr>
        </p:nvSpPr>
        <p:spPr/>
        <p:txBody>
          <a:bodyPr/>
          <a:lstStyle/>
          <a:p>
            <a:r>
              <a:rPr lang="en-GB" b="1" dirty="0"/>
              <a:t>Existing ECVs</a:t>
            </a:r>
          </a:p>
        </p:txBody>
      </p:sp>
      <p:graphicFrame>
        <p:nvGraphicFramePr>
          <p:cNvPr id="4" name="Content Placeholder 3">
            <a:extLst>
              <a:ext uri="{FF2B5EF4-FFF2-40B4-BE49-F238E27FC236}">
                <a16:creationId xmlns:a16="http://schemas.microsoft.com/office/drawing/2014/main" id="{BB74D7B5-57F4-49B4-8D1A-8EB85B85C301}"/>
              </a:ext>
            </a:extLst>
          </p:cNvPr>
          <p:cNvGraphicFramePr>
            <a:graphicFrameLocks noGrp="1"/>
          </p:cNvGraphicFramePr>
          <p:nvPr>
            <p:ph idx="1"/>
            <p:extLst/>
          </p:nvPr>
        </p:nvGraphicFramePr>
        <p:xfrm>
          <a:off x="329593" y="839972"/>
          <a:ext cx="7804313" cy="3848750"/>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2816733614"/>
                    </a:ext>
                  </a:extLst>
                </a:gridCol>
                <a:gridCol w="1653502">
                  <a:extLst>
                    <a:ext uri="{9D8B030D-6E8A-4147-A177-3AD203B41FA5}">
                      <a16:colId xmlns:a16="http://schemas.microsoft.com/office/drawing/2014/main" val="400477409"/>
                    </a:ext>
                  </a:extLst>
                </a:gridCol>
                <a:gridCol w="1654399">
                  <a:extLst>
                    <a:ext uri="{9D8B030D-6E8A-4147-A177-3AD203B41FA5}">
                      <a16:colId xmlns:a16="http://schemas.microsoft.com/office/drawing/2014/main" val="3150502257"/>
                    </a:ext>
                  </a:extLst>
                </a:gridCol>
                <a:gridCol w="1217236">
                  <a:extLst>
                    <a:ext uri="{9D8B030D-6E8A-4147-A177-3AD203B41FA5}">
                      <a16:colId xmlns:a16="http://schemas.microsoft.com/office/drawing/2014/main" val="722381377"/>
                    </a:ext>
                  </a:extLst>
                </a:gridCol>
                <a:gridCol w="1781868">
                  <a:extLst>
                    <a:ext uri="{9D8B030D-6E8A-4147-A177-3AD203B41FA5}">
                      <a16:colId xmlns:a16="http://schemas.microsoft.com/office/drawing/2014/main" val="3547739142"/>
                    </a:ext>
                  </a:extLst>
                </a:gridCol>
              </a:tblGrid>
              <a:tr h="259198">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1846868"/>
                  </a:ext>
                </a:extLst>
              </a:tr>
              <a:tr h="210921">
                <a:tc>
                  <a:txBody>
                    <a:bodyPr/>
                    <a:lstStyle/>
                    <a:p>
                      <a:pPr>
                        <a:spcBef>
                          <a:spcPts val="400"/>
                        </a:spcBef>
                        <a:spcAft>
                          <a:spcPts val="400"/>
                        </a:spcAft>
                      </a:pPr>
                      <a:r>
                        <a:rPr lang="en-US" sz="1100" dirty="0">
                          <a:effectLst/>
                        </a:rPr>
                        <a:t>SST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61191274"/>
                  </a:ext>
                </a:extLst>
              </a:tr>
              <a:tr h="259789">
                <a:tc>
                  <a:txBody>
                    <a:bodyPr/>
                    <a:lstStyle/>
                    <a:p>
                      <a:pPr>
                        <a:spcBef>
                          <a:spcPts val="400"/>
                        </a:spcBef>
                        <a:spcAft>
                          <a:spcPts val="400"/>
                        </a:spcAft>
                      </a:pPr>
                      <a:r>
                        <a:rPr lang="en-US" sz="1100" dirty="0">
                          <a:effectLst/>
                        </a:rPr>
                        <a:t>Ocean </a:t>
                      </a:r>
                      <a:r>
                        <a:rPr lang="en-GB" sz="1100" dirty="0">
                          <a:effectLst/>
                        </a:rPr>
                        <a:t>Colour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008054074"/>
                  </a:ext>
                </a:extLst>
              </a:tr>
              <a:tr h="210921">
                <a:tc>
                  <a:txBody>
                    <a:bodyPr/>
                    <a:lstStyle/>
                    <a:p>
                      <a:pPr>
                        <a:spcBef>
                          <a:spcPts val="400"/>
                        </a:spcBef>
                        <a:spcAft>
                          <a:spcPts val="400"/>
                        </a:spcAft>
                      </a:pPr>
                      <a:r>
                        <a:rPr lang="en-US" sz="1100" dirty="0">
                          <a:effectLst/>
                        </a:rPr>
                        <a:t>SSH</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3146381106"/>
                  </a:ext>
                </a:extLst>
              </a:tr>
              <a:tr h="210921">
                <a:tc>
                  <a:txBody>
                    <a:bodyPr/>
                    <a:lstStyle/>
                    <a:p>
                      <a:pPr>
                        <a:spcBef>
                          <a:spcPts val="400"/>
                        </a:spcBef>
                        <a:spcAft>
                          <a:spcPts val="400"/>
                        </a:spcAft>
                      </a:pPr>
                      <a:r>
                        <a:rPr lang="en-US" sz="1100" dirty="0">
                          <a:effectLst/>
                        </a:rPr>
                        <a:t>Sea Ice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2656118982"/>
                  </a:ext>
                </a:extLst>
              </a:tr>
              <a:tr h="210921">
                <a:tc>
                  <a:txBody>
                    <a:bodyPr/>
                    <a:lstStyle/>
                    <a:p>
                      <a:pPr>
                        <a:spcBef>
                          <a:spcPts val="400"/>
                        </a:spcBef>
                        <a:spcAft>
                          <a:spcPts val="400"/>
                        </a:spcAft>
                      </a:pPr>
                      <a:r>
                        <a:rPr lang="en-US" sz="1100" dirty="0">
                          <a:effectLst/>
                        </a:rPr>
                        <a:t>Clouds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654652380"/>
                  </a:ext>
                </a:extLst>
              </a:tr>
              <a:tr h="210921">
                <a:tc>
                  <a:txBody>
                    <a:bodyPr/>
                    <a:lstStyle/>
                    <a:p>
                      <a:pPr>
                        <a:spcBef>
                          <a:spcPts val="400"/>
                        </a:spcBef>
                        <a:spcAft>
                          <a:spcPts val="400"/>
                        </a:spcAft>
                      </a:pPr>
                      <a:r>
                        <a:rPr lang="en-US" sz="1100" dirty="0">
                          <a:effectLst/>
                        </a:rPr>
                        <a:t>Aerosols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88793569"/>
                  </a:ext>
                </a:extLst>
              </a:tr>
              <a:tr h="210921">
                <a:tc>
                  <a:txBody>
                    <a:bodyPr/>
                    <a:lstStyle/>
                    <a:p>
                      <a:pPr>
                        <a:spcBef>
                          <a:spcPts val="400"/>
                        </a:spcBef>
                        <a:spcAft>
                          <a:spcPts val="400"/>
                        </a:spcAft>
                      </a:pPr>
                      <a:r>
                        <a:rPr lang="en-US" sz="1100" dirty="0">
                          <a:effectLst/>
                        </a:rPr>
                        <a:t>GHG</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378017647"/>
                  </a:ext>
                </a:extLst>
              </a:tr>
              <a:tr h="210921">
                <a:tc>
                  <a:txBody>
                    <a:bodyPr/>
                    <a:lstStyle/>
                    <a:p>
                      <a:pPr>
                        <a:spcBef>
                          <a:spcPts val="400"/>
                        </a:spcBef>
                        <a:spcAft>
                          <a:spcPts val="400"/>
                        </a:spcAft>
                      </a:pPr>
                      <a:r>
                        <a:rPr lang="en-US" sz="1100">
                          <a:effectLst/>
                        </a:rPr>
                        <a:t>Ozone</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95915289"/>
                  </a:ext>
                </a:extLst>
              </a:tr>
              <a:tr h="210921">
                <a:tc>
                  <a:txBody>
                    <a:bodyPr/>
                    <a:lstStyle/>
                    <a:p>
                      <a:pPr>
                        <a:spcBef>
                          <a:spcPts val="400"/>
                        </a:spcBef>
                        <a:spcAft>
                          <a:spcPts val="400"/>
                        </a:spcAft>
                      </a:pPr>
                      <a:r>
                        <a:rPr lang="en-US" sz="1100" dirty="0">
                          <a:effectLst/>
                        </a:rPr>
                        <a:t>Land Cover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5160358"/>
                  </a:ext>
                </a:extLst>
              </a:tr>
              <a:tr h="210921">
                <a:tc>
                  <a:txBody>
                    <a:bodyPr/>
                    <a:lstStyle/>
                    <a:p>
                      <a:pPr>
                        <a:spcBef>
                          <a:spcPts val="400"/>
                        </a:spcBef>
                        <a:spcAft>
                          <a:spcPts val="400"/>
                        </a:spcAft>
                      </a:pPr>
                      <a:r>
                        <a:rPr lang="en-US" sz="1100">
                          <a:effectLst/>
                        </a:rPr>
                        <a:t>Fire</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239720669"/>
                  </a:ext>
                </a:extLst>
              </a:tr>
              <a:tr h="297712">
                <a:tc>
                  <a:txBody>
                    <a:bodyPr/>
                    <a:lstStyle/>
                    <a:p>
                      <a:pPr>
                        <a:spcBef>
                          <a:spcPts val="400"/>
                        </a:spcBef>
                        <a:spcAft>
                          <a:spcPts val="400"/>
                        </a:spcAft>
                      </a:pPr>
                      <a:r>
                        <a:rPr lang="en-US" sz="1100">
                          <a:effectLst/>
                        </a:rPr>
                        <a:t>Soil Moisture</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84675855"/>
                  </a:ext>
                </a:extLst>
              </a:tr>
              <a:tr h="269275">
                <a:tc>
                  <a:txBody>
                    <a:bodyPr/>
                    <a:lstStyle/>
                    <a:p>
                      <a:pPr>
                        <a:spcBef>
                          <a:spcPts val="400"/>
                        </a:spcBef>
                        <a:spcAft>
                          <a:spcPts val="400"/>
                        </a:spcAft>
                      </a:pPr>
                      <a:r>
                        <a:rPr lang="en-US" sz="1100" dirty="0">
                          <a:effectLst/>
                        </a:rPr>
                        <a:t>Greenland IS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47583282"/>
                  </a:ext>
                </a:extLst>
              </a:tr>
              <a:tr h="0">
                <a:tc>
                  <a:txBody>
                    <a:bodyPr/>
                    <a:lstStyle/>
                    <a:p>
                      <a:pPr>
                        <a:spcBef>
                          <a:spcPts val="400"/>
                        </a:spcBef>
                        <a:spcAft>
                          <a:spcPts val="400"/>
                        </a:spcAft>
                      </a:pPr>
                      <a:r>
                        <a:rPr lang="en-US" sz="1100">
                          <a:effectLst/>
                        </a:rPr>
                        <a:t>Antarctic IS</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13859824"/>
                  </a:ext>
                </a:extLst>
              </a:tr>
            </a:tbl>
          </a:graphicData>
        </a:graphic>
      </p:graphicFrame>
    </p:spTree>
    <p:extLst>
      <p:ext uri="{BB962C8B-B14F-4D97-AF65-F5344CB8AC3E}">
        <p14:creationId xmlns:p14="http://schemas.microsoft.com/office/powerpoint/2010/main" val="4192144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1240-6BDB-48CB-9A26-5565FFD67DEA}"/>
              </a:ext>
            </a:extLst>
          </p:cNvPr>
          <p:cNvSpPr>
            <a:spLocks noGrp="1"/>
          </p:cNvSpPr>
          <p:nvPr>
            <p:ph type="title"/>
          </p:nvPr>
        </p:nvSpPr>
        <p:spPr/>
        <p:txBody>
          <a:bodyPr/>
          <a:lstStyle/>
          <a:p>
            <a:r>
              <a:rPr lang="en-GB" b="1" dirty="0"/>
              <a:t>New ECVs</a:t>
            </a:r>
          </a:p>
        </p:txBody>
      </p:sp>
      <p:graphicFrame>
        <p:nvGraphicFramePr>
          <p:cNvPr id="4" name="Content Placeholder 3">
            <a:extLst>
              <a:ext uri="{FF2B5EF4-FFF2-40B4-BE49-F238E27FC236}">
                <a16:creationId xmlns:a16="http://schemas.microsoft.com/office/drawing/2014/main" id="{BB74D7B5-57F4-49B4-8D1A-8EB85B85C301}"/>
              </a:ext>
            </a:extLst>
          </p:cNvPr>
          <p:cNvGraphicFramePr>
            <a:graphicFrameLocks noGrp="1"/>
          </p:cNvGraphicFramePr>
          <p:nvPr>
            <p:ph idx="1"/>
            <p:extLst/>
          </p:nvPr>
        </p:nvGraphicFramePr>
        <p:xfrm>
          <a:off x="329593" y="839972"/>
          <a:ext cx="7804313" cy="2971918"/>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2816733614"/>
                    </a:ext>
                  </a:extLst>
                </a:gridCol>
                <a:gridCol w="1653502">
                  <a:extLst>
                    <a:ext uri="{9D8B030D-6E8A-4147-A177-3AD203B41FA5}">
                      <a16:colId xmlns:a16="http://schemas.microsoft.com/office/drawing/2014/main" val="400477409"/>
                    </a:ext>
                  </a:extLst>
                </a:gridCol>
                <a:gridCol w="1654399">
                  <a:extLst>
                    <a:ext uri="{9D8B030D-6E8A-4147-A177-3AD203B41FA5}">
                      <a16:colId xmlns:a16="http://schemas.microsoft.com/office/drawing/2014/main" val="3150502257"/>
                    </a:ext>
                  </a:extLst>
                </a:gridCol>
                <a:gridCol w="1217236">
                  <a:extLst>
                    <a:ext uri="{9D8B030D-6E8A-4147-A177-3AD203B41FA5}">
                      <a16:colId xmlns:a16="http://schemas.microsoft.com/office/drawing/2014/main" val="722381377"/>
                    </a:ext>
                  </a:extLst>
                </a:gridCol>
                <a:gridCol w="1781868">
                  <a:extLst>
                    <a:ext uri="{9D8B030D-6E8A-4147-A177-3AD203B41FA5}">
                      <a16:colId xmlns:a16="http://schemas.microsoft.com/office/drawing/2014/main" val="3547739142"/>
                    </a:ext>
                  </a:extLst>
                </a:gridCol>
              </a:tblGrid>
              <a:tr h="259198">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1846868"/>
                  </a:ext>
                </a:extLst>
              </a:tr>
              <a:tr h="210921">
                <a:tc>
                  <a:txBody>
                    <a:bodyPr/>
                    <a:lstStyle/>
                    <a:p>
                      <a:pPr>
                        <a:spcBef>
                          <a:spcPts val="400"/>
                        </a:spcBef>
                        <a:spcAft>
                          <a:spcPts val="400"/>
                        </a:spcAft>
                      </a:pPr>
                      <a:r>
                        <a:rPr lang="en-US" sz="1100" dirty="0">
                          <a:effectLst/>
                        </a:rPr>
                        <a:t>Water </a:t>
                      </a:r>
                      <a:r>
                        <a:rPr lang="en-US" sz="1100" dirty="0" err="1">
                          <a:effectLst/>
                        </a:rPr>
                        <a:t>Vapour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61191274"/>
                  </a:ext>
                </a:extLst>
              </a:tr>
              <a:tr h="259789">
                <a:tc>
                  <a:txBody>
                    <a:bodyPr/>
                    <a:lstStyle/>
                    <a:p>
                      <a:pPr>
                        <a:spcBef>
                          <a:spcPts val="400"/>
                        </a:spcBef>
                        <a:spcAft>
                          <a:spcPts val="400"/>
                        </a:spcAft>
                      </a:pPr>
                      <a:r>
                        <a:rPr lang="en-GB" sz="1100" dirty="0">
                          <a:effectLst/>
                        </a:rPr>
                        <a:t>Sea Surface Salinity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008054074"/>
                  </a:ext>
                </a:extLst>
              </a:tr>
              <a:tr h="210921">
                <a:tc>
                  <a:txBody>
                    <a:bodyPr/>
                    <a:lstStyle/>
                    <a:p>
                      <a:pPr>
                        <a:spcBef>
                          <a:spcPts val="400"/>
                        </a:spcBef>
                        <a:spcAft>
                          <a:spcPts val="400"/>
                        </a:spcAft>
                      </a:pPr>
                      <a:r>
                        <a:rPr lang="en-US" sz="1100" dirty="0">
                          <a:effectLst/>
                        </a:rPr>
                        <a:t>Sea State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extLst>
                  <a:ext uri="{0D108BD9-81ED-4DB2-BD59-A6C34878D82A}">
                    <a16:rowId xmlns:a16="http://schemas.microsoft.com/office/drawing/2014/main" val="3146381106"/>
                  </a:ext>
                </a:extLst>
              </a:tr>
              <a:tr h="210921">
                <a:tc>
                  <a:txBody>
                    <a:bodyPr/>
                    <a:lstStyle/>
                    <a:p>
                      <a:pPr>
                        <a:spcBef>
                          <a:spcPts val="400"/>
                        </a:spcBef>
                        <a:spcAft>
                          <a:spcPts val="400"/>
                        </a:spcAft>
                      </a:pPr>
                      <a:r>
                        <a:rPr lang="en-US" sz="1100" dirty="0">
                          <a:effectLst/>
                        </a:rPr>
                        <a:t>Lakes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40000"/>
                        <a:lumOff val="60000"/>
                      </a:schemeClr>
                    </a:solidFill>
                  </a:tcPr>
                </a:tc>
                <a:extLst>
                  <a:ext uri="{0D108BD9-81ED-4DB2-BD59-A6C34878D82A}">
                    <a16:rowId xmlns:a16="http://schemas.microsoft.com/office/drawing/2014/main" val="2656118982"/>
                  </a:ext>
                </a:extLst>
              </a:tr>
              <a:tr h="210921">
                <a:tc>
                  <a:txBody>
                    <a:bodyPr/>
                    <a:lstStyle/>
                    <a:p>
                      <a:pPr>
                        <a:spcBef>
                          <a:spcPts val="400"/>
                        </a:spcBef>
                        <a:spcAft>
                          <a:spcPts val="400"/>
                        </a:spcAft>
                      </a:pPr>
                      <a:r>
                        <a:rPr lang="en-US" sz="1100" dirty="0">
                          <a:effectLst/>
                        </a:rPr>
                        <a:t>Snow</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extLst>
                  <a:ext uri="{0D108BD9-81ED-4DB2-BD59-A6C34878D82A}">
                    <a16:rowId xmlns:a16="http://schemas.microsoft.com/office/drawing/2014/main" val="654652380"/>
                  </a:ext>
                </a:extLst>
              </a:tr>
              <a:tr h="210921">
                <a:tc>
                  <a:txBody>
                    <a:bodyPr/>
                    <a:lstStyle/>
                    <a:p>
                      <a:pPr>
                        <a:spcBef>
                          <a:spcPts val="400"/>
                        </a:spcBef>
                        <a:spcAft>
                          <a:spcPts val="400"/>
                        </a:spcAft>
                      </a:pPr>
                      <a:r>
                        <a:rPr lang="en-US" sz="1100" dirty="0">
                          <a:effectLst/>
                        </a:rPr>
                        <a:t>Permafrost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extLst>
                  <a:ext uri="{0D108BD9-81ED-4DB2-BD59-A6C34878D82A}">
                    <a16:rowId xmlns:a16="http://schemas.microsoft.com/office/drawing/2014/main" val="3588793569"/>
                  </a:ext>
                </a:extLst>
              </a:tr>
              <a:tr h="210921">
                <a:tc>
                  <a:txBody>
                    <a:bodyPr/>
                    <a:lstStyle/>
                    <a:p>
                      <a:pPr>
                        <a:spcBef>
                          <a:spcPts val="400"/>
                        </a:spcBef>
                        <a:spcAft>
                          <a:spcPts val="400"/>
                        </a:spcAft>
                      </a:pPr>
                      <a:r>
                        <a:rPr lang="en-US" sz="1100" dirty="0">
                          <a:effectLst/>
                        </a:rPr>
                        <a:t>Land Surface Temperature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2378017647"/>
                  </a:ext>
                </a:extLst>
              </a:tr>
              <a:tr h="210921">
                <a:tc>
                  <a:txBody>
                    <a:bodyPr/>
                    <a:lstStyle/>
                    <a:p>
                      <a:pPr>
                        <a:spcBef>
                          <a:spcPts val="400"/>
                        </a:spcBef>
                        <a:spcAft>
                          <a:spcPts val="400"/>
                        </a:spcAft>
                      </a:pPr>
                      <a:r>
                        <a:rPr lang="en-US" sz="1100" dirty="0">
                          <a:effectLst/>
                        </a:rPr>
                        <a:t>High res. land cover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2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0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0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95915289"/>
                  </a:ext>
                </a:extLst>
              </a:tr>
              <a:tr h="210921">
                <a:tc>
                  <a:txBody>
                    <a:bodyPr/>
                    <a:lstStyle/>
                    <a:p>
                      <a:pPr>
                        <a:spcBef>
                          <a:spcPts val="400"/>
                        </a:spcBef>
                        <a:spcAft>
                          <a:spcPts val="400"/>
                        </a:spcAft>
                      </a:pPr>
                      <a:r>
                        <a:rPr lang="en-US" sz="1100" dirty="0">
                          <a:effectLst/>
                        </a:rPr>
                        <a:t>Above Ground Biomass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355160358"/>
                  </a:ext>
                </a:extLst>
              </a:tr>
            </a:tbl>
          </a:graphicData>
        </a:graphic>
      </p:graphicFrame>
    </p:spTree>
    <p:extLst>
      <p:ext uri="{BB962C8B-B14F-4D97-AF65-F5344CB8AC3E}">
        <p14:creationId xmlns:p14="http://schemas.microsoft.com/office/powerpoint/2010/main" val="217458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9016-BD20-4C67-B6D6-63C5B791F04A}"/>
              </a:ext>
            </a:extLst>
          </p:cNvPr>
          <p:cNvSpPr>
            <a:spLocks noGrp="1"/>
          </p:cNvSpPr>
          <p:nvPr>
            <p:ph type="title"/>
          </p:nvPr>
        </p:nvSpPr>
        <p:spPr/>
        <p:txBody>
          <a:bodyPr/>
          <a:lstStyle/>
          <a:p>
            <a:r>
              <a:rPr lang="en-GB" b="1" dirty="0"/>
              <a:t>Welcome to CMUG Integration Meeting #9</a:t>
            </a:r>
          </a:p>
        </p:txBody>
      </p:sp>
      <p:sp>
        <p:nvSpPr>
          <p:cNvPr id="3" name="Content Placeholder 2">
            <a:extLst>
              <a:ext uri="{FF2B5EF4-FFF2-40B4-BE49-F238E27FC236}">
                <a16:creationId xmlns:a16="http://schemas.microsoft.com/office/drawing/2014/main" id="{D1F1DC24-FE5A-4C91-B1B2-6773A25B6B01}"/>
              </a:ext>
            </a:extLst>
          </p:cNvPr>
          <p:cNvSpPr>
            <a:spLocks noGrp="1"/>
          </p:cNvSpPr>
          <p:nvPr>
            <p:ph idx="1"/>
          </p:nvPr>
        </p:nvSpPr>
        <p:spPr>
          <a:xfrm>
            <a:off x="699654" y="775853"/>
            <a:ext cx="7523018" cy="1025237"/>
          </a:xfrm>
        </p:spPr>
        <p:txBody>
          <a:bodyPr/>
          <a:lstStyle/>
          <a:p>
            <a:pPr algn="ctr"/>
            <a:r>
              <a:rPr lang="en-GB" sz="2000" b="1" dirty="0">
                <a:solidFill>
                  <a:schemeClr val="tx1"/>
                </a:solidFill>
              </a:rPr>
              <a:t>Wednesday 6 &amp; Thursday 7 November 2019</a:t>
            </a:r>
          </a:p>
          <a:p>
            <a:pPr algn="ctr"/>
            <a:r>
              <a:rPr lang="en-GB" sz="2000" b="1" dirty="0">
                <a:solidFill>
                  <a:schemeClr val="tx1"/>
                </a:solidFill>
              </a:rPr>
              <a:t>Barcelona Super Computer Centre</a:t>
            </a:r>
          </a:p>
        </p:txBody>
      </p:sp>
      <p:pic>
        <p:nvPicPr>
          <p:cNvPr id="4" name="Picture 3">
            <a:extLst>
              <a:ext uri="{FF2B5EF4-FFF2-40B4-BE49-F238E27FC236}">
                <a16:creationId xmlns:a16="http://schemas.microsoft.com/office/drawing/2014/main" id="{2A52D1C4-7E1D-42A1-A91A-7559B0FACBD4}"/>
              </a:ext>
            </a:extLst>
          </p:cNvPr>
          <p:cNvPicPr>
            <a:picLocks noChangeAspect="1"/>
          </p:cNvPicPr>
          <p:nvPr/>
        </p:nvPicPr>
        <p:blipFill rotWithShape="1">
          <a:blip r:embed="rId2"/>
          <a:srcRect l="64232" t="13199" r="2329" b="54343"/>
          <a:stretch/>
        </p:blipFill>
        <p:spPr>
          <a:xfrm>
            <a:off x="2008908" y="1704109"/>
            <a:ext cx="4904509" cy="2748807"/>
          </a:xfrm>
          <a:prstGeom prst="rect">
            <a:avLst/>
          </a:prstGeom>
        </p:spPr>
      </p:pic>
    </p:spTree>
    <p:extLst>
      <p:ext uri="{BB962C8B-B14F-4D97-AF65-F5344CB8AC3E}">
        <p14:creationId xmlns:p14="http://schemas.microsoft.com/office/powerpoint/2010/main" val="3180121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5799-8B13-4C25-8D56-D87A7F24F9EB}"/>
              </a:ext>
            </a:extLst>
          </p:cNvPr>
          <p:cNvSpPr>
            <a:spLocks noGrp="1"/>
          </p:cNvSpPr>
          <p:nvPr>
            <p:ph type="title"/>
          </p:nvPr>
        </p:nvSpPr>
        <p:spPr/>
        <p:txBody>
          <a:bodyPr/>
          <a:lstStyle/>
          <a:p>
            <a:r>
              <a:rPr lang="en-GB" b="1" dirty="0"/>
              <a:t>Assessment of product documentation </a:t>
            </a:r>
          </a:p>
        </p:txBody>
      </p:sp>
      <p:sp>
        <p:nvSpPr>
          <p:cNvPr id="3" name="Content Placeholder 2">
            <a:extLst>
              <a:ext uri="{FF2B5EF4-FFF2-40B4-BE49-F238E27FC236}">
                <a16:creationId xmlns:a16="http://schemas.microsoft.com/office/drawing/2014/main" id="{9B62DFFB-351F-4344-9D09-AF402B57470E}"/>
              </a:ext>
            </a:extLst>
          </p:cNvPr>
          <p:cNvSpPr>
            <a:spLocks noGrp="1"/>
          </p:cNvSpPr>
          <p:nvPr>
            <p:ph idx="1"/>
          </p:nvPr>
        </p:nvSpPr>
        <p:spPr/>
        <p:txBody>
          <a:bodyPr/>
          <a:lstStyle/>
          <a:p>
            <a:pPr indent="0"/>
            <a:r>
              <a:rPr lang="en-GB" b="1" dirty="0"/>
              <a:t>For Essential Climate Variables:</a:t>
            </a:r>
          </a:p>
        </p:txBody>
      </p:sp>
      <p:pic>
        <p:nvPicPr>
          <p:cNvPr id="4" name="Picture 3">
            <a:extLst>
              <a:ext uri="{FF2B5EF4-FFF2-40B4-BE49-F238E27FC236}">
                <a16:creationId xmlns:a16="http://schemas.microsoft.com/office/drawing/2014/main" id="{73046965-D45B-4924-BFF7-208E2B9D594D}"/>
              </a:ext>
            </a:extLst>
          </p:cNvPr>
          <p:cNvPicPr>
            <a:picLocks noChangeAspect="1"/>
          </p:cNvPicPr>
          <p:nvPr/>
        </p:nvPicPr>
        <p:blipFill>
          <a:blip r:embed="rId2"/>
          <a:stretch>
            <a:fillRect/>
          </a:stretch>
        </p:blipFill>
        <p:spPr>
          <a:xfrm>
            <a:off x="223837" y="1430754"/>
            <a:ext cx="2143125" cy="838200"/>
          </a:xfrm>
          <a:prstGeom prst="rect">
            <a:avLst/>
          </a:prstGeom>
        </p:spPr>
      </p:pic>
      <p:pic>
        <p:nvPicPr>
          <p:cNvPr id="6" name="Picture 5">
            <a:extLst>
              <a:ext uri="{FF2B5EF4-FFF2-40B4-BE49-F238E27FC236}">
                <a16:creationId xmlns:a16="http://schemas.microsoft.com/office/drawing/2014/main" id="{349F4ED3-2FBA-4AE0-98EE-59A0EFDB3943}"/>
              </a:ext>
            </a:extLst>
          </p:cNvPr>
          <p:cNvPicPr>
            <a:picLocks noChangeAspect="1"/>
          </p:cNvPicPr>
          <p:nvPr/>
        </p:nvPicPr>
        <p:blipFill>
          <a:blip r:embed="rId3"/>
          <a:stretch>
            <a:fillRect/>
          </a:stretch>
        </p:blipFill>
        <p:spPr>
          <a:xfrm>
            <a:off x="3365500" y="1430754"/>
            <a:ext cx="2362200" cy="781050"/>
          </a:xfrm>
          <a:prstGeom prst="rect">
            <a:avLst/>
          </a:prstGeom>
        </p:spPr>
      </p:pic>
      <p:pic>
        <p:nvPicPr>
          <p:cNvPr id="7" name="Picture 6">
            <a:extLst>
              <a:ext uri="{FF2B5EF4-FFF2-40B4-BE49-F238E27FC236}">
                <a16:creationId xmlns:a16="http://schemas.microsoft.com/office/drawing/2014/main" id="{1FCF5F3E-C650-4A59-A1B4-08CEDCD253F6}"/>
              </a:ext>
            </a:extLst>
          </p:cNvPr>
          <p:cNvPicPr>
            <a:picLocks noChangeAspect="1"/>
          </p:cNvPicPr>
          <p:nvPr/>
        </p:nvPicPr>
        <p:blipFill>
          <a:blip r:embed="rId4"/>
          <a:stretch>
            <a:fillRect/>
          </a:stretch>
        </p:blipFill>
        <p:spPr>
          <a:xfrm>
            <a:off x="3357479" y="2268954"/>
            <a:ext cx="1619250" cy="800100"/>
          </a:xfrm>
          <a:prstGeom prst="rect">
            <a:avLst/>
          </a:prstGeom>
        </p:spPr>
      </p:pic>
      <p:pic>
        <p:nvPicPr>
          <p:cNvPr id="8" name="Picture 7">
            <a:extLst>
              <a:ext uri="{FF2B5EF4-FFF2-40B4-BE49-F238E27FC236}">
                <a16:creationId xmlns:a16="http://schemas.microsoft.com/office/drawing/2014/main" id="{AB573C2A-7BFB-496E-97E3-2A5BCDAB1C48}"/>
              </a:ext>
            </a:extLst>
          </p:cNvPr>
          <p:cNvPicPr>
            <a:picLocks noChangeAspect="1"/>
          </p:cNvPicPr>
          <p:nvPr/>
        </p:nvPicPr>
        <p:blipFill rotWithShape="1">
          <a:blip r:embed="rId5"/>
          <a:srcRect t="47651"/>
          <a:stretch/>
        </p:blipFill>
        <p:spPr>
          <a:xfrm>
            <a:off x="223835" y="3139658"/>
            <a:ext cx="2143125" cy="872589"/>
          </a:xfrm>
          <a:prstGeom prst="rect">
            <a:avLst/>
          </a:prstGeom>
        </p:spPr>
      </p:pic>
      <p:pic>
        <p:nvPicPr>
          <p:cNvPr id="9" name="Picture 8">
            <a:extLst>
              <a:ext uri="{FF2B5EF4-FFF2-40B4-BE49-F238E27FC236}">
                <a16:creationId xmlns:a16="http://schemas.microsoft.com/office/drawing/2014/main" id="{9E097038-30E6-4AAA-A1F7-DF51A5B8C701}"/>
              </a:ext>
            </a:extLst>
          </p:cNvPr>
          <p:cNvPicPr>
            <a:picLocks noChangeAspect="1"/>
          </p:cNvPicPr>
          <p:nvPr/>
        </p:nvPicPr>
        <p:blipFill rotWithShape="1">
          <a:blip r:embed="rId5"/>
          <a:srcRect b="52000"/>
          <a:stretch/>
        </p:blipFill>
        <p:spPr>
          <a:xfrm>
            <a:off x="223836" y="2304256"/>
            <a:ext cx="2143125" cy="800100"/>
          </a:xfrm>
          <a:prstGeom prst="rect">
            <a:avLst/>
          </a:prstGeom>
        </p:spPr>
      </p:pic>
    </p:spTree>
    <p:extLst>
      <p:ext uri="{BB962C8B-B14F-4D97-AF65-F5344CB8AC3E}">
        <p14:creationId xmlns:p14="http://schemas.microsoft.com/office/powerpoint/2010/main" val="168213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32D0-DD07-4B1E-AEEB-C9120799CF48}"/>
              </a:ext>
            </a:extLst>
          </p:cNvPr>
          <p:cNvSpPr>
            <a:spLocks noGrp="1"/>
          </p:cNvSpPr>
          <p:nvPr>
            <p:ph type="title"/>
          </p:nvPr>
        </p:nvSpPr>
        <p:spPr/>
        <p:txBody>
          <a:bodyPr/>
          <a:lstStyle/>
          <a:p>
            <a:r>
              <a:rPr lang="en-GB" b="1" dirty="0"/>
              <a:t>Land ECVs</a:t>
            </a:r>
          </a:p>
        </p:txBody>
      </p:sp>
      <p:graphicFrame>
        <p:nvGraphicFramePr>
          <p:cNvPr id="4" name="Content Placeholder 3">
            <a:extLst>
              <a:ext uri="{FF2B5EF4-FFF2-40B4-BE49-F238E27FC236}">
                <a16:creationId xmlns:a16="http://schemas.microsoft.com/office/drawing/2014/main" id="{4536960B-338A-40EA-9025-4C35CDCB972D}"/>
              </a:ext>
            </a:extLst>
          </p:cNvPr>
          <p:cNvGraphicFramePr>
            <a:graphicFrameLocks noGrp="1"/>
          </p:cNvGraphicFramePr>
          <p:nvPr>
            <p:ph idx="1"/>
            <p:extLst/>
          </p:nvPr>
        </p:nvGraphicFramePr>
        <p:xfrm>
          <a:off x="587707" y="845326"/>
          <a:ext cx="7804313" cy="2360825"/>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1386180336"/>
                    </a:ext>
                  </a:extLst>
                </a:gridCol>
                <a:gridCol w="1653502">
                  <a:extLst>
                    <a:ext uri="{9D8B030D-6E8A-4147-A177-3AD203B41FA5}">
                      <a16:colId xmlns:a16="http://schemas.microsoft.com/office/drawing/2014/main" val="3800702281"/>
                    </a:ext>
                  </a:extLst>
                </a:gridCol>
                <a:gridCol w="1654399">
                  <a:extLst>
                    <a:ext uri="{9D8B030D-6E8A-4147-A177-3AD203B41FA5}">
                      <a16:colId xmlns:a16="http://schemas.microsoft.com/office/drawing/2014/main" val="3241826727"/>
                    </a:ext>
                  </a:extLst>
                </a:gridCol>
                <a:gridCol w="1217236">
                  <a:extLst>
                    <a:ext uri="{9D8B030D-6E8A-4147-A177-3AD203B41FA5}">
                      <a16:colId xmlns:a16="http://schemas.microsoft.com/office/drawing/2014/main" val="2562653677"/>
                    </a:ext>
                  </a:extLst>
                </a:gridCol>
                <a:gridCol w="1781868">
                  <a:extLst>
                    <a:ext uri="{9D8B030D-6E8A-4147-A177-3AD203B41FA5}">
                      <a16:colId xmlns:a16="http://schemas.microsoft.com/office/drawing/2014/main" val="3595198166"/>
                    </a:ext>
                  </a:extLst>
                </a:gridCol>
              </a:tblGrid>
              <a:tr h="210921">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51112243"/>
                  </a:ext>
                </a:extLst>
              </a:tr>
              <a:tr h="210921">
                <a:tc>
                  <a:txBody>
                    <a:bodyPr/>
                    <a:lstStyle/>
                    <a:p>
                      <a:pPr>
                        <a:spcBef>
                          <a:spcPts val="400"/>
                        </a:spcBef>
                        <a:spcAft>
                          <a:spcPts val="400"/>
                        </a:spcAft>
                      </a:pPr>
                      <a:r>
                        <a:rPr lang="en-US" sz="1100" dirty="0">
                          <a:effectLst/>
                        </a:rPr>
                        <a:t>Land Cover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718426614"/>
                  </a:ext>
                </a:extLst>
              </a:tr>
              <a:tr h="210921">
                <a:tc>
                  <a:txBody>
                    <a:bodyPr/>
                    <a:lstStyle/>
                    <a:p>
                      <a:pPr>
                        <a:spcBef>
                          <a:spcPts val="400"/>
                        </a:spcBef>
                        <a:spcAft>
                          <a:spcPts val="400"/>
                        </a:spcAft>
                      </a:pPr>
                      <a:r>
                        <a:rPr lang="en-US" sz="1100">
                          <a:effectLst/>
                        </a:rPr>
                        <a:t>Fire</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388913312"/>
                  </a:ext>
                </a:extLst>
              </a:tr>
              <a:tr h="297712">
                <a:tc>
                  <a:txBody>
                    <a:bodyPr/>
                    <a:lstStyle/>
                    <a:p>
                      <a:pPr>
                        <a:spcBef>
                          <a:spcPts val="400"/>
                        </a:spcBef>
                        <a:spcAft>
                          <a:spcPts val="400"/>
                        </a:spcAft>
                      </a:pPr>
                      <a:r>
                        <a:rPr lang="en-US" sz="1100" dirty="0">
                          <a:effectLst/>
                        </a:rPr>
                        <a:t>Soil Moisture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555186359"/>
                  </a:ext>
                </a:extLst>
              </a:tr>
              <a:tr h="297712">
                <a:tc>
                  <a:txBody>
                    <a:bodyPr/>
                    <a:lstStyle/>
                    <a:p>
                      <a:pPr>
                        <a:spcBef>
                          <a:spcPts val="400"/>
                        </a:spcBef>
                        <a:spcAft>
                          <a:spcPts val="400"/>
                        </a:spcAft>
                      </a:pPr>
                      <a:r>
                        <a:rPr lang="en-US" sz="1100" dirty="0">
                          <a:effectLst/>
                        </a:rPr>
                        <a:t>Lakes*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4024655804"/>
                  </a:ext>
                </a:extLst>
              </a:tr>
              <a:tr h="297712">
                <a:tc>
                  <a:txBody>
                    <a:bodyPr/>
                    <a:lstStyle/>
                    <a:p>
                      <a:pPr>
                        <a:spcBef>
                          <a:spcPts val="400"/>
                        </a:spcBef>
                        <a:spcAft>
                          <a:spcPts val="400"/>
                        </a:spcAft>
                      </a:pPr>
                      <a:r>
                        <a:rPr lang="en-US" sz="1100" dirty="0">
                          <a:effectLst/>
                        </a:rPr>
                        <a:t>Land Surface Temperature*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1374441238"/>
                  </a:ext>
                </a:extLst>
              </a:tr>
              <a:tr h="297712">
                <a:tc>
                  <a:txBody>
                    <a:bodyPr/>
                    <a:lstStyle/>
                    <a:p>
                      <a:pPr>
                        <a:spcBef>
                          <a:spcPts val="400"/>
                        </a:spcBef>
                        <a:spcAft>
                          <a:spcPts val="400"/>
                        </a:spcAft>
                      </a:pPr>
                      <a:r>
                        <a:rPr lang="en-US" sz="1100" dirty="0">
                          <a:effectLst/>
                        </a:rPr>
                        <a:t>High res. land cover*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2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0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b="0" i="0" dirty="0">
                          <a:solidFill>
                            <a:schemeClr val="tx1"/>
                          </a:solidFill>
                          <a:effectLst/>
                          <a:latin typeface="arial" panose="020B0604020202020204" pitchFamily="34" charset="0"/>
                        </a:rPr>
                        <a:t>X</a:t>
                      </a:r>
                      <a:endParaRPr lang="en-GB" sz="10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836224374"/>
                  </a:ext>
                </a:extLst>
              </a:tr>
              <a:tr h="297712">
                <a:tc>
                  <a:txBody>
                    <a:bodyPr/>
                    <a:lstStyle/>
                    <a:p>
                      <a:pPr>
                        <a:spcBef>
                          <a:spcPts val="400"/>
                        </a:spcBef>
                        <a:spcAft>
                          <a:spcPts val="400"/>
                        </a:spcAft>
                      </a:pPr>
                      <a:r>
                        <a:rPr lang="en-US" sz="1100" dirty="0">
                          <a:effectLst/>
                        </a:rPr>
                        <a:t>Above Ground Biomass*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3856736841"/>
                  </a:ext>
                </a:extLst>
              </a:tr>
            </a:tbl>
          </a:graphicData>
        </a:graphic>
      </p:graphicFrame>
      <p:sp>
        <p:nvSpPr>
          <p:cNvPr id="5" name="TextBox 4">
            <a:extLst>
              <a:ext uri="{FF2B5EF4-FFF2-40B4-BE49-F238E27FC236}">
                <a16:creationId xmlns:a16="http://schemas.microsoft.com/office/drawing/2014/main" id="{9C060C17-B573-4409-BE38-720A0977A6F5}"/>
              </a:ext>
            </a:extLst>
          </p:cNvPr>
          <p:cNvSpPr txBox="1"/>
          <p:nvPr/>
        </p:nvSpPr>
        <p:spPr>
          <a:xfrm>
            <a:off x="587707" y="3211028"/>
            <a:ext cx="7804313" cy="230832"/>
          </a:xfrm>
          <a:prstGeom prst="rect">
            <a:avLst/>
          </a:prstGeom>
          <a:noFill/>
        </p:spPr>
        <p:txBody>
          <a:bodyPr wrap="square" rtlCol="0">
            <a:spAutoFit/>
          </a:bodyPr>
          <a:lstStyle/>
          <a:p>
            <a:r>
              <a:rPr lang="en-GB" sz="900" dirty="0"/>
              <a:t>*new ECV</a:t>
            </a:r>
          </a:p>
        </p:txBody>
      </p:sp>
    </p:spTree>
    <p:extLst>
      <p:ext uri="{BB962C8B-B14F-4D97-AF65-F5344CB8AC3E}">
        <p14:creationId xmlns:p14="http://schemas.microsoft.com/office/powerpoint/2010/main" val="288200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32D0-DD07-4B1E-AEEB-C9120799CF48}"/>
              </a:ext>
            </a:extLst>
          </p:cNvPr>
          <p:cNvSpPr>
            <a:spLocks noGrp="1"/>
          </p:cNvSpPr>
          <p:nvPr>
            <p:ph type="title"/>
          </p:nvPr>
        </p:nvSpPr>
        <p:spPr/>
        <p:txBody>
          <a:bodyPr/>
          <a:lstStyle/>
          <a:p>
            <a:r>
              <a:rPr lang="en-GB" b="1" dirty="0"/>
              <a:t>Ocean ECVs</a:t>
            </a:r>
          </a:p>
        </p:txBody>
      </p:sp>
      <p:graphicFrame>
        <p:nvGraphicFramePr>
          <p:cNvPr id="4" name="Content Placeholder 3">
            <a:extLst>
              <a:ext uri="{FF2B5EF4-FFF2-40B4-BE49-F238E27FC236}">
                <a16:creationId xmlns:a16="http://schemas.microsoft.com/office/drawing/2014/main" id="{5F0198A5-D2A6-40BF-9F6E-B73268AD40E0}"/>
              </a:ext>
            </a:extLst>
          </p:cNvPr>
          <p:cNvGraphicFramePr>
            <a:graphicFrameLocks noGrp="1"/>
          </p:cNvGraphicFramePr>
          <p:nvPr>
            <p:ph idx="1"/>
            <p:extLst/>
          </p:nvPr>
        </p:nvGraphicFramePr>
        <p:xfrm>
          <a:off x="669843" y="866591"/>
          <a:ext cx="7804313" cy="1691758"/>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910626287"/>
                    </a:ext>
                  </a:extLst>
                </a:gridCol>
                <a:gridCol w="1653502">
                  <a:extLst>
                    <a:ext uri="{9D8B030D-6E8A-4147-A177-3AD203B41FA5}">
                      <a16:colId xmlns:a16="http://schemas.microsoft.com/office/drawing/2014/main" val="2229841215"/>
                    </a:ext>
                  </a:extLst>
                </a:gridCol>
                <a:gridCol w="1654399">
                  <a:extLst>
                    <a:ext uri="{9D8B030D-6E8A-4147-A177-3AD203B41FA5}">
                      <a16:colId xmlns:a16="http://schemas.microsoft.com/office/drawing/2014/main" val="3663591651"/>
                    </a:ext>
                  </a:extLst>
                </a:gridCol>
                <a:gridCol w="1217236">
                  <a:extLst>
                    <a:ext uri="{9D8B030D-6E8A-4147-A177-3AD203B41FA5}">
                      <a16:colId xmlns:a16="http://schemas.microsoft.com/office/drawing/2014/main" val="2779668757"/>
                    </a:ext>
                  </a:extLst>
                </a:gridCol>
                <a:gridCol w="1781868">
                  <a:extLst>
                    <a:ext uri="{9D8B030D-6E8A-4147-A177-3AD203B41FA5}">
                      <a16:colId xmlns:a16="http://schemas.microsoft.com/office/drawing/2014/main" val="2036064092"/>
                    </a:ext>
                  </a:extLst>
                </a:gridCol>
              </a:tblGrid>
              <a:tr h="259198">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6191438"/>
                  </a:ext>
                </a:extLst>
              </a:tr>
              <a:tr h="210921">
                <a:tc>
                  <a:txBody>
                    <a:bodyPr/>
                    <a:lstStyle/>
                    <a:p>
                      <a:pPr>
                        <a:spcBef>
                          <a:spcPts val="400"/>
                        </a:spcBef>
                        <a:spcAft>
                          <a:spcPts val="400"/>
                        </a:spcAft>
                      </a:pPr>
                      <a:r>
                        <a:rPr lang="en-US" sz="1100" dirty="0">
                          <a:effectLst/>
                        </a:rPr>
                        <a:t>SST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470238611"/>
                  </a:ext>
                </a:extLst>
              </a:tr>
              <a:tr h="259789">
                <a:tc>
                  <a:txBody>
                    <a:bodyPr/>
                    <a:lstStyle/>
                    <a:p>
                      <a:pPr>
                        <a:spcBef>
                          <a:spcPts val="400"/>
                        </a:spcBef>
                        <a:spcAft>
                          <a:spcPts val="400"/>
                        </a:spcAft>
                      </a:pPr>
                      <a:r>
                        <a:rPr lang="en-US" sz="1100" dirty="0">
                          <a:effectLst/>
                        </a:rPr>
                        <a:t>Ocean </a:t>
                      </a:r>
                      <a:r>
                        <a:rPr lang="en-GB" sz="1100" dirty="0">
                          <a:effectLst/>
                        </a:rPr>
                        <a:t>Colour</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826419144"/>
                  </a:ext>
                </a:extLst>
              </a:tr>
              <a:tr h="210921">
                <a:tc>
                  <a:txBody>
                    <a:bodyPr/>
                    <a:lstStyle/>
                    <a:p>
                      <a:pPr>
                        <a:spcBef>
                          <a:spcPts val="400"/>
                        </a:spcBef>
                        <a:spcAft>
                          <a:spcPts val="400"/>
                        </a:spcAft>
                      </a:pPr>
                      <a:r>
                        <a:rPr lang="en-US" sz="1100" dirty="0">
                          <a:effectLst/>
                        </a:rPr>
                        <a:t>SSH</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3451905758"/>
                  </a:ext>
                </a:extLst>
              </a:tr>
              <a:tr h="210921">
                <a:tc>
                  <a:txBody>
                    <a:bodyPr/>
                    <a:lstStyle/>
                    <a:p>
                      <a:pPr>
                        <a:spcBef>
                          <a:spcPts val="400"/>
                        </a:spcBef>
                        <a:spcAft>
                          <a:spcPts val="400"/>
                        </a:spcAft>
                      </a:pPr>
                      <a:r>
                        <a:rPr lang="en-GB" sz="1100" dirty="0">
                          <a:effectLst/>
                        </a:rPr>
                        <a:t>Sea Surface Salinity*</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20000"/>
                        <a:lumOff val="80000"/>
                      </a:schemeClr>
                    </a:solidFill>
                  </a:tcPr>
                </a:tc>
                <a:extLst>
                  <a:ext uri="{0D108BD9-81ED-4DB2-BD59-A6C34878D82A}">
                    <a16:rowId xmlns:a16="http://schemas.microsoft.com/office/drawing/2014/main" val="262449409"/>
                  </a:ext>
                </a:extLst>
              </a:tr>
              <a:tr h="210921">
                <a:tc>
                  <a:txBody>
                    <a:bodyPr/>
                    <a:lstStyle/>
                    <a:p>
                      <a:pPr>
                        <a:spcBef>
                          <a:spcPts val="400"/>
                        </a:spcBef>
                        <a:spcAft>
                          <a:spcPts val="400"/>
                        </a:spcAft>
                      </a:pPr>
                      <a:r>
                        <a:rPr lang="en-US" sz="1100" dirty="0">
                          <a:effectLst/>
                        </a:rPr>
                        <a:t>Sea State*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200" b="1"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1">
                        <a:tint val="40000"/>
                      </a:schemeClr>
                    </a:solidFill>
                  </a:tcPr>
                </a:tc>
                <a:extLst>
                  <a:ext uri="{0D108BD9-81ED-4DB2-BD59-A6C34878D82A}">
                    <a16:rowId xmlns:a16="http://schemas.microsoft.com/office/drawing/2014/main" val="382495227"/>
                  </a:ext>
                </a:extLst>
              </a:tr>
            </a:tbl>
          </a:graphicData>
        </a:graphic>
      </p:graphicFrame>
      <p:sp>
        <p:nvSpPr>
          <p:cNvPr id="5" name="TextBox 4">
            <a:extLst>
              <a:ext uri="{FF2B5EF4-FFF2-40B4-BE49-F238E27FC236}">
                <a16:creationId xmlns:a16="http://schemas.microsoft.com/office/drawing/2014/main" id="{4F6F507A-A627-46EE-842C-C11150819922}"/>
              </a:ext>
            </a:extLst>
          </p:cNvPr>
          <p:cNvSpPr txBox="1"/>
          <p:nvPr/>
        </p:nvSpPr>
        <p:spPr>
          <a:xfrm>
            <a:off x="669842" y="2558349"/>
            <a:ext cx="7804313" cy="230832"/>
          </a:xfrm>
          <a:prstGeom prst="rect">
            <a:avLst/>
          </a:prstGeom>
          <a:noFill/>
        </p:spPr>
        <p:txBody>
          <a:bodyPr wrap="square" rtlCol="0">
            <a:spAutoFit/>
          </a:bodyPr>
          <a:lstStyle/>
          <a:p>
            <a:r>
              <a:rPr lang="en-GB" sz="900" dirty="0"/>
              <a:t>*new ECV</a:t>
            </a:r>
          </a:p>
        </p:txBody>
      </p:sp>
    </p:spTree>
    <p:extLst>
      <p:ext uri="{BB962C8B-B14F-4D97-AF65-F5344CB8AC3E}">
        <p14:creationId xmlns:p14="http://schemas.microsoft.com/office/powerpoint/2010/main" val="1500326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32D0-DD07-4B1E-AEEB-C9120799CF48}"/>
              </a:ext>
            </a:extLst>
          </p:cNvPr>
          <p:cNvSpPr>
            <a:spLocks noGrp="1"/>
          </p:cNvSpPr>
          <p:nvPr>
            <p:ph type="title"/>
          </p:nvPr>
        </p:nvSpPr>
        <p:spPr/>
        <p:txBody>
          <a:bodyPr/>
          <a:lstStyle/>
          <a:p>
            <a:r>
              <a:rPr lang="en-GB" b="1" dirty="0"/>
              <a:t>Atmosphere ECVs</a:t>
            </a:r>
          </a:p>
        </p:txBody>
      </p:sp>
      <p:graphicFrame>
        <p:nvGraphicFramePr>
          <p:cNvPr id="4" name="Content Placeholder 3">
            <a:extLst>
              <a:ext uri="{FF2B5EF4-FFF2-40B4-BE49-F238E27FC236}">
                <a16:creationId xmlns:a16="http://schemas.microsoft.com/office/drawing/2014/main" id="{9D2BDB87-BCC7-4C28-8C34-40204743757C}"/>
              </a:ext>
            </a:extLst>
          </p:cNvPr>
          <p:cNvGraphicFramePr>
            <a:graphicFrameLocks noGrp="1"/>
          </p:cNvGraphicFramePr>
          <p:nvPr>
            <p:ph idx="1"/>
            <p:extLst/>
          </p:nvPr>
        </p:nvGraphicFramePr>
        <p:xfrm>
          <a:off x="669843" y="868414"/>
          <a:ext cx="7804313" cy="1582521"/>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3277646254"/>
                    </a:ext>
                  </a:extLst>
                </a:gridCol>
                <a:gridCol w="1653502">
                  <a:extLst>
                    <a:ext uri="{9D8B030D-6E8A-4147-A177-3AD203B41FA5}">
                      <a16:colId xmlns:a16="http://schemas.microsoft.com/office/drawing/2014/main" val="3353521861"/>
                    </a:ext>
                  </a:extLst>
                </a:gridCol>
                <a:gridCol w="1654399">
                  <a:extLst>
                    <a:ext uri="{9D8B030D-6E8A-4147-A177-3AD203B41FA5}">
                      <a16:colId xmlns:a16="http://schemas.microsoft.com/office/drawing/2014/main" val="869472014"/>
                    </a:ext>
                  </a:extLst>
                </a:gridCol>
                <a:gridCol w="1217236">
                  <a:extLst>
                    <a:ext uri="{9D8B030D-6E8A-4147-A177-3AD203B41FA5}">
                      <a16:colId xmlns:a16="http://schemas.microsoft.com/office/drawing/2014/main" val="2962214704"/>
                    </a:ext>
                  </a:extLst>
                </a:gridCol>
                <a:gridCol w="1781868">
                  <a:extLst>
                    <a:ext uri="{9D8B030D-6E8A-4147-A177-3AD203B41FA5}">
                      <a16:colId xmlns:a16="http://schemas.microsoft.com/office/drawing/2014/main" val="2676660406"/>
                    </a:ext>
                  </a:extLst>
                </a:gridCol>
              </a:tblGrid>
              <a:tr h="210921">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a:effectLst/>
                        </a:rPr>
                        <a:t>Quality</a:t>
                      </a:r>
                      <a:endParaRPr lang="en-GB" sz="120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extLst>
                  <a:ext uri="{0D108BD9-81ED-4DB2-BD59-A6C34878D82A}">
                    <a16:rowId xmlns:a16="http://schemas.microsoft.com/office/drawing/2014/main" val="3156197199"/>
                  </a:ext>
                </a:extLst>
              </a:tr>
              <a:tr h="210921">
                <a:tc>
                  <a:txBody>
                    <a:bodyPr/>
                    <a:lstStyle/>
                    <a:p>
                      <a:pPr>
                        <a:spcBef>
                          <a:spcPts val="400"/>
                        </a:spcBef>
                        <a:spcAft>
                          <a:spcPts val="400"/>
                        </a:spcAft>
                      </a:pPr>
                      <a:r>
                        <a:rPr lang="en-US" sz="1100" dirty="0">
                          <a:effectLst/>
                        </a:rPr>
                        <a:t>Clouds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5">
                        <a:lumMod val="20000"/>
                        <a:lumOff val="80000"/>
                      </a:schemeClr>
                    </a:solid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20000"/>
                        <a:lumOff val="80000"/>
                      </a:schemeClr>
                    </a:solid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20000"/>
                        <a:lumOff val="80000"/>
                      </a:schemeClr>
                    </a:solid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914142697"/>
                  </a:ext>
                </a:extLst>
              </a:tr>
              <a:tr h="210921">
                <a:tc>
                  <a:txBody>
                    <a:bodyPr/>
                    <a:lstStyle/>
                    <a:p>
                      <a:pPr>
                        <a:spcBef>
                          <a:spcPts val="400"/>
                        </a:spcBef>
                        <a:spcAft>
                          <a:spcPts val="400"/>
                        </a:spcAft>
                      </a:pPr>
                      <a:r>
                        <a:rPr lang="en-US" sz="1100" dirty="0">
                          <a:effectLst/>
                        </a:rPr>
                        <a:t>Aerosols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023444974"/>
                  </a:ext>
                </a:extLst>
              </a:tr>
              <a:tr h="210921">
                <a:tc>
                  <a:txBody>
                    <a:bodyPr/>
                    <a:lstStyle/>
                    <a:p>
                      <a:pPr>
                        <a:spcBef>
                          <a:spcPts val="400"/>
                        </a:spcBef>
                        <a:spcAft>
                          <a:spcPts val="400"/>
                        </a:spcAft>
                      </a:pPr>
                      <a:r>
                        <a:rPr lang="en-US" sz="1100" dirty="0">
                          <a:effectLst/>
                        </a:rPr>
                        <a:t>GHG</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427528614"/>
                  </a:ext>
                </a:extLst>
              </a:tr>
              <a:tr h="210921">
                <a:tc>
                  <a:txBody>
                    <a:bodyPr/>
                    <a:lstStyle/>
                    <a:p>
                      <a:pPr>
                        <a:spcBef>
                          <a:spcPts val="400"/>
                        </a:spcBef>
                        <a:spcAft>
                          <a:spcPts val="400"/>
                        </a:spcAft>
                      </a:pPr>
                      <a:r>
                        <a:rPr lang="en-US" sz="1100" dirty="0">
                          <a:effectLst/>
                        </a:rPr>
                        <a:t>Ozone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25229971"/>
                  </a:ext>
                </a:extLst>
              </a:tr>
              <a:tr h="210921">
                <a:tc>
                  <a:txBody>
                    <a:bodyPr/>
                    <a:lstStyle/>
                    <a:p>
                      <a:pPr>
                        <a:spcBef>
                          <a:spcPts val="400"/>
                        </a:spcBef>
                        <a:spcAft>
                          <a:spcPts val="400"/>
                        </a:spcAft>
                      </a:pPr>
                      <a:r>
                        <a:rPr lang="en-US" sz="1100" dirty="0">
                          <a:effectLst/>
                        </a:rPr>
                        <a:t>Water </a:t>
                      </a:r>
                      <a:r>
                        <a:rPr lang="en-US" sz="1100" dirty="0" err="1">
                          <a:effectLst/>
                        </a:rPr>
                        <a:t>Vapour</a:t>
                      </a:r>
                      <a:r>
                        <a:rPr lang="en-US" sz="1100" dirty="0">
                          <a:effectLst/>
                        </a:rPr>
                        <a: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86177395"/>
                  </a:ext>
                </a:extLst>
              </a:tr>
            </a:tbl>
          </a:graphicData>
        </a:graphic>
      </p:graphicFrame>
      <p:sp>
        <p:nvSpPr>
          <p:cNvPr id="5" name="TextBox 4">
            <a:extLst>
              <a:ext uri="{FF2B5EF4-FFF2-40B4-BE49-F238E27FC236}">
                <a16:creationId xmlns:a16="http://schemas.microsoft.com/office/drawing/2014/main" id="{D0249AAB-0C87-43CA-B04A-BED01FCFE43F}"/>
              </a:ext>
            </a:extLst>
          </p:cNvPr>
          <p:cNvSpPr txBox="1"/>
          <p:nvPr/>
        </p:nvSpPr>
        <p:spPr>
          <a:xfrm>
            <a:off x="669842" y="2456334"/>
            <a:ext cx="7804313" cy="230832"/>
          </a:xfrm>
          <a:prstGeom prst="rect">
            <a:avLst/>
          </a:prstGeom>
          <a:noFill/>
        </p:spPr>
        <p:txBody>
          <a:bodyPr wrap="square" rtlCol="0">
            <a:spAutoFit/>
          </a:bodyPr>
          <a:lstStyle/>
          <a:p>
            <a:r>
              <a:rPr lang="en-GB" sz="900" dirty="0"/>
              <a:t>*new ECV</a:t>
            </a:r>
          </a:p>
        </p:txBody>
      </p:sp>
    </p:spTree>
    <p:extLst>
      <p:ext uri="{BB962C8B-B14F-4D97-AF65-F5344CB8AC3E}">
        <p14:creationId xmlns:p14="http://schemas.microsoft.com/office/powerpoint/2010/main" val="4272083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32D0-DD07-4B1E-AEEB-C9120799CF48}"/>
              </a:ext>
            </a:extLst>
          </p:cNvPr>
          <p:cNvSpPr>
            <a:spLocks noGrp="1"/>
          </p:cNvSpPr>
          <p:nvPr>
            <p:ph type="title"/>
          </p:nvPr>
        </p:nvSpPr>
        <p:spPr/>
        <p:txBody>
          <a:bodyPr/>
          <a:lstStyle/>
          <a:p>
            <a:r>
              <a:rPr lang="en-GB" b="1" dirty="0" err="1"/>
              <a:t>Cyrosphere</a:t>
            </a:r>
            <a:r>
              <a:rPr lang="en-GB" b="1" dirty="0"/>
              <a:t> ECVs</a:t>
            </a:r>
          </a:p>
        </p:txBody>
      </p:sp>
      <p:graphicFrame>
        <p:nvGraphicFramePr>
          <p:cNvPr id="4" name="Content Placeholder 3">
            <a:extLst>
              <a:ext uri="{FF2B5EF4-FFF2-40B4-BE49-F238E27FC236}">
                <a16:creationId xmlns:a16="http://schemas.microsoft.com/office/drawing/2014/main" id="{2A5FB33B-69F7-4641-9C9A-A4090408206A}"/>
              </a:ext>
            </a:extLst>
          </p:cNvPr>
          <p:cNvGraphicFramePr>
            <a:graphicFrameLocks noGrp="1"/>
          </p:cNvGraphicFramePr>
          <p:nvPr>
            <p:ph idx="1"/>
            <p:extLst/>
          </p:nvPr>
        </p:nvGraphicFramePr>
        <p:xfrm>
          <a:off x="669843" y="866591"/>
          <a:ext cx="7804313" cy="1640875"/>
        </p:xfrm>
        <a:graphic>
          <a:graphicData uri="http://schemas.openxmlformats.org/drawingml/2006/table">
            <a:tbl>
              <a:tblPr firstRow="1" firstCol="1" bandRow="1">
                <a:tableStyleId>{5C22544A-7EE6-4342-B048-85BDC9FD1C3A}</a:tableStyleId>
              </a:tblPr>
              <a:tblGrid>
                <a:gridCol w="1497308">
                  <a:extLst>
                    <a:ext uri="{9D8B030D-6E8A-4147-A177-3AD203B41FA5}">
                      <a16:colId xmlns:a16="http://schemas.microsoft.com/office/drawing/2014/main" val="1842710733"/>
                    </a:ext>
                  </a:extLst>
                </a:gridCol>
                <a:gridCol w="1653502">
                  <a:extLst>
                    <a:ext uri="{9D8B030D-6E8A-4147-A177-3AD203B41FA5}">
                      <a16:colId xmlns:a16="http://schemas.microsoft.com/office/drawing/2014/main" val="1246213475"/>
                    </a:ext>
                  </a:extLst>
                </a:gridCol>
                <a:gridCol w="1654399">
                  <a:extLst>
                    <a:ext uri="{9D8B030D-6E8A-4147-A177-3AD203B41FA5}">
                      <a16:colId xmlns:a16="http://schemas.microsoft.com/office/drawing/2014/main" val="1512666272"/>
                    </a:ext>
                  </a:extLst>
                </a:gridCol>
                <a:gridCol w="1217236">
                  <a:extLst>
                    <a:ext uri="{9D8B030D-6E8A-4147-A177-3AD203B41FA5}">
                      <a16:colId xmlns:a16="http://schemas.microsoft.com/office/drawing/2014/main" val="2433391529"/>
                    </a:ext>
                  </a:extLst>
                </a:gridCol>
                <a:gridCol w="1781868">
                  <a:extLst>
                    <a:ext uri="{9D8B030D-6E8A-4147-A177-3AD203B41FA5}">
                      <a16:colId xmlns:a16="http://schemas.microsoft.com/office/drawing/2014/main" val="811818715"/>
                    </a:ext>
                  </a:extLst>
                </a:gridCol>
              </a:tblGrid>
              <a:tr h="269275">
                <a:tc>
                  <a:txBody>
                    <a:bodyPr/>
                    <a:lstStyle/>
                    <a:p>
                      <a:pPr>
                        <a:spcBef>
                          <a:spcPts val="400"/>
                        </a:spcBef>
                        <a:spcAft>
                          <a:spcPts val="400"/>
                        </a:spcAft>
                      </a:pPr>
                      <a:r>
                        <a:rPr lang="en-US" sz="1100" dirty="0">
                          <a:effectLst/>
                        </a:rPr>
                        <a:t>ECV</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1100" dirty="0">
                          <a:effectLst/>
                        </a:rPr>
                        <a:t>Quality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Uncertainty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Maturity</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tc>
                  <a:txBody>
                    <a:bodyPr/>
                    <a:lstStyle/>
                    <a:p>
                      <a:pPr algn="ctr">
                        <a:spcBef>
                          <a:spcPts val="400"/>
                        </a:spcBef>
                        <a:spcAft>
                          <a:spcPts val="400"/>
                        </a:spcAft>
                      </a:pPr>
                      <a:r>
                        <a:rPr lang="en-US" sz="1100" dirty="0">
                          <a:effectLst/>
                        </a:rPr>
                        <a:t>GCOS requirements</a:t>
                      </a:r>
                      <a:endParaRPr lang="en-GB" sz="1200" dirty="0">
                        <a:effectLst/>
                        <a:latin typeface="Times New Roman" panose="02020603050405020304" pitchFamily="18" charset="0"/>
                        <a:ea typeface="MS Mincho" panose="02020609040205080304" pitchFamily="49" charset="-128"/>
                      </a:endParaRPr>
                    </a:p>
                  </a:txBody>
                  <a:tcPr marL="68580" marR="68580" marT="0" marB="0">
                    <a:solidFill>
                      <a:schemeClr val="accent1"/>
                    </a:solidFill>
                  </a:tcPr>
                </a:tc>
                <a:extLst>
                  <a:ext uri="{0D108BD9-81ED-4DB2-BD59-A6C34878D82A}">
                    <a16:rowId xmlns:a16="http://schemas.microsoft.com/office/drawing/2014/main" val="2387321036"/>
                  </a:ext>
                </a:extLst>
              </a:tr>
              <a:tr h="269275">
                <a:tc>
                  <a:txBody>
                    <a:bodyPr/>
                    <a:lstStyle/>
                    <a:p>
                      <a:pPr>
                        <a:spcBef>
                          <a:spcPts val="400"/>
                        </a:spcBef>
                        <a:spcAft>
                          <a:spcPts val="400"/>
                        </a:spcAft>
                      </a:pPr>
                      <a:r>
                        <a:rPr lang="en-US" sz="1100" dirty="0">
                          <a:effectLst/>
                        </a:rPr>
                        <a:t>Greenland IS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solidFill>
                      <a:schemeClr val="accent5">
                        <a:lumMod val="60000"/>
                        <a:lumOff val="40000"/>
                      </a:schemeClr>
                    </a:solid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60000"/>
                        <a:lumOff val="40000"/>
                      </a:schemeClr>
                    </a:solid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60000"/>
                        <a:lumOff val="40000"/>
                      </a:schemeClr>
                    </a:solidFill>
                  </a:tcPr>
                </a:tc>
                <a:extLst>
                  <a:ext uri="{0D108BD9-81ED-4DB2-BD59-A6C34878D82A}">
                    <a16:rowId xmlns:a16="http://schemas.microsoft.com/office/drawing/2014/main" val="4169024912"/>
                  </a:ext>
                </a:extLst>
              </a:tr>
              <a:tr h="0">
                <a:tc>
                  <a:txBody>
                    <a:bodyPr/>
                    <a:lstStyle/>
                    <a:p>
                      <a:pPr>
                        <a:spcBef>
                          <a:spcPts val="400"/>
                        </a:spcBef>
                        <a:spcAft>
                          <a:spcPts val="400"/>
                        </a:spcAft>
                      </a:pPr>
                      <a:r>
                        <a:rPr lang="en-US" sz="1100" dirty="0">
                          <a:effectLst/>
                        </a:rPr>
                        <a:t>Antarctic IS</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659964345"/>
                  </a:ext>
                </a:extLst>
              </a:tr>
              <a:tr h="0">
                <a:tc>
                  <a:txBody>
                    <a:bodyPr/>
                    <a:lstStyle/>
                    <a:p>
                      <a:pPr>
                        <a:spcBef>
                          <a:spcPts val="400"/>
                        </a:spcBef>
                        <a:spcAft>
                          <a:spcPts val="400"/>
                        </a:spcAft>
                      </a:pPr>
                      <a:r>
                        <a:rPr lang="en-US" sz="1100" dirty="0">
                          <a:effectLst/>
                        </a:rPr>
                        <a:t>Snow*</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0" i="0" kern="1200" dirty="0">
                          <a:solidFill>
                            <a:schemeClr val="dk1"/>
                          </a:solidFill>
                          <a:effectLst/>
                          <a:latin typeface="+mn-lt"/>
                          <a:ea typeface="+mn-ea"/>
                          <a:cs typeface="+mn-cs"/>
                        </a:rPr>
                        <a:t>X</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r>
                        <a:rPr lang="en-GB" sz="1800" b="0" i="0" kern="1200" dirty="0">
                          <a:solidFill>
                            <a:schemeClr val="dk1"/>
                          </a:solidFill>
                          <a:effectLst/>
                          <a:latin typeface="+mn-lt"/>
                          <a:ea typeface="+mn-ea"/>
                          <a:cs typeface="+mn-cs"/>
                        </a:rPr>
                        <a:t>X</a:t>
                      </a:r>
                      <a:endParaRPr lang="en-GB" sz="10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64525836"/>
                  </a:ext>
                </a:extLst>
              </a:tr>
              <a:tr h="0">
                <a:tc>
                  <a:txBody>
                    <a:bodyPr/>
                    <a:lstStyle/>
                    <a:p>
                      <a:pPr>
                        <a:spcBef>
                          <a:spcPts val="400"/>
                        </a:spcBef>
                        <a:spcAft>
                          <a:spcPts val="400"/>
                        </a:spcAft>
                      </a:pPr>
                      <a:r>
                        <a:rPr lang="en-US" sz="1100" dirty="0">
                          <a:effectLst/>
                        </a:rPr>
                        <a:t>Permafrost*</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5">
                          <a:lumMod val="60000"/>
                          <a:lumOff val="40000"/>
                        </a:schemeClr>
                      </a:fgClr>
                      <a:bgClr>
                        <a:schemeClr val="bg1"/>
                      </a:bgClr>
                    </a:patt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2706450265"/>
                  </a:ext>
                </a:extLst>
              </a:tr>
              <a:tr h="0">
                <a:tc>
                  <a:txBody>
                    <a:bodyPr/>
                    <a:lstStyle/>
                    <a:p>
                      <a:pPr>
                        <a:spcBef>
                          <a:spcPts val="400"/>
                        </a:spcBef>
                        <a:spcAft>
                          <a:spcPts val="400"/>
                        </a:spcAft>
                      </a:pPr>
                      <a:r>
                        <a:rPr lang="en-US" sz="1100" dirty="0">
                          <a:effectLst/>
                        </a:rPr>
                        <a:t>Sea Ice</a:t>
                      </a:r>
                      <a:endParaRPr lang="en-GB"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lang="en-GB" sz="1800" b="1" i="0" kern="1200" dirty="0">
                          <a:solidFill>
                            <a:schemeClr val="dk1"/>
                          </a:solidFill>
                          <a:effectLst/>
                          <a:latin typeface="+mn-lt"/>
                          <a:ea typeface="+mn-ea"/>
                          <a:cs typeface="+mn-cs"/>
                        </a:rPr>
                        <a:t>✓</a:t>
                      </a:r>
                      <a:endParaRPr lang="en-GB" sz="1200" b="1"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400"/>
                        </a:spcBef>
                        <a:spcAft>
                          <a:spcPts val="400"/>
                        </a:spcAft>
                      </a:pPr>
                      <a:r>
                        <a:rPr lang="en-US" sz="900" dirty="0">
                          <a:effectLst/>
                        </a:rPr>
                        <a:t> </a:t>
                      </a:r>
                      <a:r>
                        <a:rPr kumimoji="0" lang="en-GB" sz="1800" b="1" i="0" u="none" strike="noStrike" kern="1200" cap="none" spc="0" normalizeH="0" baseline="0" noProof="0" dirty="0">
                          <a:ln>
                            <a:noFill/>
                          </a:ln>
                          <a:solidFill>
                            <a:srgbClr val="000000"/>
                          </a:solidFill>
                          <a:effectLst/>
                          <a:uLnTx/>
                          <a:uFillTx/>
                          <a:latin typeface="+mn-lt"/>
                          <a:ea typeface="+mn-ea"/>
                          <a:cs typeface="+mn-cs"/>
                        </a:rPr>
                        <a:t>✓</a:t>
                      </a:r>
                      <a:endParaRPr lang="en-GB" sz="1000" dirty="0">
                        <a:effectLst/>
                        <a:latin typeface="Times New Roman" panose="02020603050405020304" pitchFamily="18" charset="0"/>
                        <a:ea typeface="MS Mincho" panose="02020609040205080304" pitchFamily="49" charset="-128"/>
                      </a:endParaRPr>
                    </a:p>
                  </a:txBody>
                  <a:tcPr marL="68580" marR="68580" marT="0" marB="0">
                    <a:solidFill>
                      <a:schemeClr val="accent5">
                        <a:lumMod val="60000"/>
                        <a:lumOff val="40000"/>
                      </a:schemeClr>
                    </a:solidFill>
                  </a:tcPr>
                </a:tc>
                <a:tc>
                  <a:txBody>
                    <a:bodyPr/>
                    <a:lstStyle/>
                    <a:p>
                      <a:pPr algn="ctr">
                        <a:spcBef>
                          <a:spcPts val="400"/>
                        </a:spcBef>
                        <a:spcAft>
                          <a:spcPts val="400"/>
                        </a:spcAft>
                      </a:pPr>
                      <a:endParaRPr lang="en-GB" sz="1000" dirty="0">
                        <a:effectLst/>
                        <a:latin typeface="Times New Roman" panose="02020603050405020304" pitchFamily="18" charset="0"/>
                        <a:ea typeface="MS Mincho" panose="02020609040205080304" pitchFamily="49" charset="-128"/>
                      </a:endParaRPr>
                    </a:p>
                  </a:txBody>
                  <a:tcPr marL="68580" marR="68580" marT="0" marB="0">
                    <a:pattFill prst="wdUpDiag">
                      <a:fgClr>
                        <a:schemeClr val="accent1">
                          <a:tint val="40000"/>
                        </a:schemeClr>
                      </a:fgClr>
                      <a:bgClr>
                        <a:schemeClr val="bg1"/>
                      </a:bgClr>
                    </a:pattFill>
                  </a:tcPr>
                </a:tc>
                <a:extLst>
                  <a:ext uri="{0D108BD9-81ED-4DB2-BD59-A6C34878D82A}">
                    <a16:rowId xmlns:a16="http://schemas.microsoft.com/office/drawing/2014/main" val="2228875073"/>
                  </a:ext>
                </a:extLst>
              </a:tr>
            </a:tbl>
          </a:graphicData>
        </a:graphic>
      </p:graphicFrame>
      <p:sp>
        <p:nvSpPr>
          <p:cNvPr id="5" name="TextBox 4">
            <a:extLst>
              <a:ext uri="{FF2B5EF4-FFF2-40B4-BE49-F238E27FC236}">
                <a16:creationId xmlns:a16="http://schemas.microsoft.com/office/drawing/2014/main" id="{54F0E526-0B77-4145-9C7D-C3EC2C0F72AB}"/>
              </a:ext>
            </a:extLst>
          </p:cNvPr>
          <p:cNvSpPr txBox="1"/>
          <p:nvPr/>
        </p:nvSpPr>
        <p:spPr>
          <a:xfrm>
            <a:off x="669842" y="2462822"/>
            <a:ext cx="7804313" cy="230832"/>
          </a:xfrm>
          <a:prstGeom prst="rect">
            <a:avLst/>
          </a:prstGeom>
          <a:noFill/>
        </p:spPr>
        <p:txBody>
          <a:bodyPr wrap="square" rtlCol="0">
            <a:spAutoFit/>
          </a:bodyPr>
          <a:lstStyle/>
          <a:p>
            <a:r>
              <a:rPr lang="en-GB" sz="900" dirty="0"/>
              <a:t>*new ECV</a:t>
            </a:r>
          </a:p>
        </p:txBody>
      </p:sp>
    </p:spTree>
    <p:extLst>
      <p:ext uri="{BB962C8B-B14F-4D97-AF65-F5344CB8AC3E}">
        <p14:creationId xmlns:p14="http://schemas.microsoft.com/office/powerpoint/2010/main" val="2241409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158413"/>
            <a:ext cx="6956425" cy="430887"/>
          </a:xfrm>
        </p:spPr>
        <p:txBody>
          <a:bodyPr/>
          <a:lstStyle/>
          <a:p>
            <a:r>
              <a:rPr lang="en-US" b="1" dirty="0"/>
              <a:t>D2.1: Earth Observation Foresight Report</a:t>
            </a:r>
          </a:p>
        </p:txBody>
      </p:sp>
      <p:sp>
        <p:nvSpPr>
          <p:cNvPr id="3" name="Content Placeholder 2"/>
          <p:cNvSpPr>
            <a:spLocks noGrp="1"/>
          </p:cNvSpPr>
          <p:nvPr>
            <p:ph idx="1"/>
          </p:nvPr>
        </p:nvSpPr>
        <p:spPr>
          <a:xfrm>
            <a:off x="167424" y="792163"/>
            <a:ext cx="8976575" cy="3824287"/>
          </a:xfrm>
        </p:spPr>
        <p:txBody>
          <a:bodyPr/>
          <a:lstStyle/>
          <a:p>
            <a:pPr indent="0"/>
            <a:endParaRPr lang="en-US" b="1" dirty="0"/>
          </a:p>
          <a:p>
            <a:pPr indent="0"/>
            <a:r>
              <a:rPr lang="en-US" b="1" dirty="0"/>
              <a:t>Aim: To assess requirements for Earth Observation developments to provide </a:t>
            </a:r>
            <a:r>
              <a:rPr lang="en-GB" b="1" dirty="0"/>
              <a:t>support to the climate modelling and information community</a:t>
            </a:r>
          </a:p>
          <a:p>
            <a:pPr indent="0"/>
            <a:endParaRPr lang="en-GB" b="1" dirty="0"/>
          </a:p>
          <a:p>
            <a:pPr indent="0"/>
            <a:r>
              <a:rPr lang="en-GB" b="1" dirty="0"/>
              <a:t>Objective: To inform the new ESA Climate Programme proposal for 2022 via a broad community consultation</a:t>
            </a:r>
          </a:p>
          <a:p>
            <a:pPr indent="0"/>
            <a:endParaRPr lang="en-GB" sz="1200" dirty="0"/>
          </a:p>
          <a:p>
            <a:pPr indent="0"/>
            <a:r>
              <a:rPr lang="en-GB" sz="1400" dirty="0"/>
              <a:t>Lead author: Richard Jones, CMUG Science Leader – Met Office Hadley Centre (Oxford University)</a:t>
            </a:r>
          </a:p>
          <a:p>
            <a:pPr indent="0"/>
            <a:r>
              <a:rPr lang="en-GB" sz="1400" dirty="0"/>
              <a:t>Contributing authors from CMUG partners (ECMWF, IPSL, MPI-Met, </a:t>
            </a:r>
            <a:r>
              <a:rPr lang="en-GB" sz="1400" dirty="0" err="1"/>
              <a:t>Meteo</a:t>
            </a:r>
            <a:r>
              <a:rPr lang="en-GB" sz="1400" dirty="0"/>
              <a:t> France, BSC, DLR, SMHI) and CCI project Science Leaders (covering 25 CCI ECVs and Cross-ECV activities).</a:t>
            </a:r>
          </a:p>
          <a:p>
            <a:pPr indent="0"/>
            <a:endParaRPr lang="en-GB" sz="1400" dirty="0"/>
          </a:p>
          <a:p>
            <a:pPr indent="0"/>
            <a:r>
              <a:rPr lang="en-GB" sz="1800" b="1" i="1" dirty="0"/>
              <a:t>Review by climate modelling/information/services stakeholders</a:t>
            </a:r>
          </a:p>
          <a:p>
            <a:pPr indent="0"/>
            <a:endParaRPr lang="en-GB" b="1" dirty="0"/>
          </a:p>
        </p:txBody>
      </p:sp>
    </p:spTree>
    <p:extLst>
      <p:ext uri="{BB962C8B-B14F-4D97-AF65-F5344CB8AC3E}">
        <p14:creationId xmlns:p14="http://schemas.microsoft.com/office/powerpoint/2010/main" val="3102140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8301-4C6A-F24E-9DAF-1EA23B004EA8}"/>
              </a:ext>
            </a:extLst>
          </p:cNvPr>
          <p:cNvSpPr>
            <a:spLocks noGrp="1"/>
          </p:cNvSpPr>
          <p:nvPr>
            <p:ph type="title"/>
          </p:nvPr>
        </p:nvSpPr>
        <p:spPr/>
        <p:txBody>
          <a:bodyPr/>
          <a:lstStyle/>
          <a:p>
            <a:r>
              <a:rPr lang="en-US" b="1" dirty="0"/>
              <a:t>Report Structure</a:t>
            </a:r>
          </a:p>
        </p:txBody>
      </p:sp>
      <p:sp>
        <p:nvSpPr>
          <p:cNvPr id="3" name="Content Placeholder 2">
            <a:extLst>
              <a:ext uri="{FF2B5EF4-FFF2-40B4-BE49-F238E27FC236}">
                <a16:creationId xmlns:a16="http://schemas.microsoft.com/office/drawing/2014/main" id="{95631630-03E2-B34A-95C3-4DF9E7943CF6}"/>
              </a:ext>
            </a:extLst>
          </p:cNvPr>
          <p:cNvSpPr>
            <a:spLocks noGrp="1"/>
          </p:cNvSpPr>
          <p:nvPr>
            <p:ph idx="1"/>
          </p:nvPr>
        </p:nvSpPr>
        <p:spPr>
          <a:xfrm>
            <a:off x="309093" y="1297640"/>
            <a:ext cx="8611707" cy="3252759"/>
          </a:xfrm>
        </p:spPr>
        <p:txBody>
          <a:bodyPr/>
          <a:lstStyle/>
          <a:p>
            <a:pPr marL="342900" indent="-342900">
              <a:lnSpc>
                <a:spcPct val="150000"/>
              </a:lnSpc>
              <a:buFont typeface="+mj-lt"/>
              <a:buAutoNum type="arabicPeriod"/>
            </a:pPr>
            <a:r>
              <a:rPr lang="en-US" dirty="0"/>
              <a:t>High Level Drivers of Requirements for EO data, information and services</a:t>
            </a:r>
          </a:p>
          <a:p>
            <a:pPr marL="342900" indent="-342900">
              <a:lnSpc>
                <a:spcPct val="150000"/>
              </a:lnSpc>
              <a:buFont typeface="+mj-lt"/>
              <a:buAutoNum type="arabicPeriod"/>
            </a:pPr>
            <a:r>
              <a:rPr lang="en-GB" dirty="0"/>
              <a:t>Climate information and services requiring EO data and research   </a:t>
            </a:r>
          </a:p>
          <a:p>
            <a:pPr marL="342900" indent="-342900">
              <a:lnSpc>
                <a:spcPct val="150000"/>
              </a:lnSpc>
              <a:buFont typeface="+mj-lt"/>
              <a:buAutoNum type="arabicPeriod"/>
            </a:pPr>
            <a:r>
              <a:rPr lang="en-GB" dirty="0"/>
              <a:t>EO activities required to enable and deliver the information and services</a:t>
            </a:r>
          </a:p>
          <a:p>
            <a:pPr marL="342900" indent="-342900">
              <a:lnSpc>
                <a:spcPct val="150000"/>
              </a:lnSpc>
              <a:buFont typeface="+mj-lt"/>
              <a:buAutoNum type="arabicPeriod"/>
            </a:pPr>
            <a:r>
              <a:rPr lang="en-GB" b="1" i="1" dirty="0"/>
              <a:t>Gap Analysis</a:t>
            </a:r>
          </a:p>
          <a:p>
            <a:pPr marL="342900" indent="-342900">
              <a:lnSpc>
                <a:spcPct val="150000"/>
              </a:lnSpc>
              <a:buFont typeface="+mj-lt"/>
              <a:buAutoNum type="arabicPeriod"/>
            </a:pPr>
            <a:r>
              <a:rPr lang="en-US" dirty="0"/>
              <a:t>Conclusions/Recommendations</a:t>
            </a:r>
          </a:p>
        </p:txBody>
      </p:sp>
    </p:spTree>
    <p:extLst>
      <p:ext uri="{BB962C8B-B14F-4D97-AF65-F5344CB8AC3E}">
        <p14:creationId xmlns:p14="http://schemas.microsoft.com/office/powerpoint/2010/main" val="2658699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86300" y="771579"/>
            <a:ext cx="9057699" cy="3823200"/>
          </a:xfrm>
        </p:spPr>
        <p:txBody>
          <a:bodyPr/>
          <a:lstStyle/>
          <a:p>
            <a:r>
              <a:rPr lang="en-US" b="1" dirty="0">
                <a:solidFill>
                  <a:schemeClr val="tx1"/>
                </a:solidFill>
              </a:rPr>
              <a:t>UNFCCC requirements on monitoring, attribution and projections of climate change, its implications and response options</a:t>
            </a:r>
          </a:p>
          <a:p>
            <a:r>
              <a:rPr lang="en-US" dirty="0">
                <a:solidFill>
                  <a:schemeClr val="tx1"/>
                </a:solidFill>
              </a:rPr>
              <a:t>Main conduit for information is via IPCC WGI-III assessments and Special Reports</a:t>
            </a:r>
          </a:p>
          <a:p>
            <a:pPr marL="285750" indent="-285750">
              <a:buFont typeface="Arial" panose="020B0604020202020204" pitchFamily="34" charset="0"/>
              <a:buChar char="•"/>
            </a:pPr>
            <a:r>
              <a:rPr lang="en-US" dirty="0">
                <a:solidFill>
                  <a:schemeClr val="tx1"/>
                </a:solidFill>
              </a:rPr>
              <a:t>Requires indicators and measurements of:</a:t>
            </a:r>
          </a:p>
          <a:p>
            <a:pPr lvl="1">
              <a:buFontTx/>
              <a:buChar char="-"/>
            </a:pPr>
            <a:r>
              <a:rPr lang="en-US" dirty="0">
                <a:solidFill>
                  <a:schemeClr val="tx1"/>
                </a:solidFill>
              </a:rPr>
              <a:t>the causal factors of climate change (e.g. GHGs, land cover change)</a:t>
            </a:r>
          </a:p>
          <a:p>
            <a:pPr lvl="1">
              <a:buFontTx/>
              <a:buChar char="-"/>
            </a:pPr>
            <a:r>
              <a:rPr lang="en-US" dirty="0">
                <a:solidFill>
                  <a:schemeClr val="tx1"/>
                </a:solidFill>
              </a:rPr>
              <a:t>changes in the physical climate, natural and human systems </a:t>
            </a:r>
          </a:p>
          <a:p>
            <a:pPr lvl="1">
              <a:buFontTx/>
              <a:buChar char="-"/>
            </a:pPr>
            <a:r>
              <a:rPr lang="en-US" dirty="0">
                <a:solidFill>
                  <a:schemeClr val="tx1"/>
                </a:solidFill>
              </a:rPr>
              <a:t>trends in vulnerability and exposure factors (e.g. urbanization, land-use)</a:t>
            </a:r>
          </a:p>
          <a:p>
            <a:pPr marL="285750" indent="-285750">
              <a:buFont typeface="Arial" panose="020B0604020202020204" pitchFamily="34" charset="0"/>
              <a:buChar char="•"/>
            </a:pPr>
            <a:r>
              <a:rPr lang="en-US" dirty="0">
                <a:solidFill>
                  <a:schemeClr val="tx1"/>
                </a:solidFill>
              </a:rPr>
              <a:t>Leading to improvements in scientific understanding (e.g. WCRP Grand Challenges)</a:t>
            </a:r>
          </a:p>
          <a:p>
            <a:pPr marL="285750" indent="-285750">
              <a:buFont typeface="Arial" panose="020B0604020202020204" pitchFamily="34" charset="0"/>
              <a:buChar char="•"/>
            </a:pPr>
            <a:r>
              <a:rPr lang="en-US" dirty="0">
                <a:solidFill>
                  <a:schemeClr val="tx1"/>
                </a:solidFill>
              </a:rPr>
              <a:t>Supporting better predictions of future impacts/responses via assessment of: </a:t>
            </a:r>
          </a:p>
          <a:p>
            <a:pPr lvl="1"/>
            <a:r>
              <a:rPr lang="en-US" dirty="0">
                <a:solidFill>
                  <a:schemeClr val="tx1"/>
                </a:solidFill>
              </a:rPr>
              <a:t>- needs for adaptation and building resilience</a:t>
            </a:r>
          </a:p>
          <a:p>
            <a:pPr lvl="1"/>
            <a:r>
              <a:rPr lang="en-US" dirty="0">
                <a:solidFill>
                  <a:schemeClr val="tx1"/>
                </a:solidFill>
              </a:rPr>
              <a:t>- mitigation options</a:t>
            </a:r>
          </a:p>
          <a:p>
            <a:pPr lvl="1"/>
            <a:endParaRPr lang="en-US" dirty="0">
              <a:solidFill>
                <a:schemeClr val="tx1"/>
              </a:solidFill>
            </a:endParaRPr>
          </a:p>
        </p:txBody>
      </p:sp>
      <p:sp>
        <p:nvSpPr>
          <p:cNvPr id="4" name="Title 3">
            <a:extLst>
              <a:ext uri="{FF2B5EF4-FFF2-40B4-BE49-F238E27FC236}">
                <a16:creationId xmlns:a16="http://schemas.microsoft.com/office/drawing/2014/main" id="{C388AA70-C7A0-48F9-9201-1AE617640E9A}"/>
              </a:ext>
            </a:extLst>
          </p:cNvPr>
          <p:cNvSpPr>
            <a:spLocks noGrp="1"/>
          </p:cNvSpPr>
          <p:nvPr>
            <p:ph type="title"/>
          </p:nvPr>
        </p:nvSpPr>
        <p:spPr/>
        <p:txBody>
          <a:bodyPr/>
          <a:lstStyle/>
          <a:p>
            <a:r>
              <a:rPr lang="en-GB" b="1" dirty="0"/>
              <a:t>High level drivers (1)</a:t>
            </a:r>
          </a:p>
        </p:txBody>
      </p:sp>
    </p:spTree>
    <p:extLst>
      <p:ext uri="{BB962C8B-B14F-4D97-AF65-F5344CB8AC3E}">
        <p14:creationId xmlns:p14="http://schemas.microsoft.com/office/powerpoint/2010/main" val="2925455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948018" y="149150"/>
            <a:ext cx="6369914" cy="430887"/>
          </a:xfrm>
        </p:spPr>
        <p:txBody>
          <a:bodyPr/>
          <a:lstStyle/>
          <a:p>
            <a:r>
              <a:rPr lang="en-GB" b="1" dirty="0"/>
              <a:t>High level drivers (2)</a:t>
            </a:r>
            <a:endParaRPr lang="en-US" b="1" dirty="0"/>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800" y="824248"/>
            <a:ext cx="8023182" cy="348924"/>
          </a:xfrm>
        </p:spPr>
        <p:txBody>
          <a:bodyPr/>
          <a:lstStyle/>
          <a:p>
            <a:r>
              <a:rPr lang="en-US" b="1" dirty="0"/>
              <a:t>UN 2030 Agenda for Sustainable Development</a:t>
            </a:r>
          </a:p>
          <a:p>
            <a:endParaRPr lang="en-US" dirty="0"/>
          </a:p>
          <a:p>
            <a:pPr lvl="1" algn="r"/>
            <a:r>
              <a:rPr lang="en-US" dirty="0"/>
              <a:t>Sustainable Development Goals</a:t>
            </a:r>
          </a:p>
        </p:txBody>
      </p:sp>
      <p:pic>
        <p:nvPicPr>
          <p:cNvPr id="5" name="Picture 4">
            <a:extLst>
              <a:ext uri="{FF2B5EF4-FFF2-40B4-BE49-F238E27FC236}">
                <a16:creationId xmlns:a16="http://schemas.microsoft.com/office/drawing/2014/main" id="{69AAA5A7-3E85-FC45-A578-2720FEC6E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787" y="1173172"/>
            <a:ext cx="6582335" cy="3420791"/>
          </a:xfrm>
          <a:prstGeom prst="rect">
            <a:avLst/>
          </a:prstGeom>
        </p:spPr>
      </p:pic>
      <p:sp>
        <p:nvSpPr>
          <p:cNvPr id="4" name="Rectangle 3">
            <a:extLst>
              <a:ext uri="{FF2B5EF4-FFF2-40B4-BE49-F238E27FC236}">
                <a16:creationId xmlns:a16="http://schemas.microsoft.com/office/drawing/2014/main" id="{40DB0BEF-A6D0-4B63-B9A0-19A1886CA31B}"/>
              </a:ext>
            </a:extLst>
          </p:cNvPr>
          <p:cNvSpPr/>
          <p:nvPr/>
        </p:nvSpPr>
        <p:spPr>
          <a:xfrm>
            <a:off x="0" y="1417383"/>
            <a:ext cx="2730321" cy="3139321"/>
          </a:xfrm>
          <a:prstGeom prst="rect">
            <a:avLst/>
          </a:prstGeom>
        </p:spPr>
        <p:txBody>
          <a:bodyPr wrap="square">
            <a:spAutoFit/>
          </a:bodyPr>
          <a:lstStyle/>
          <a:p>
            <a:r>
              <a:rPr lang="en-US" sz="1800" dirty="0"/>
              <a:t>SDGs generally have climate sensitivities:</a:t>
            </a:r>
            <a:br>
              <a:rPr lang="en-US" sz="1800" dirty="0"/>
            </a:br>
            <a:r>
              <a:rPr lang="en-US" sz="1800" dirty="0"/>
              <a:t>agriculture, water, health, infrastructure </a:t>
            </a:r>
            <a:r>
              <a:rPr lang="en-US" sz="1800" dirty="0" err="1"/>
              <a:t>etc</a:t>
            </a:r>
            <a:r>
              <a:rPr lang="en-US" sz="1800" dirty="0"/>
              <a:t> are at risk from climate-related hazards so building resilience to these can contribute significantly to SDG attainment</a:t>
            </a:r>
            <a:endParaRPr lang="en-US" sz="1400" dirty="0"/>
          </a:p>
        </p:txBody>
      </p:sp>
    </p:spTree>
    <p:extLst>
      <p:ext uri="{BB962C8B-B14F-4D97-AF65-F5344CB8AC3E}">
        <p14:creationId xmlns:p14="http://schemas.microsoft.com/office/powerpoint/2010/main" val="3627693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03031" y="798489"/>
            <a:ext cx="9040969" cy="3674637"/>
          </a:xfrm>
        </p:spPr>
        <p:txBody>
          <a:bodyPr/>
          <a:lstStyle/>
          <a:p>
            <a:r>
              <a:rPr lang="en-US" b="1" dirty="0">
                <a:solidFill>
                  <a:schemeClr val="tx1"/>
                </a:solidFill>
              </a:rPr>
              <a:t>UN Sendai Framework for Disaster Risk Reduction (2015–2030)</a:t>
            </a:r>
          </a:p>
          <a:p>
            <a:r>
              <a:rPr lang="en-US" dirty="0">
                <a:solidFill>
                  <a:schemeClr val="tx1"/>
                </a:solidFill>
              </a:rPr>
              <a:t>Priorities:</a:t>
            </a:r>
          </a:p>
          <a:p>
            <a:pPr>
              <a:buFont typeface="+mj-lt"/>
              <a:buAutoNum type="arabicPeriod"/>
            </a:pPr>
            <a:r>
              <a:rPr lang="en-US" dirty="0">
                <a:solidFill>
                  <a:schemeClr val="tx1"/>
                </a:solidFill>
              </a:rPr>
              <a:t>Understanding (e.g. vulnerability, exposure, hazard characteristics)</a:t>
            </a:r>
          </a:p>
          <a:p>
            <a:pPr>
              <a:buFont typeface="+mj-lt"/>
              <a:buAutoNum type="arabicPeriod"/>
            </a:pPr>
            <a:r>
              <a:rPr lang="en-US" dirty="0">
                <a:solidFill>
                  <a:schemeClr val="tx1"/>
                </a:solidFill>
              </a:rPr>
              <a:t>Strengthening governance and management</a:t>
            </a:r>
          </a:p>
          <a:p>
            <a:pPr>
              <a:buFont typeface="+mj-lt"/>
              <a:buAutoNum type="arabicPeriod"/>
            </a:pPr>
            <a:r>
              <a:rPr lang="en-US" dirty="0">
                <a:solidFill>
                  <a:schemeClr val="tx1"/>
                </a:solidFill>
              </a:rPr>
              <a:t>Investing in resilience</a:t>
            </a:r>
          </a:p>
          <a:p>
            <a:pPr>
              <a:buFont typeface="+mj-lt"/>
              <a:buAutoNum type="arabicPeriod"/>
            </a:pPr>
            <a:r>
              <a:rPr lang="en-US" dirty="0">
                <a:solidFill>
                  <a:schemeClr val="tx1"/>
                </a:solidFill>
              </a:rPr>
              <a:t>Enhancing preparedness, response capacity, and recovery</a:t>
            </a:r>
          </a:p>
          <a:p>
            <a:pPr>
              <a:buFont typeface="+mj-lt"/>
              <a:buAutoNum type="arabicPeriod"/>
            </a:pPr>
            <a:endParaRPr lang="en-US" dirty="0">
              <a:solidFill>
                <a:schemeClr val="tx1"/>
              </a:solidFill>
            </a:endParaRPr>
          </a:p>
          <a:p>
            <a:r>
              <a:rPr lang="en-GB" dirty="0">
                <a:solidFill>
                  <a:schemeClr val="tx1"/>
                </a:solidFill>
              </a:rPr>
              <a:t>Climate-related to climate: </a:t>
            </a:r>
          </a:p>
          <a:p>
            <a:pPr marL="285750" indent="-285750">
              <a:buFont typeface="Arial" panose="020B0604020202020204" pitchFamily="34" charset="0"/>
              <a:buChar char="•"/>
            </a:pPr>
            <a:r>
              <a:rPr lang="en-GB" dirty="0">
                <a:solidFill>
                  <a:schemeClr val="tx1"/>
                </a:solidFill>
              </a:rPr>
              <a:t>Improve understanding of current and projected future risks from climate hazards</a:t>
            </a:r>
          </a:p>
          <a:p>
            <a:pPr marL="285750" indent="-285750">
              <a:buFont typeface="Arial" panose="020B0604020202020204" pitchFamily="34" charset="0"/>
              <a:buChar char="•"/>
            </a:pPr>
            <a:r>
              <a:rPr lang="en-GB" dirty="0">
                <a:solidFill>
                  <a:schemeClr val="tx1"/>
                </a:solidFill>
              </a:rPr>
              <a:t>Development of risk reduction strategies: early warning systems, index insurance</a:t>
            </a:r>
          </a:p>
          <a:p>
            <a:pPr marL="285750" indent="-285750">
              <a:buFont typeface="Arial" panose="020B0604020202020204" pitchFamily="34" charset="0"/>
              <a:buChar char="•"/>
            </a:pPr>
            <a:r>
              <a:rPr lang="en-GB" dirty="0">
                <a:solidFill>
                  <a:schemeClr val="tx1"/>
                </a:solidFill>
              </a:rPr>
              <a:t>Assess potential for future intolerable risks (links back to UNFCCC/PA Article 8)</a:t>
            </a:r>
          </a:p>
          <a:p>
            <a:pPr indent="0"/>
            <a:endParaRPr lang="en-US" dirty="0">
              <a:solidFill>
                <a:schemeClr val="tx1"/>
              </a:solidFill>
            </a:endParaRPr>
          </a:p>
          <a:p>
            <a:endParaRPr lang="en-US" dirty="0">
              <a:solidFill>
                <a:schemeClr val="tx1"/>
              </a:solidFill>
            </a:endParaRPr>
          </a:p>
        </p:txBody>
      </p:sp>
      <p:sp>
        <p:nvSpPr>
          <p:cNvPr id="6" name="Title 1">
            <a:extLst>
              <a:ext uri="{FF2B5EF4-FFF2-40B4-BE49-F238E27FC236}">
                <a16:creationId xmlns:a16="http://schemas.microsoft.com/office/drawing/2014/main" id="{099AC67B-4B93-44F9-A139-D7E2111DFAC3}"/>
              </a:ext>
            </a:extLst>
          </p:cNvPr>
          <p:cNvSpPr>
            <a:spLocks noGrp="1"/>
          </p:cNvSpPr>
          <p:nvPr>
            <p:ph type="title"/>
          </p:nvPr>
        </p:nvSpPr>
        <p:spPr>
          <a:xfrm>
            <a:off x="948018" y="149150"/>
            <a:ext cx="6369914" cy="430887"/>
          </a:xfrm>
        </p:spPr>
        <p:txBody>
          <a:bodyPr/>
          <a:lstStyle/>
          <a:p>
            <a:r>
              <a:rPr lang="en-GB" b="1" dirty="0"/>
              <a:t>High level drivers (3)</a:t>
            </a:r>
            <a:endParaRPr lang="en-US" b="1" dirty="0"/>
          </a:p>
        </p:txBody>
      </p:sp>
    </p:spTree>
    <p:extLst>
      <p:ext uri="{BB962C8B-B14F-4D97-AF65-F5344CB8AC3E}">
        <p14:creationId xmlns:p14="http://schemas.microsoft.com/office/powerpoint/2010/main" val="184660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54D8-FEAA-4C00-A84D-D83A4F7F2130}"/>
              </a:ext>
            </a:extLst>
          </p:cNvPr>
          <p:cNvSpPr>
            <a:spLocks noGrp="1"/>
          </p:cNvSpPr>
          <p:nvPr>
            <p:ph type="title"/>
          </p:nvPr>
        </p:nvSpPr>
        <p:spPr>
          <a:xfrm>
            <a:off x="893618" y="158750"/>
            <a:ext cx="6837507" cy="430213"/>
          </a:xfrm>
        </p:spPr>
        <p:txBody>
          <a:bodyPr/>
          <a:lstStyle/>
          <a:p>
            <a:r>
              <a:rPr lang="en-GB" b="1" dirty="0"/>
              <a:t>Aims of the meeting</a:t>
            </a:r>
          </a:p>
        </p:txBody>
      </p:sp>
      <p:sp>
        <p:nvSpPr>
          <p:cNvPr id="3" name="Content Placeholder 2">
            <a:extLst>
              <a:ext uri="{FF2B5EF4-FFF2-40B4-BE49-F238E27FC236}">
                <a16:creationId xmlns:a16="http://schemas.microsoft.com/office/drawing/2014/main" id="{DF8F5B3C-0A78-4FB1-BA29-27A911BAA1E0}"/>
              </a:ext>
            </a:extLst>
          </p:cNvPr>
          <p:cNvSpPr>
            <a:spLocks noGrp="1"/>
          </p:cNvSpPr>
          <p:nvPr>
            <p:ph idx="1"/>
          </p:nvPr>
        </p:nvSpPr>
        <p:spPr>
          <a:xfrm>
            <a:off x="187569" y="896933"/>
            <a:ext cx="8956431" cy="3424959"/>
          </a:xfrm>
        </p:spPr>
        <p:txBody>
          <a:bodyPr/>
          <a:lstStyle/>
          <a:p>
            <a:pPr marL="269875" indent="-269875"/>
            <a:r>
              <a:rPr lang="en-GB" sz="1400" b="1" dirty="0"/>
              <a:t>Prof. Richard Jones, Met Office, CMUG Lead Scientist </a:t>
            </a:r>
          </a:p>
          <a:p>
            <a:pPr marL="269875" indent="-269875"/>
            <a:endParaRPr lang="en-GB" sz="800" dirty="0"/>
          </a:p>
          <a:p>
            <a:pPr marL="269875" indent="-269875"/>
            <a:r>
              <a:rPr lang="en-GB" sz="1200" dirty="0"/>
              <a:t>1.  </a:t>
            </a:r>
            <a:r>
              <a:rPr lang="en-GB" sz="1400" dirty="0"/>
              <a:t>Presentation and discussion of CMUG results</a:t>
            </a:r>
          </a:p>
          <a:p>
            <a:pPr marL="269875" indent="-269875"/>
            <a:r>
              <a:rPr lang="en-GB" sz="1400" dirty="0"/>
              <a:t>2. 	Discussion of ECV User Requirements (</a:t>
            </a:r>
            <a:r>
              <a:rPr lang="en-GB" sz="1400" dirty="0" err="1"/>
              <a:t>wrt</a:t>
            </a:r>
            <a:r>
              <a:rPr lang="en-GB" sz="1400" dirty="0"/>
              <a:t> needs of the Climate Research Community, CMUG and GCOS requirements)</a:t>
            </a:r>
          </a:p>
          <a:p>
            <a:pPr marL="269875" indent="-269875"/>
            <a:r>
              <a:rPr lang="en-GB" sz="1400" dirty="0"/>
              <a:t>3.  Discuss the emerging product specifications for the new ECVs</a:t>
            </a:r>
          </a:p>
          <a:p>
            <a:pPr marL="269875" indent="-269875"/>
            <a:r>
              <a:rPr lang="en-GB" sz="1400" dirty="0"/>
              <a:t>4.  Examine how projects are addressing an integrated perspective for consistency between ECVs </a:t>
            </a:r>
          </a:p>
          <a:p>
            <a:pPr marL="269875" indent="-269875"/>
            <a:r>
              <a:rPr lang="en-GB" sz="1400" dirty="0"/>
              <a:t>5.  Discuss how to deal with uncertainties in products (how to capture and describe them for users) </a:t>
            </a:r>
          </a:p>
          <a:p>
            <a:pPr marL="269875" indent="-269875"/>
            <a:r>
              <a:rPr lang="en-GB" sz="1400" dirty="0"/>
              <a:t>6.  Develop ECV projects' data needs for ECMWF reanalysis data</a:t>
            </a:r>
          </a:p>
          <a:p>
            <a:pPr marL="269875" indent="-269875"/>
            <a:r>
              <a:rPr lang="en-GB" sz="1400" dirty="0"/>
              <a:t>7.  Allow CMUG and the existing ECV teams to demonstrate 'best practice' to the new ECV teams </a:t>
            </a:r>
          </a:p>
          <a:p>
            <a:pPr marL="269875" indent="-269875"/>
            <a:r>
              <a:rPr lang="en-GB" sz="1400" dirty="0"/>
              <a:t>8.  Maintain oversight of the position within the international framework in which CMUG/CCI is operating</a:t>
            </a:r>
          </a:p>
          <a:p>
            <a:endParaRPr lang="en-GB" sz="1200" dirty="0"/>
          </a:p>
        </p:txBody>
      </p:sp>
      <p:grpSp>
        <p:nvGrpSpPr>
          <p:cNvPr id="4" name="Group 3">
            <a:extLst>
              <a:ext uri="{FF2B5EF4-FFF2-40B4-BE49-F238E27FC236}">
                <a16:creationId xmlns:a16="http://schemas.microsoft.com/office/drawing/2014/main" id="{0861C2C5-DEED-49AB-8184-A0C3FC5BDFF0}"/>
              </a:ext>
            </a:extLst>
          </p:cNvPr>
          <p:cNvGrpSpPr/>
          <p:nvPr/>
        </p:nvGrpSpPr>
        <p:grpSpPr>
          <a:xfrm>
            <a:off x="2126236" y="4457901"/>
            <a:ext cx="7017658" cy="678704"/>
            <a:chOff x="1843313" y="3806210"/>
            <a:chExt cx="7017658" cy="678704"/>
          </a:xfrm>
        </p:grpSpPr>
        <p:sp>
          <p:nvSpPr>
            <p:cNvPr id="5" name="Rectangle 4">
              <a:extLst>
                <a:ext uri="{FF2B5EF4-FFF2-40B4-BE49-F238E27FC236}">
                  <a16:creationId xmlns:a16="http://schemas.microsoft.com/office/drawing/2014/main" id="{98F998D5-E361-4A7E-B4F1-B19231DF6023}"/>
                </a:ext>
              </a:extLst>
            </p:cNvPr>
            <p:cNvSpPr/>
            <p:nvPr/>
          </p:nvSpPr>
          <p:spPr>
            <a:xfrm>
              <a:off x="1843313" y="3806210"/>
              <a:ext cx="7017658" cy="678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SC-blue-medium.jpg">
              <a:extLst>
                <a:ext uri="{FF2B5EF4-FFF2-40B4-BE49-F238E27FC236}">
                  <a16:creationId xmlns:a16="http://schemas.microsoft.com/office/drawing/2014/main" id="{A5230923-90E2-44E5-9AB9-E5D43CD63885}"/>
                </a:ext>
              </a:extLst>
            </p:cNvPr>
            <p:cNvPicPr/>
            <p:nvPr/>
          </p:nvPicPr>
          <p:blipFill>
            <a:blip r:embed="rId2" cstate="print"/>
            <a:stretch>
              <a:fillRect/>
            </a:stretch>
          </p:blipFill>
          <p:spPr>
            <a:xfrm>
              <a:off x="2535285" y="4001907"/>
              <a:ext cx="1011606" cy="288389"/>
            </a:xfrm>
            <a:prstGeom prst="rect">
              <a:avLst/>
            </a:prstGeom>
          </p:spPr>
        </p:pic>
        <p:pic>
          <p:nvPicPr>
            <p:cNvPr id="7" name="Picture 8">
              <a:extLst>
                <a:ext uri="{FF2B5EF4-FFF2-40B4-BE49-F238E27FC236}">
                  <a16:creationId xmlns:a16="http://schemas.microsoft.com/office/drawing/2014/main" id="{6205E88A-8F43-4ED8-A103-19119CDE6A8D}"/>
                </a:ext>
              </a:extLst>
            </p:cNvPr>
            <p:cNvPicPr>
              <a:picLocks noChangeAspect="1" noChangeArrowheads="1"/>
            </p:cNvPicPr>
            <p:nvPr/>
          </p:nvPicPr>
          <p:blipFill>
            <a:blip r:embed="rId3" cstate="print"/>
            <a:srcRect/>
            <a:stretch>
              <a:fillRect/>
            </a:stretch>
          </p:blipFill>
          <p:spPr bwMode="auto">
            <a:xfrm>
              <a:off x="7894799" y="4060932"/>
              <a:ext cx="834547" cy="178771"/>
            </a:xfrm>
            <a:prstGeom prst="rect">
              <a:avLst/>
            </a:prstGeom>
            <a:solidFill>
              <a:srgbClr val="FFFFFF"/>
            </a:solidFill>
          </p:spPr>
        </p:pic>
        <p:pic>
          <p:nvPicPr>
            <p:cNvPr id="8" name="Picture 9">
              <a:extLst>
                <a:ext uri="{FF2B5EF4-FFF2-40B4-BE49-F238E27FC236}">
                  <a16:creationId xmlns:a16="http://schemas.microsoft.com/office/drawing/2014/main" id="{519DCFAF-F1B3-4869-A02B-623EE82696FA}"/>
                </a:ext>
              </a:extLst>
            </p:cNvPr>
            <p:cNvPicPr>
              <a:picLocks noChangeAspect="1" noChangeArrowheads="1"/>
            </p:cNvPicPr>
            <p:nvPr/>
          </p:nvPicPr>
          <p:blipFill>
            <a:blip r:embed="rId4" cstate="print"/>
            <a:srcRect/>
            <a:stretch>
              <a:fillRect/>
            </a:stretch>
          </p:blipFill>
          <p:spPr bwMode="auto">
            <a:xfrm>
              <a:off x="1924005" y="3896896"/>
              <a:ext cx="456246" cy="498412"/>
            </a:xfrm>
            <a:prstGeom prst="rect">
              <a:avLst/>
            </a:prstGeom>
            <a:solidFill>
              <a:srgbClr val="FFFFFF"/>
            </a:solidFill>
          </p:spPr>
        </p:pic>
        <p:pic>
          <p:nvPicPr>
            <p:cNvPr id="9" name="Picture 10">
              <a:extLst>
                <a:ext uri="{FF2B5EF4-FFF2-40B4-BE49-F238E27FC236}">
                  <a16:creationId xmlns:a16="http://schemas.microsoft.com/office/drawing/2014/main" id="{27427490-9FD9-4D0B-BAB2-D6D7F7A7A395}"/>
                </a:ext>
              </a:extLst>
            </p:cNvPr>
            <p:cNvPicPr>
              <a:picLocks noChangeAspect="1" noChangeArrowheads="1"/>
            </p:cNvPicPr>
            <p:nvPr/>
          </p:nvPicPr>
          <p:blipFill>
            <a:blip r:embed="rId5" cstate="print"/>
            <a:srcRect/>
            <a:stretch>
              <a:fillRect/>
            </a:stretch>
          </p:blipFill>
          <p:spPr bwMode="auto">
            <a:xfrm>
              <a:off x="6243985" y="4062542"/>
              <a:ext cx="927510" cy="227754"/>
            </a:xfrm>
            <a:prstGeom prst="rect">
              <a:avLst/>
            </a:prstGeom>
            <a:solidFill>
              <a:srgbClr val="FFFFFF"/>
            </a:solidFill>
          </p:spPr>
        </p:pic>
        <p:pic>
          <p:nvPicPr>
            <p:cNvPr id="10" name="Picture 11">
              <a:extLst>
                <a:ext uri="{FF2B5EF4-FFF2-40B4-BE49-F238E27FC236}">
                  <a16:creationId xmlns:a16="http://schemas.microsoft.com/office/drawing/2014/main" id="{D24FBD3D-E5FB-4842-B93C-AB547C02856E}"/>
                </a:ext>
              </a:extLst>
            </p:cNvPr>
            <p:cNvPicPr>
              <a:picLocks noChangeAspect="1" noChangeArrowheads="1"/>
            </p:cNvPicPr>
            <p:nvPr/>
          </p:nvPicPr>
          <p:blipFill>
            <a:blip r:embed="rId6" cstate="print"/>
            <a:srcRect/>
            <a:stretch>
              <a:fillRect/>
            </a:stretch>
          </p:blipFill>
          <p:spPr bwMode="auto">
            <a:xfrm>
              <a:off x="4381396" y="4060932"/>
              <a:ext cx="1002598" cy="214525"/>
            </a:xfrm>
            <a:prstGeom prst="rect">
              <a:avLst/>
            </a:prstGeom>
            <a:solidFill>
              <a:srgbClr val="FFFFFF"/>
            </a:solidFill>
          </p:spPr>
        </p:pic>
        <p:pic>
          <p:nvPicPr>
            <p:cNvPr id="11" name="Bildobjekt 1" descr="A4-logo_38_mm">
              <a:extLst>
                <a:ext uri="{FF2B5EF4-FFF2-40B4-BE49-F238E27FC236}">
                  <a16:creationId xmlns:a16="http://schemas.microsoft.com/office/drawing/2014/main" id="{4267A79D-7B8E-4B0D-B15C-557228E0E8A5}"/>
                </a:ext>
              </a:extLst>
            </p:cNvPr>
            <p:cNvPicPr>
              <a:picLocks noChangeAspect="1" noChangeArrowheads="1"/>
            </p:cNvPicPr>
            <p:nvPr/>
          </p:nvPicPr>
          <p:blipFill>
            <a:blip r:embed="rId7" cstate="print"/>
            <a:srcRect/>
            <a:stretch>
              <a:fillRect/>
            </a:stretch>
          </p:blipFill>
          <p:spPr bwMode="auto">
            <a:xfrm>
              <a:off x="3680154" y="4038838"/>
              <a:ext cx="541704" cy="214525"/>
            </a:xfrm>
            <a:prstGeom prst="rect">
              <a:avLst/>
            </a:prstGeom>
            <a:noFill/>
          </p:spPr>
        </p:pic>
        <p:pic>
          <p:nvPicPr>
            <p:cNvPr id="12" name="Picture 13" descr="logo">
              <a:extLst>
                <a:ext uri="{FF2B5EF4-FFF2-40B4-BE49-F238E27FC236}">
                  <a16:creationId xmlns:a16="http://schemas.microsoft.com/office/drawing/2014/main" id="{96A0F1F1-970F-4024-ABFB-BF2998513CB8}"/>
                </a:ext>
              </a:extLst>
            </p:cNvPr>
            <p:cNvPicPr>
              <a:picLocks noChangeAspect="1" noChangeArrowheads="1"/>
            </p:cNvPicPr>
            <p:nvPr/>
          </p:nvPicPr>
          <p:blipFill>
            <a:blip r:embed="rId8" cstate="print"/>
            <a:srcRect/>
            <a:stretch>
              <a:fillRect/>
            </a:stretch>
          </p:blipFill>
          <p:spPr bwMode="auto">
            <a:xfrm>
              <a:off x="7302830" y="4007289"/>
              <a:ext cx="529188" cy="343954"/>
            </a:xfrm>
            <a:prstGeom prst="rect">
              <a:avLst/>
            </a:prstGeom>
            <a:noFill/>
          </p:spPr>
        </p:pic>
        <p:pic>
          <p:nvPicPr>
            <p:cNvPr id="13" name="Picture 14" descr="logo_IPSL">
              <a:extLst>
                <a:ext uri="{FF2B5EF4-FFF2-40B4-BE49-F238E27FC236}">
                  <a16:creationId xmlns:a16="http://schemas.microsoft.com/office/drawing/2014/main" id="{CCD870D3-5B06-451A-8B39-BCD3A3EFDD74}"/>
                </a:ext>
              </a:extLst>
            </p:cNvPr>
            <p:cNvPicPr>
              <a:picLocks noChangeAspect="1" noChangeArrowheads="1"/>
            </p:cNvPicPr>
            <p:nvPr/>
          </p:nvPicPr>
          <p:blipFill>
            <a:blip r:embed="rId9" cstate="print"/>
            <a:srcRect l="11029" t="11588" b="27364"/>
            <a:stretch>
              <a:fillRect/>
            </a:stretch>
          </p:blipFill>
          <p:spPr bwMode="auto">
            <a:xfrm>
              <a:off x="5465727" y="3965826"/>
              <a:ext cx="696525" cy="404736"/>
            </a:xfrm>
            <a:prstGeom prst="rect">
              <a:avLst/>
            </a:prstGeom>
            <a:noFill/>
          </p:spPr>
        </p:pic>
      </p:grpSp>
    </p:spTree>
    <p:extLst>
      <p:ext uri="{BB962C8B-B14F-4D97-AF65-F5344CB8AC3E}">
        <p14:creationId xmlns:p14="http://schemas.microsoft.com/office/powerpoint/2010/main" val="2672476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03C63B-8D59-9044-B19A-AA9538488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6558"/>
            <a:ext cx="5321880" cy="3536942"/>
          </a:xfrm>
          <a:prstGeom prst="rect">
            <a:avLst/>
          </a:prstGeom>
        </p:spPr>
      </p:pic>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747464"/>
            <a:ext cx="8473659" cy="3970363"/>
          </a:xfrm>
        </p:spPr>
        <p:txBody>
          <a:bodyPr/>
          <a:lstStyle/>
          <a:p>
            <a:r>
              <a:rPr lang="en-US" b="1" dirty="0">
                <a:solidFill>
                  <a:schemeClr val="tx1"/>
                </a:solidFill>
              </a:rPr>
              <a:t>Biodiversity and Ecosystem Services</a:t>
            </a:r>
          </a:p>
          <a:p>
            <a:r>
              <a:rPr lang="en-US" dirty="0">
                <a:solidFill>
                  <a:schemeClr val="tx1"/>
                </a:solidFill>
              </a:rPr>
              <a:t>UN Convention on Biological Diversity (UNCBD) and the Intergovernmental Science–Policy Platform on Biodiversity and Ecosystem Services (IPBES)</a:t>
            </a:r>
          </a:p>
          <a:p>
            <a:endParaRPr lang="en-GB" b="0" dirty="0">
              <a:solidFill>
                <a:schemeClr val="tx1"/>
              </a:solidFill>
              <a:effectLst/>
            </a:endParaRPr>
          </a:p>
          <a:p>
            <a:pPr lvl="8"/>
            <a:r>
              <a:rPr lang="en-GB" dirty="0">
                <a:solidFill>
                  <a:schemeClr val="tx1"/>
                </a:solidFill>
              </a:rPr>
              <a:t>Essential Biodiversity Variables (Biodiversity Observation Networks: GEO-BON) - </a:t>
            </a:r>
            <a:r>
              <a:rPr lang="en-GB" i="1" dirty="0">
                <a:solidFill>
                  <a:schemeClr val="tx1"/>
                </a:solidFill>
              </a:rPr>
              <a:t>e.g.</a:t>
            </a:r>
            <a:r>
              <a:rPr lang="en-GB" dirty="0">
                <a:solidFill>
                  <a:schemeClr val="tx1"/>
                </a:solidFill>
              </a:rPr>
              <a:t> phenology, NPP, ecosystem extent and fragmentation.</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6" name="Title 1">
            <a:extLst>
              <a:ext uri="{FF2B5EF4-FFF2-40B4-BE49-F238E27FC236}">
                <a16:creationId xmlns:a16="http://schemas.microsoft.com/office/drawing/2014/main" id="{3D088449-5835-4F42-8360-FF35DF6D1D65}"/>
              </a:ext>
            </a:extLst>
          </p:cNvPr>
          <p:cNvSpPr>
            <a:spLocks noGrp="1"/>
          </p:cNvSpPr>
          <p:nvPr>
            <p:ph type="title"/>
          </p:nvPr>
        </p:nvSpPr>
        <p:spPr>
          <a:xfrm>
            <a:off x="948018" y="149150"/>
            <a:ext cx="6369914" cy="430887"/>
          </a:xfrm>
        </p:spPr>
        <p:txBody>
          <a:bodyPr/>
          <a:lstStyle/>
          <a:p>
            <a:r>
              <a:rPr lang="en-GB" b="1" dirty="0"/>
              <a:t>High level drivers (4)</a:t>
            </a:r>
            <a:endParaRPr lang="en-US" b="1" dirty="0"/>
          </a:p>
        </p:txBody>
      </p:sp>
    </p:spTree>
    <p:extLst>
      <p:ext uri="{BB962C8B-B14F-4D97-AF65-F5344CB8AC3E}">
        <p14:creationId xmlns:p14="http://schemas.microsoft.com/office/powerpoint/2010/main" val="1198751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275831" y="773222"/>
            <a:ext cx="8473659" cy="3970363"/>
          </a:xfrm>
        </p:spPr>
        <p:txBody>
          <a:bodyPr/>
          <a:lstStyle/>
          <a:p>
            <a:r>
              <a:rPr lang="en-US" b="1" dirty="0">
                <a:solidFill>
                  <a:schemeClr val="tx1"/>
                </a:solidFill>
              </a:rPr>
              <a:t>Economy (with links to SDGs, UNFCCC mitigation </a:t>
            </a:r>
            <a:r>
              <a:rPr lang="en-US" b="1" dirty="0" err="1">
                <a:solidFill>
                  <a:schemeClr val="tx1"/>
                </a:solidFill>
              </a:rPr>
              <a:t>etc</a:t>
            </a:r>
            <a:r>
              <a:rPr lang="en-US" b="1" dirty="0">
                <a:solidFill>
                  <a:schemeClr val="tx1"/>
                </a:solidFill>
              </a:rPr>
              <a:t>)</a:t>
            </a:r>
          </a:p>
          <a:p>
            <a:r>
              <a:rPr lang="en-US" dirty="0">
                <a:solidFill>
                  <a:schemeClr val="tx1"/>
                </a:solidFill>
              </a:rPr>
              <a:t>Many climate-sensitive sectors of the economy would benefit from improved climate information and prediction, e.g.</a:t>
            </a:r>
          </a:p>
          <a:p>
            <a:pPr marL="285750" indent="-285750">
              <a:buFont typeface="Arial" panose="020B0604020202020204" pitchFamily="34" charset="0"/>
              <a:buChar char="•"/>
            </a:pPr>
            <a:r>
              <a:rPr lang="en-US" dirty="0">
                <a:solidFill>
                  <a:schemeClr val="tx1"/>
                </a:solidFill>
              </a:rPr>
              <a:t>agriculture</a:t>
            </a:r>
          </a:p>
          <a:p>
            <a:pPr marL="285750" indent="-285750">
              <a:buFont typeface="Arial" panose="020B0604020202020204" pitchFamily="34" charset="0"/>
              <a:buChar char="•"/>
            </a:pPr>
            <a:r>
              <a:rPr lang="en-US" dirty="0">
                <a:solidFill>
                  <a:schemeClr val="tx1"/>
                </a:solidFill>
              </a:rPr>
              <a:t>offshore engineering and maritime operations</a:t>
            </a:r>
          </a:p>
          <a:p>
            <a:pPr marL="285750" indent="-285750">
              <a:buFont typeface="Arial" panose="020B0604020202020204" pitchFamily="34" charset="0"/>
              <a:buChar char="•"/>
            </a:pPr>
            <a:r>
              <a:rPr lang="en-US" dirty="0">
                <a:solidFill>
                  <a:schemeClr val="tx1"/>
                </a:solidFill>
              </a:rPr>
              <a:t>renewable energy (solar, wind, hydro, biofuels)</a:t>
            </a:r>
          </a:p>
          <a:p>
            <a:pPr marL="285750" indent="-285750">
              <a:buFont typeface="Arial" panose="020B0604020202020204" pitchFamily="34" charset="0"/>
              <a:buChar char="•"/>
            </a:pPr>
            <a:r>
              <a:rPr lang="en-US" dirty="0">
                <a:solidFill>
                  <a:schemeClr val="tx1"/>
                </a:solidFill>
              </a:rPr>
              <a:t>workforce productivity (impact of heatwaves, vector borne diseases such as malaria, </a:t>
            </a:r>
            <a:r>
              <a:rPr lang="en-US" dirty="0" err="1">
                <a:solidFill>
                  <a:schemeClr val="tx1"/>
                </a:solidFill>
              </a:rPr>
              <a:t>buruli</a:t>
            </a:r>
            <a:r>
              <a:rPr lang="en-US" dirty="0">
                <a:solidFill>
                  <a:schemeClr val="tx1"/>
                </a:solidFill>
              </a:rPr>
              <a:t> worm, dengue, etc.)</a:t>
            </a:r>
          </a:p>
          <a:p>
            <a:pPr indent="0"/>
            <a:r>
              <a:rPr lang="en-US" b="1" dirty="0">
                <a:solidFill>
                  <a:schemeClr val="tx1"/>
                </a:solidFill>
              </a:rPr>
              <a:t>Sustainable Economic Development</a:t>
            </a:r>
          </a:p>
          <a:p>
            <a:pPr indent="0"/>
            <a:r>
              <a:rPr lang="en-US" dirty="0">
                <a:solidFill>
                  <a:schemeClr val="tx1"/>
                </a:solidFill>
              </a:rPr>
              <a:t>Economic development in some countries could become unsustainable as a result of future climate change, reversing recent progress in poverty reduction.  Accurate predictions of future limitations and adaptation strategies are needed.</a:t>
            </a:r>
          </a:p>
        </p:txBody>
      </p:sp>
      <p:sp>
        <p:nvSpPr>
          <p:cNvPr id="5" name="Title 1">
            <a:extLst>
              <a:ext uri="{FF2B5EF4-FFF2-40B4-BE49-F238E27FC236}">
                <a16:creationId xmlns:a16="http://schemas.microsoft.com/office/drawing/2014/main" id="{3B88B06B-9BDD-4BE0-B02A-4A17EAC427FD}"/>
              </a:ext>
            </a:extLst>
          </p:cNvPr>
          <p:cNvSpPr>
            <a:spLocks noGrp="1"/>
          </p:cNvSpPr>
          <p:nvPr>
            <p:ph type="title"/>
          </p:nvPr>
        </p:nvSpPr>
        <p:spPr>
          <a:xfrm>
            <a:off x="948018" y="149150"/>
            <a:ext cx="6369914" cy="430887"/>
          </a:xfrm>
        </p:spPr>
        <p:txBody>
          <a:bodyPr/>
          <a:lstStyle/>
          <a:p>
            <a:r>
              <a:rPr lang="en-GB" b="1" dirty="0"/>
              <a:t>High level drivers (5)</a:t>
            </a:r>
            <a:endParaRPr lang="en-US" b="1" dirty="0"/>
          </a:p>
        </p:txBody>
      </p:sp>
    </p:spTree>
    <p:extLst>
      <p:ext uri="{BB962C8B-B14F-4D97-AF65-F5344CB8AC3E}">
        <p14:creationId xmlns:p14="http://schemas.microsoft.com/office/powerpoint/2010/main" val="3761655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609599" y="149150"/>
            <a:ext cx="7511144" cy="430887"/>
          </a:xfrm>
        </p:spPr>
        <p:txBody>
          <a:bodyPr/>
          <a:lstStyle/>
          <a:p>
            <a:r>
              <a:rPr lang="en-US" b="1" dirty="0"/>
              <a:t>Climate Information Services Requiring EO, 1</a:t>
            </a:r>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760343"/>
            <a:ext cx="8828115" cy="3970363"/>
          </a:xfrm>
        </p:spPr>
        <p:txBody>
          <a:bodyPr/>
          <a:lstStyle/>
          <a:p>
            <a:pPr indent="0"/>
            <a:r>
              <a:rPr lang="en-US" b="1" dirty="0">
                <a:solidFill>
                  <a:schemeClr val="tx1"/>
                </a:solidFill>
              </a:rPr>
              <a:t>Monitoring and Reanalysis</a:t>
            </a:r>
          </a:p>
          <a:p>
            <a:pPr marL="285750" indent="-285750">
              <a:buFont typeface="Arial" panose="020B0604020202020204" pitchFamily="34" charset="0"/>
              <a:buChar char="•"/>
            </a:pPr>
            <a:r>
              <a:rPr lang="en-US" dirty="0">
                <a:solidFill>
                  <a:schemeClr val="tx1"/>
                </a:solidFill>
              </a:rPr>
              <a:t>Detection and </a:t>
            </a:r>
            <a:r>
              <a:rPr lang="en-US" u="sng" dirty="0">
                <a:solidFill>
                  <a:schemeClr val="tx1"/>
                </a:solidFill>
              </a:rPr>
              <a:t>scientific understanding</a:t>
            </a:r>
            <a:r>
              <a:rPr lang="en-US" dirty="0">
                <a:solidFill>
                  <a:schemeClr val="tx1"/>
                </a:solidFill>
              </a:rPr>
              <a:t> of long term changes in climate and the functioning of the Earth System (e.g. water, carbon, energy cycles)</a:t>
            </a:r>
          </a:p>
          <a:p>
            <a:pPr marL="285750" indent="-285750">
              <a:buFont typeface="Arial" panose="020B0604020202020204" pitchFamily="34" charset="0"/>
              <a:buChar char="•"/>
            </a:pPr>
            <a:r>
              <a:rPr lang="en-US" dirty="0">
                <a:solidFill>
                  <a:schemeClr val="tx1"/>
                </a:solidFill>
              </a:rPr>
              <a:t>Monitoring of </a:t>
            </a:r>
            <a:r>
              <a:rPr lang="en-US" u="sng" dirty="0">
                <a:solidFill>
                  <a:schemeClr val="tx1"/>
                </a:solidFill>
              </a:rPr>
              <a:t>natural resources</a:t>
            </a:r>
            <a:r>
              <a:rPr lang="en-US" dirty="0">
                <a:solidFill>
                  <a:schemeClr val="tx1"/>
                </a:solidFill>
              </a:rPr>
              <a:t> (e.g. water resources and quality, land cover)</a:t>
            </a:r>
          </a:p>
          <a:p>
            <a:pPr indent="0"/>
            <a:endParaRPr lang="en-US" b="1" dirty="0">
              <a:solidFill>
                <a:schemeClr val="tx1"/>
              </a:solidFill>
            </a:endParaRPr>
          </a:p>
          <a:p>
            <a:pPr indent="0"/>
            <a:r>
              <a:rPr lang="en-US" b="1" dirty="0">
                <a:solidFill>
                  <a:schemeClr val="tx1"/>
                </a:solidFill>
              </a:rPr>
              <a:t>Modelling and Attribution of Climate Variability, Change and Impacts/Risks</a:t>
            </a:r>
          </a:p>
          <a:p>
            <a:pPr marL="285750" indent="-285750">
              <a:buFont typeface="Arial" panose="020B0604020202020204" pitchFamily="34" charset="0"/>
              <a:buChar char="•"/>
            </a:pPr>
            <a:r>
              <a:rPr lang="en-US" dirty="0">
                <a:solidFill>
                  <a:schemeClr val="tx1"/>
                </a:solidFill>
              </a:rPr>
              <a:t>Accurate climate and impact prediction relies on accurate models, and therefore on </a:t>
            </a:r>
            <a:r>
              <a:rPr lang="en-US" u="sng" dirty="0">
                <a:solidFill>
                  <a:schemeClr val="tx1"/>
                </a:solidFill>
              </a:rPr>
              <a:t>model verification</a:t>
            </a:r>
            <a:r>
              <a:rPr lang="en-US" dirty="0">
                <a:solidFill>
                  <a:schemeClr val="tx1"/>
                </a:solidFill>
              </a:rPr>
              <a:t> and </a:t>
            </a:r>
            <a:r>
              <a:rPr lang="en-US" u="sng" dirty="0">
                <a:solidFill>
                  <a:schemeClr val="tx1"/>
                </a:solidFill>
              </a:rPr>
              <a:t>process evaluation</a:t>
            </a:r>
            <a:r>
              <a:rPr lang="en-US" dirty="0">
                <a:solidFill>
                  <a:schemeClr val="tx1"/>
                </a:solidFill>
              </a:rPr>
              <a:t> against observations.</a:t>
            </a:r>
          </a:p>
          <a:p>
            <a:pPr marL="285750" indent="-285750">
              <a:buFont typeface="Arial" panose="020B0604020202020204" pitchFamily="34" charset="0"/>
              <a:buChar char="•"/>
            </a:pPr>
            <a:r>
              <a:rPr lang="en-US" dirty="0">
                <a:solidFill>
                  <a:schemeClr val="tx1"/>
                </a:solidFill>
              </a:rPr>
              <a:t>Attribution of impacts/risks to changes in hazards needs observations of changes in possible confounding factors of vulnerability and exposure</a:t>
            </a:r>
          </a:p>
          <a:p>
            <a:pPr marL="285750" indent="-285750">
              <a:buFont typeface="Arial" panose="020B0604020202020204" pitchFamily="34" charset="0"/>
              <a:buChar char="•"/>
            </a:pPr>
            <a:r>
              <a:rPr lang="en-US" dirty="0">
                <a:solidFill>
                  <a:schemeClr val="tx1"/>
                </a:solidFill>
              </a:rPr>
              <a:t>Anthropogenic drivers of change (e.g. GHG sources and sinks, land cover)</a:t>
            </a:r>
          </a:p>
          <a:p>
            <a:pPr marL="285750" indent="-285750">
              <a:buFont typeface="Arial" panose="020B0604020202020204" pitchFamily="34" charset="0"/>
              <a:buChar char="•"/>
            </a:pPr>
            <a:r>
              <a:rPr lang="en-US" dirty="0">
                <a:solidFill>
                  <a:schemeClr val="tx1"/>
                </a:solidFill>
              </a:rPr>
              <a:t>High resolution fields for model downscaling</a:t>
            </a:r>
          </a:p>
          <a:p>
            <a:endParaRPr lang="en-US" dirty="0"/>
          </a:p>
          <a:p>
            <a:endParaRPr lang="en-US" dirty="0"/>
          </a:p>
        </p:txBody>
      </p:sp>
    </p:spTree>
    <p:extLst>
      <p:ext uri="{BB962C8B-B14F-4D97-AF65-F5344CB8AC3E}">
        <p14:creationId xmlns:p14="http://schemas.microsoft.com/office/powerpoint/2010/main" val="2740401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598711" y="-20127"/>
            <a:ext cx="7406119" cy="769441"/>
          </a:xfrm>
        </p:spPr>
        <p:txBody>
          <a:bodyPr/>
          <a:lstStyle/>
          <a:p>
            <a:r>
              <a:rPr lang="en-US" b="1" dirty="0"/>
              <a:t>Climate Information Services Requiring EO, 2</a:t>
            </a:r>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786101"/>
            <a:ext cx="8473659" cy="3970363"/>
          </a:xfrm>
        </p:spPr>
        <p:txBody>
          <a:bodyPr/>
          <a:lstStyle/>
          <a:p>
            <a:pPr indent="0"/>
            <a:r>
              <a:rPr lang="en-US" b="1" dirty="0">
                <a:solidFill>
                  <a:schemeClr val="tx1"/>
                </a:solidFill>
              </a:rPr>
              <a:t>Seasonal to Decadal Forecasting</a:t>
            </a:r>
          </a:p>
          <a:p>
            <a:pPr indent="0"/>
            <a:r>
              <a:rPr lang="en-US" dirty="0">
                <a:solidFill>
                  <a:schemeClr val="tx1"/>
                </a:solidFill>
              </a:rPr>
              <a:t>To inform society and decision makers in climate-sensitive sectors (agriculture, energy, tourism, health)</a:t>
            </a:r>
          </a:p>
          <a:p>
            <a:pPr marL="285750" indent="-285750">
              <a:buFont typeface="Arial" panose="020B0604020202020204" pitchFamily="34" charset="0"/>
              <a:buChar char="•"/>
            </a:pPr>
            <a:r>
              <a:rPr lang="en-US" dirty="0">
                <a:solidFill>
                  <a:schemeClr val="tx1"/>
                </a:solidFill>
              </a:rPr>
              <a:t>Long term ECVs are essential for model </a:t>
            </a:r>
            <a:r>
              <a:rPr lang="en-US" dirty="0" err="1">
                <a:solidFill>
                  <a:schemeClr val="tx1"/>
                </a:solidFill>
              </a:rPr>
              <a:t>initialisation</a:t>
            </a:r>
            <a:r>
              <a:rPr lang="en-US" dirty="0">
                <a:solidFill>
                  <a:schemeClr val="tx1"/>
                </a:solidFill>
              </a:rPr>
              <a:t> and validation</a:t>
            </a:r>
          </a:p>
          <a:p>
            <a:pPr indent="0"/>
            <a:endParaRPr lang="en-US" dirty="0">
              <a:solidFill>
                <a:schemeClr val="tx1"/>
              </a:solidFill>
            </a:endParaRPr>
          </a:p>
          <a:p>
            <a:pPr indent="0"/>
            <a:r>
              <a:rPr lang="en-US" b="1" dirty="0">
                <a:solidFill>
                  <a:schemeClr val="tx1"/>
                </a:solidFill>
              </a:rPr>
              <a:t>Building Climate Resilience and Adaptation</a:t>
            </a:r>
          </a:p>
          <a:p>
            <a:pPr marL="285750" indent="-285750">
              <a:buFont typeface="Arial" panose="020B0604020202020204" pitchFamily="34" charset="0"/>
              <a:buChar char="•"/>
            </a:pPr>
            <a:r>
              <a:rPr lang="en-US" dirty="0">
                <a:solidFill>
                  <a:schemeClr val="tx1"/>
                </a:solidFill>
              </a:rPr>
              <a:t>Downscaling climate predictions to understand local impacts</a:t>
            </a:r>
          </a:p>
          <a:p>
            <a:pPr marL="285750" indent="-285750">
              <a:buFont typeface="Arial" panose="020B0604020202020204" pitchFamily="34" charset="0"/>
              <a:buChar char="•"/>
            </a:pPr>
            <a:r>
              <a:rPr lang="en-US" dirty="0">
                <a:solidFill>
                  <a:schemeClr val="tx1"/>
                </a:solidFill>
              </a:rPr>
              <a:t>Provision of detailed local information required to design interventions to build resilience to future climate change (e.g. mapping of mangroves, forests, wetlands, lake water quality, glacier water resources, soil degradation, urban expansion and heat islands, air quality, </a:t>
            </a:r>
            <a:r>
              <a:rPr lang="en-US" dirty="0" err="1">
                <a:solidFill>
                  <a:schemeClr val="tx1"/>
                </a:solidFill>
              </a:rPr>
              <a:t>etc</a:t>
            </a:r>
            <a:r>
              <a:rPr lang="en-US" dirty="0">
                <a:solidFill>
                  <a:schemeClr val="tx1"/>
                </a:solidFill>
              </a:rPr>
              <a:t>)    </a:t>
            </a: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82438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783770" y="149150"/>
            <a:ext cx="7326087" cy="430887"/>
          </a:xfrm>
        </p:spPr>
        <p:txBody>
          <a:bodyPr/>
          <a:lstStyle/>
          <a:p>
            <a:r>
              <a:rPr lang="en-GB" b="1" dirty="0"/>
              <a:t>EO activities required for services (1)</a:t>
            </a:r>
            <a:endParaRPr lang="en-US" b="1" dirty="0"/>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773222"/>
            <a:ext cx="8473659" cy="3970363"/>
          </a:xfrm>
        </p:spPr>
        <p:txBody>
          <a:bodyPr/>
          <a:lstStyle/>
          <a:p>
            <a:pPr indent="0"/>
            <a:r>
              <a:rPr lang="en-US" b="1" dirty="0">
                <a:solidFill>
                  <a:schemeClr val="tx1"/>
                </a:solidFill>
              </a:rPr>
              <a:t>Improving Assimilations and Reanalysis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e.g. Develop assimilation of land observations to improve reanalysis (ERA5-Land is a land model driven by the </a:t>
            </a:r>
            <a:r>
              <a:rPr lang="en-US" dirty="0" err="1">
                <a:solidFill>
                  <a:schemeClr val="tx1"/>
                </a:solidFill>
              </a:rPr>
              <a:t>atmos</a:t>
            </a:r>
            <a:r>
              <a:rPr lang="en-US" dirty="0">
                <a:solidFill>
                  <a:schemeClr val="tx1"/>
                </a:solidFill>
              </a:rPr>
              <a:t> reanalysis, not a model analysis of land observations)</a:t>
            </a:r>
          </a:p>
          <a:p>
            <a:pPr marL="285750" indent="-285750">
              <a:buFont typeface="Arial" panose="020B0604020202020204" pitchFamily="34" charset="0"/>
              <a:buChar char="•"/>
            </a:pPr>
            <a:r>
              <a:rPr lang="en-US" dirty="0">
                <a:solidFill>
                  <a:schemeClr val="tx1"/>
                </a:solidFill>
              </a:rPr>
              <a:t>Give high priority to data-poor regions, poorly observed parameters, regions sensitive to change, and key measurements with inadequate temporal resolution.</a:t>
            </a:r>
          </a:p>
          <a:p>
            <a:pPr indent="0"/>
            <a:r>
              <a:rPr lang="en-US" b="1" dirty="0">
                <a:solidFill>
                  <a:schemeClr val="tx1"/>
                </a:solidFill>
              </a:rPr>
              <a:t>Attribution and Modelling of Climate Variability and Change</a:t>
            </a:r>
          </a:p>
          <a:p>
            <a:pPr marL="285750" indent="-285750">
              <a:buFont typeface="Arial" panose="020B0604020202020204" pitchFamily="34" charset="0"/>
              <a:buChar char="•"/>
            </a:pPr>
            <a:r>
              <a:rPr lang="en-US" dirty="0">
                <a:solidFill>
                  <a:schemeClr val="tx1"/>
                </a:solidFill>
              </a:rPr>
              <a:t>Cross-ECV budget/cycle analysis:  provide observational constraints to improve model capabilities to predict future changes.  Would also highlight key gaps in the observation network.</a:t>
            </a:r>
          </a:p>
          <a:p>
            <a:pPr marL="285750" indent="-285750">
              <a:buFont typeface="Arial" panose="020B0604020202020204" pitchFamily="34" charset="0"/>
              <a:buChar char="•"/>
            </a:pPr>
            <a:r>
              <a:rPr lang="en-US" dirty="0">
                <a:solidFill>
                  <a:schemeClr val="tx1"/>
                </a:solidFill>
              </a:rPr>
              <a:t>New short-term ECVs for model process evaluation (e.g. </a:t>
            </a:r>
            <a:r>
              <a:rPr lang="en-US" dirty="0" err="1">
                <a:solidFill>
                  <a:schemeClr val="tx1"/>
                </a:solidFill>
              </a:rPr>
              <a:t>EarthCARE</a:t>
            </a:r>
            <a:r>
              <a:rPr lang="en-US" dirty="0">
                <a:solidFill>
                  <a:schemeClr val="tx1"/>
                </a:solidFill>
              </a:rPr>
              <a:t>)</a:t>
            </a:r>
          </a:p>
        </p:txBody>
      </p:sp>
    </p:spTree>
    <p:extLst>
      <p:ext uri="{BB962C8B-B14F-4D97-AF65-F5344CB8AC3E}">
        <p14:creationId xmlns:p14="http://schemas.microsoft.com/office/powerpoint/2010/main" val="2620637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691250"/>
            <a:ext cx="8828115" cy="3970363"/>
          </a:xfrm>
        </p:spPr>
        <p:txBody>
          <a:bodyPr/>
          <a:lstStyle/>
          <a:p>
            <a:pPr indent="0"/>
            <a:r>
              <a:rPr lang="en-US" b="1" dirty="0">
                <a:solidFill>
                  <a:schemeClr val="tx1"/>
                </a:solidFill>
              </a:rPr>
              <a:t>New and Improved Climate Data Records</a:t>
            </a:r>
          </a:p>
          <a:p>
            <a:pPr marL="285750" indent="-285750">
              <a:buFont typeface="Arial" panose="020B0604020202020204" pitchFamily="34" charset="0"/>
              <a:buChar char="•"/>
            </a:pPr>
            <a:r>
              <a:rPr lang="en-US" dirty="0">
                <a:solidFill>
                  <a:schemeClr val="tx1"/>
                </a:solidFill>
              </a:rPr>
              <a:t>R&amp;D to integrate data from new/future instruments: </a:t>
            </a:r>
            <a:r>
              <a:rPr lang="en-US" i="1" dirty="0">
                <a:solidFill>
                  <a:schemeClr val="tx1"/>
                </a:solidFill>
              </a:rPr>
              <a:t>e.g.</a:t>
            </a:r>
            <a:r>
              <a:rPr lang="en-US" dirty="0">
                <a:solidFill>
                  <a:schemeClr val="tx1"/>
                </a:solidFill>
              </a:rPr>
              <a:t> Sentinels, S-HPCMs, S-NGs, Earth Explorers, Altius, TRUTHS, MTG/</a:t>
            </a:r>
            <a:r>
              <a:rPr lang="en-US" dirty="0" err="1">
                <a:solidFill>
                  <a:schemeClr val="tx1"/>
                </a:solidFill>
              </a:rPr>
              <a:t>Metop</a:t>
            </a:r>
            <a:r>
              <a:rPr lang="en-US" dirty="0">
                <a:solidFill>
                  <a:schemeClr val="tx1"/>
                </a:solidFill>
              </a:rPr>
              <a:t>-SG, ...</a:t>
            </a:r>
          </a:p>
          <a:p>
            <a:pPr marL="285750" indent="-285750">
              <a:buFont typeface="Arial" panose="020B0604020202020204" pitchFamily="34" charset="0"/>
              <a:buChar char="•"/>
            </a:pPr>
            <a:r>
              <a:rPr lang="en-US" dirty="0">
                <a:solidFill>
                  <a:schemeClr val="tx1"/>
                </a:solidFill>
              </a:rPr>
              <a:t>New GCOS requirements:  </a:t>
            </a:r>
            <a:r>
              <a:rPr lang="en-US" i="1" dirty="0">
                <a:solidFill>
                  <a:schemeClr val="tx1"/>
                </a:solidFill>
              </a:rPr>
              <a:t>e.g.</a:t>
            </a:r>
            <a:r>
              <a:rPr lang="en-US" dirty="0">
                <a:solidFill>
                  <a:schemeClr val="tx1"/>
                </a:solidFill>
              </a:rPr>
              <a:t> GHG fluxes; better cross-ECV consistency to address climate cycles and budgets</a:t>
            </a:r>
          </a:p>
          <a:p>
            <a:pPr marL="285750" indent="-285750">
              <a:buFont typeface="Arial" panose="020B0604020202020204" pitchFamily="34" charset="0"/>
              <a:buChar char="•"/>
            </a:pPr>
            <a:r>
              <a:rPr lang="en-US" dirty="0">
                <a:solidFill>
                  <a:schemeClr val="tx1"/>
                </a:solidFill>
              </a:rPr>
              <a:t>R&amp;D to integrate valuable data from early instruments (~1960-1990), including data rescue activities (e.g. to collect regional direct broadcast archives)</a:t>
            </a:r>
          </a:p>
          <a:p>
            <a:pPr marL="285750" indent="-285750">
              <a:buFont typeface="Arial" panose="020B0604020202020204" pitchFamily="34" charset="0"/>
              <a:buChar char="•"/>
            </a:pPr>
            <a:r>
              <a:rPr lang="en-US" dirty="0">
                <a:solidFill>
                  <a:schemeClr val="tx1"/>
                </a:solidFill>
              </a:rPr>
              <a:t>New ECV products: </a:t>
            </a:r>
            <a:r>
              <a:rPr lang="en-US" i="1" dirty="0">
                <a:solidFill>
                  <a:schemeClr val="tx1"/>
                </a:solidFill>
              </a:rPr>
              <a:t>e.g.</a:t>
            </a:r>
            <a:r>
              <a:rPr lang="en-US" dirty="0">
                <a:solidFill>
                  <a:schemeClr val="tx1"/>
                </a:solidFill>
              </a:rPr>
              <a:t> Vegetation Optical Depth, sea-ice snow depth, snow albedo, melt pond coverage, ...</a:t>
            </a:r>
          </a:p>
          <a:p>
            <a:pPr marL="285750" indent="-285750">
              <a:buFont typeface="Arial" panose="020B0604020202020204" pitchFamily="34" charset="0"/>
              <a:buChar char="•"/>
            </a:pPr>
            <a:r>
              <a:rPr lang="en-US" dirty="0">
                <a:solidFill>
                  <a:schemeClr val="tx1"/>
                </a:solidFill>
              </a:rPr>
              <a:t>High resolution data sets for local adaptation activities (</a:t>
            </a:r>
            <a:r>
              <a:rPr lang="en-US" i="1" dirty="0">
                <a:solidFill>
                  <a:schemeClr val="tx1"/>
                </a:solidFill>
              </a:rPr>
              <a:t>e.g.</a:t>
            </a:r>
            <a:r>
              <a:rPr lang="en-US" dirty="0">
                <a:solidFill>
                  <a:schemeClr val="tx1"/>
                </a:solidFill>
              </a:rPr>
              <a:t> support to international development projects, civil protection agencies, NGOs)  </a:t>
            </a:r>
          </a:p>
          <a:p>
            <a:pPr marL="285750" indent="-285750">
              <a:buFont typeface="Arial" panose="020B0604020202020204" pitchFamily="34" charset="0"/>
              <a:buChar char="•"/>
            </a:pPr>
            <a:r>
              <a:rPr lang="en-US" dirty="0">
                <a:solidFill>
                  <a:schemeClr val="tx1"/>
                </a:solidFill>
              </a:rPr>
              <a:t>Respond to specific requirements from climate services</a:t>
            </a:r>
          </a:p>
        </p:txBody>
      </p:sp>
      <p:sp>
        <p:nvSpPr>
          <p:cNvPr id="5" name="Title 1">
            <a:extLst>
              <a:ext uri="{FF2B5EF4-FFF2-40B4-BE49-F238E27FC236}">
                <a16:creationId xmlns:a16="http://schemas.microsoft.com/office/drawing/2014/main" id="{D96E51F9-B653-4387-81ED-09FE2C3709F2}"/>
              </a:ext>
            </a:extLst>
          </p:cNvPr>
          <p:cNvSpPr>
            <a:spLocks noGrp="1"/>
          </p:cNvSpPr>
          <p:nvPr>
            <p:ph type="title"/>
          </p:nvPr>
        </p:nvSpPr>
        <p:spPr>
          <a:xfrm>
            <a:off x="783770" y="149150"/>
            <a:ext cx="7326087" cy="430887"/>
          </a:xfrm>
        </p:spPr>
        <p:txBody>
          <a:bodyPr/>
          <a:lstStyle/>
          <a:p>
            <a:r>
              <a:rPr lang="en-GB" b="1" dirty="0"/>
              <a:t>EO activities required for services (2)</a:t>
            </a:r>
            <a:endParaRPr lang="en-US" b="1" dirty="0"/>
          </a:p>
        </p:txBody>
      </p:sp>
    </p:spTree>
    <p:extLst>
      <p:ext uri="{BB962C8B-B14F-4D97-AF65-F5344CB8AC3E}">
        <p14:creationId xmlns:p14="http://schemas.microsoft.com/office/powerpoint/2010/main" val="2766777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AF00-6995-5544-A92A-FAA38E23D7BB}"/>
              </a:ext>
            </a:extLst>
          </p:cNvPr>
          <p:cNvSpPr>
            <a:spLocks noGrp="1"/>
          </p:cNvSpPr>
          <p:nvPr>
            <p:ph type="title"/>
          </p:nvPr>
        </p:nvSpPr>
        <p:spPr>
          <a:xfrm>
            <a:off x="901520" y="149150"/>
            <a:ext cx="6416411" cy="430887"/>
          </a:xfrm>
        </p:spPr>
        <p:txBody>
          <a:bodyPr/>
          <a:lstStyle/>
          <a:p>
            <a:r>
              <a:rPr lang="en-US" b="1" dirty="0"/>
              <a:t>Gap Analysis</a:t>
            </a:r>
          </a:p>
        </p:txBody>
      </p:sp>
      <p:sp>
        <p:nvSpPr>
          <p:cNvPr id="3" name="Content Placeholder 2">
            <a:extLst>
              <a:ext uri="{FF2B5EF4-FFF2-40B4-BE49-F238E27FC236}">
                <a16:creationId xmlns:a16="http://schemas.microsoft.com/office/drawing/2014/main" id="{03C54FEB-953F-D145-A45B-8CA91C462A66}"/>
              </a:ext>
            </a:extLst>
          </p:cNvPr>
          <p:cNvSpPr>
            <a:spLocks noGrp="1"/>
          </p:cNvSpPr>
          <p:nvPr>
            <p:ph idx="1"/>
          </p:nvPr>
        </p:nvSpPr>
        <p:spPr>
          <a:xfrm>
            <a:off x="172799" y="824738"/>
            <a:ext cx="8473659" cy="3970363"/>
          </a:xfrm>
        </p:spPr>
        <p:txBody>
          <a:bodyPr/>
          <a:lstStyle/>
          <a:p>
            <a:pPr indent="0"/>
            <a:r>
              <a:rPr lang="en-US" b="1" dirty="0"/>
              <a:t>Task to be completed:</a:t>
            </a:r>
          </a:p>
          <a:p>
            <a:pPr marL="285750" indent="-285750">
              <a:buFont typeface="Arial" panose="020B0604020202020204" pitchFamily="34" charset="0"/>
              <a:buChar char="•"/>
            </a:pPr>
            <a:r>
              <a:rPr lang="en-US" dirty="0"/>
              <a:t>Q1: What more is needed beyond what already exists or is already planned?</a:t>
            </a:r>
          </a:p>
          <a:p>
            <a:pPr lvl="1"/>
            <a:r>
              <a:rPr lang="en-US" dirty="0"/>
              <a:t>Take into account:</a:t>
            </a:r>
          </a:p>
          <a:p>
            <a:pPr marL="1095750" lvl="1" indent="-285750">
              <a:buFont typeface="Arial" panose="020B0604020202020204" pitchFamily="34" charset="0"/>
              <a:buChar char="•"/>
            </a:pPr>
            <a:r>
              <a:rPr lang="en-US" dirty="0"/>
              <a:t>Existing climate services (Copernicus C3S, national, GFCS)</a:t>
            </a:r>
          </a:p>
          <a:p>
            <a:pPr marL="1095750" lvl="1" indent="-285750">
              <a:buFont typeface="Arial" panose="020B0604020202020204" pitchFamily="34" charset="0"/>
              <a:buChar char="•"/>
            </a:pPr>
            <a:r>
              <a:rPr lang="en-US" dirty="0"/>
              <a:t>Existing R&amp;D </a:t>
            </a:r>
            <a:r>
              <a:rPr lang="en-US" dirty="0" err="1"/>
              <a:t>programmes</a:t>
            </a:r>
            <a:r>
              <a:rPr lang="en-US" dirty="0"/>
              <a:t> (WCRP, national, Horizon Europe, ESA, ...)</a:t>
            </a:r>
          </a:p>
          <a:p>
            <a:pPr marL="1095750" lvl="1" indent="-285750">
              <a:buFont typeface="Arial" panose="020B0604020202020204" pitchFamily="34" charset="0"/>
              <a:buChar char="•"/>
            </a:pPr>
            <a:r>
              <a:rPr lang="en-US" dirty="0"/>
              <a:t>Activities of other space agencies (EUMETSAT, NASA, ...)</a:t>
            </a:r>
          </a:p>
          <a:p>
            <a:pPr marL="285750" indent="-285750">
              <a:buFont typeface="Arial" panose="020B0604020202020204" pitchFamily="34" charset="0"/>
              <a:buChar char="•"/>
            </a:pPr>
            <a:r>
              <a:rPr lang="en-US" dirty="0"/>
              <a:t>Q2: What of the above falls within ESA's mandate?</a:t>
            </a:r>
          </a:p>
          <a:p>
            <a:pPr marL="1095750" lvl="1" indent="-285750">
              <a:buFont typeface="Arial" panose="020B0604020202020204" pitchFamily="34" charset="0"/>
              <a:buChar char="•"/>
            </a:pPr>
            <a:r>
              <a:rPr lang="en-US" dirty="0"/>
              <a:t>Focus on </a:t>
            </a:r>
            <a:r>
              <a:rPr lang="en-US" dirty="0" err="1"/>
              <a:t>maximising</a:t>
            </a:r>
            <a:r>
              <a:rPr lang="en-US" dirty="0"/>
              <a:t> the benefits from ESA's and ESA Member States' satellite infrastructure.</a:t>
            </a:r>
          </a:p>
          <a:p>
            <a:pPr marL="285750" indent="-285750">
              <a:buFont typeface="Arial" panose="020B0604020202020204" pitchFamily="34" charset="0"/>
              <a:buChar char="•"/>
            </a:pPr>
            <a:r>
              <a:rPr lang="en-US" dirty="0"/>
              <a:t>Q3: What are the highest priorities, and provides the greatest benefit vs. cost</a:t>
            </a:r>
          </a:p>
          <a:p>
            <a:pPr marL="1095750" lvl="1" indent="-285750">
              <a:buFont typeface="Arial" panose="020B0604020202020204" pitchFamily="34" charset="0"/>
              <a:buChar char="•"/>
            </a:pPr>
            <a:endParaRPr lang="en-US" dirty="0"/>
          </a:p>
          <a:p>
            <a:pPr marL="1095750" lvl="1" indent="-285750">
              <a:buFont typeface="Arial" panose="020B0604020202020204" pitchFamily="34" charset="0"/>
              <a:buChar char="•"/>
            </a:pPr>
            <a:endParaRPr lang="en-US" dirty="0"/>
          </a:p>
          <a:p>
            <a:pPr marL="1095750" lvl="1" indent="-285750">
              <a:buFont typeface="Arial" panose="020B0604020202020204" pitchFamily="34" charset="0"/>
              <a:buChar char="•"/>
            </a:pPr>
            <a:endParaRPr lang="en-US" dirty="0"/>
          </a:p>
          <a:p>
            <a:pPr marL="10957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07695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4"/>
          <p:cNvSpPr txBox="1">
            <a:spLocks noChangeArrowheads="1"/>
          </p:cNvSpPr>
          <p:nvPr/>
        </p:nvSpPr>
        <p:spPr bwMode="auto">
          <a:xfrm>
            <a:off x="615950" y="2794000"/>
            <a:ext cx="4997330" cy="646331"/>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r>
              <a:rPr lang="en-GB" altLang="en-US" sz="1800" dirty="0">
                <a:solidFill>
                  <a:schemeClr val="bg1"/>
                </a:solidFill>
              </a:rPr>
              <a:t>WP3: quality assessment of CCI products</a:t>
            </a:r>
          </a:p>
          <a:p>
            <a:pPr eaLnBrk="1" hangingPunct="1"/>
            <a:r>
              <a:rPr lang="en-GB" altLang="en-US" sz="1800" dirty="0">
                <a:solidFill>
                  <a:schemeClr val="bg1"/>
                </a:solidFill>
              </a:rPr>
              <a:t>J.-C. Calvet on behalf of WP3 partners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en-US" altLang="en-US" dirty="0">
                <a:latin typeface="Verdana" panose="020B0604030504040204" pitchFamily="34" charset="0"/>
              </a:rPr>
              <a:t>WP3: quality assessment of CCI products</a:t>
            </a:r>
          </a:p>
        </p:txBody>
      </p:sp>
      <p:sp>
        <p:nvSpPr>
          <p:cNvPr id="6146" name="Content Placeholder 2"/>
          <p:cNvSpPr>
            <a:spLocks noGrp="1"/>
          </p:cNvSpPr>
          <p:nvPr>
            <p:ph idx="1"/>
          </p:nvPr>
        </p:nvSpPr>
        <p:spPr/>
        <p:txBody>
          <a:bodyPr/>
          <a:lstStyle/>
          <a:p>
            <a:pPr indent="-342900" eaLnBrk="1" hangingPunct="1">
              <a:buFont typeface="Arial" panose="020B0604020202020204" pitchFamily="34" charset="0"/>
              <a:buChar char="•"/>
            </a:pPr>
            <a:r>
              <a:rPr lang="en-US" altLang="en-US" dirty="0">
                <a:latin typeface="Verdana" panose="020B0604030504040204" pitchFamily="34" charset="0"/>
              </a:rPr>
              <a:t>Objective</a:t>
            </a:r>
          </a:p>
          <a:p>
            <a:pPr lvl="1" indent="-342900">
              <a:buFont typeface="Arial" panose="020B0604020202020204" pitchFamily="34" charset="0"/>
              <a:buChar char="•"/>
            </a:pPr>
            <a:r>
              <a:rPr lang="en-US" altLang="en-US" dirty="0">
                <a:latin typeface="Verdana" panose="020B0604030504040204" pitchFamily="34" charset="0"/>
              </a:rPr>
              <a:t>Assess consistency and quality of CCI products</a:t>
            </a:r>
          </a:p>
          <a:p>
            <a:pPr lvl="1" indent="-342900">
              <a:buFont typeface="Arial" panose="020B0604020202020204" pitchFamily="34" charset="0"/>
              <a:buChar char="•"/>
            </a:pPr>
            <a:r>
              <a:rPr lang="en-US" altLang="en-US" dirty="0">
                <a:latin typeface="Verdana" panose="020B0604030504040204" pitchFamily="34" charset="0"/>
              </a:rPr>
              <a:t>Across ECVs</a:t>
            </a:r>
          </a:p>
          <a:p>
            <a:pPr lvl="1" indent="-342900">
              <a:buFont typeface="Arial" panose="020B0604020202020204" pitchFamily="34" charset="0"/>
              <a:buChar char="•"/>
            </a:pPr>
            <a:r>
              <a:rPr lang="en-US" altLang="en-US" dirty="0">
                <a:latin typeface="Verdana" panose="020B0604030504040204" pitchFamily="34" charset="0"/>
              </a:rPr>
              <a:t>Using climate (sub-)models and </a:t>
            </a:r>
            <a:r>
              <a:rPr lang="en-US" altLang="en-US" dirty="0" err="1">
                <a:latin typeface="Verdana" panose="020B0604030504040204" pitchFamily="34" charset="0"/>
              </a:rPr>
              <a:t>reanalyses</a:t>
            </a:r>
            <a:endParaRPr lang="en-US" altLang="en-US" dirty="0">
              <a:latin typeface="Verdana" panose="020B0604030504040204" pitchFamily="34" charset="0"/>
            </a:endParaRPr>
          </a:p>
          <a:p>
            <a:pPr indent="-342900" eaLnBrk="1" hangingPunct="1">
              <a:buFont typeface="Arial" panose="020B0604020202020204" pitchFamily="34" charset="0"/>
              <a:buChar char="•"/>
            </a:pPr>
            <a:r>
              <a:rPr lang="en-US" altLang="en-US" dirty="0">
                <a:latin typeface="Verdana" panose="020B0604030504040204" pitchFamily="34" charset="0"/>
              </a:rPr>
              <a:t>Effort: 50 pm</a:t>
            </a:r>
          </a:p>
          <a:p>
            <a:pPr lvl="1" indent="-342900">
              <a:buFont typeface="Arial" panose="020B0604020202020204" pitchFamily="34" charset="0"/>
              <a:buChar char="•"/>
            </a:pPr>
            <a:r>
              <a:rPr lang="en-US" altLang="en-US" dirty="0" err="1">
                <a:latin typeface="Verdana" panose="020B0604030504040204" pitchFamily="34" charset="0"/>
              </a:rPr>
              <a:t>Meteo</a:t>
            </a:r>
            <a:r>
              <a:rPr lang="en-US" altLang="en-US" dirty="0">
                <a:latin typeface="Verdana" panose="020B0604030504040204" pitchFamily="34" charset="0"/>
              </a:rPr>
              <a:t>-France (13 pm) – 3.1, 3.2, 3.3 + coordination</a:t>
            </a:r>
          </a:p>
          <a:p>
            <a:pPr lvl="1" indent="-342900">
              <a:buFont typeface="Arial" panose="020B0604020202020204" pitchFamily="34" charset="0"/>
              <a:buChar char="•"/>
            </a:pPr>
            <a:r>
              <a:rPr lang="en-US" altLang="en-US" dirty="0">
                <a:latin typeface="Verdana" panose="020B0604030504040204" pitchFamily="34" charset="0"/>
              </a:rPr>
              <a:t>BSC (15 pm) – 3.4, 3.8, 3.10, 3.11</a:t>
            </a:r>
          </a:p>
          <a:p>
            <a:pPr lvl="1" indent="-342900">
              <a:buFont typeface="Arial" panose="020B0604020202020204" pitchFamily="34" charset="0"/>
              <a:buChar char="•"/>
            </a:pPr>
            <a:r>
              <a:rPr lang="en-US" altLang="en-US" dirty="0">
                <a:latin typeface="Verdana" panose="020B0604030504040204" pitchFamily="34" charset="0"/>
              </a:rPr>
              <a:t>ECMWF (9 pm) – 3.12</a:t>
            </a:r>
          </a:p>
          <a:p>
            <a:pPr lvl="1" indent="-342900">
              <a:buFont typeface="Arial" panose="020B0604020202020204" pitchFamily="34" charset="0"/>
              <a:buChar char="•"/>
            </a:pPr>
            <a:r>
              <a:rPr lang="en-US" altLang="en-US" dirty="0">
                <a:latin typeface="Verdana" panose="020B0604030504040204" pitchFamily="34" charset="0"/>
              </a:rPr>
              <a:t>IPSL (8 pm) – 3.5, 3.6</a:t>
            </a:r>
          </a:p>
          <a:p>
            <a:pPr lvl="1" indent="-342900">
              <a:buFont typeface="Arial" panose="020B0604020202020204" pitchFamily="34" charset="0"/>
              <a:buChar char="•"/>
            </a:pPr>
            <a:r>
              <a:rPr lang="en-US" altLang="en-US" dirty="0">
                <a:latin typeface="Verdana" panose="020B0604030504040204" pitchFamily="34" charset="0"/>
              </a:rPr>
              <a:t>Met Office (5 pm) – 3.7, 3.9</a:t>
            </a:r>
          </a:p>
          <a:p>
            <a:pPr indent="-342900" eaLnBrk="1" hangingPunct="1"/>
            <a:endParaRPr lang="en-US" altLang="en-US" dirty="0">
              <a:latin typeface="Verdan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BSC contribution - 2019</a:t>
            </a:r>
          </a:p>
        </p:txBody>
      </p:sp>
      <p:sp>
        <p:nvSpPr>
          <p:cNvPr id="2" name="Espace réservé du contenu 1"/>
          <p:cNvSpPr>
            <a:spLocks noGrp="1"/>
          </p:cNvSpPr>
          <p:nvPr>
            <p:ph idx="1"/>
          </p:nvPr>
        </p:nvSpPr>
        <p:spPr/>
        <p:txBody>
          <a:bodyPr/>
          <a:lstStyle/>
          <a:p>
            <a:pPr indent="0"/>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-SM-</a:t>
            </a:r>
            <a:r>
              <a:rPr lang="en-US" altLang="en-US" i="1" dirty="0">
                <a:latin typeface="Verdana" panose="020B0604030504040204" pitchFamily="34" charset="0"/>
              </a:rPr>
              <a:t>BA</a:t>
            </a:r>
          </a:p>
          <a:p>
            <a:pPr indent="-342900">
              <a:buFont typeface="Arial" panose="020B0604020202020204" pitchFamily="34" charset="0"/>
              <a:buChar char="•"/>
            </a:pPr>
            <a:r>
              <a:rPr lang="en-US" altLang="en-US" dirty="0">
                <a:solidFill>
                  <a:srgbClr val="FF0000"/>
                </a:solidFill>
                <a:latin typeface="Verdana" panose="020B0604030504040204" pitchFamily="34" charset="0"/>
              </a:rPr>
              <a:t>SIC</a:t>
            </a:r>
            <a:r>
              <a:rPr lang="en-US" altLang="en-US" dirty="0">
                <a:latin typeface="Verdana" panose="020B0604030504040204" pitchFamily="34" charset="0"/>
              </a:rPr>
              <a:t> and </a:t>
            </a: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a:t>
            </a:r>
            <a:r>
              <a:rPr lang="en-US" altLang="en-US" i="1" dirty="0">
                <a:latin typeface="Verdana" panose="020B0604030504040204" pitchFamily="34" charset="0"/>
              </a:rPr>
              <a:t>BA</a:t>
            </a:r>
            <a:endParaRPr lang="en-US" altLang="en-US" dirty="0">
              <a:latin typeface="Verdana" panose="020B0604030504040204" pitchFamily="34" charset="0"/>
            </a:endParaRPr>
          </a:p>
          <a:p>
            <a:pPr indent="0"/>
            <a:endParaRPr lang="en-US" altLang="en-US" dirty="0">
              <a:solidFill>
                <a:srgbClr val="FF0000"/>
              </a:solidFill>
              <a:latin typeface="Verdana" panose="020B0604030504040204" pitchFamily="34" charset="0"/>
            </a:endParaRPr>
          </a:p>
          <a:p>
            <a:pPr indent="0"/>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err="1">
                <a:solidFill>
                  <a:srgbClr val="FF0000"/>
                </a:solidFill>
                <a:latin typeface="Verdana" panose="020B0604030504040204" pitchFamily="34" charset="0"/>
              </a:rPr>
              <a:t>SSal</a:t>
            </a:r>
            <a:r>
              <a:rPr lang="en-US" altLang="en-US" dirty="0">
                <a:solidFill>
                  <a:schemeClr val="tx1"/>
                </a:solidFill>
                <a:latin typeface="Verdana" panose="020B0604030504040204" pitchFamily="34" charset="0"/>
              </a:rPr>
              <a:t>-SST</a:t>
            </a:r>
            <a:r>
              <a:rPr lang="en-US" altLang="en-US" dirty="0">
                <a:latin typeface="Verdana" panose="020B0604030504040204" pitchFamily="34" charset="0"/>
              </a:rPr>
              <a:t>-SI-</a:t>
            </a:r>
            <a:r>
              <a:rPr lang="en-US" altLang="en-US" dirty="0" err="1">
                <a:latin typeface="Verdana" panose="020B0604030504040204" pitchFamily="34" charset="0"/>
              </a:rPr>
              <a:t>Clds</a:t>
            </a:r>
            <a:endParaRPr lang="en-US" altLang="en-US" dirty="0">
              <a:latin typeface="Verdana" panose="020B0604030504040204" pitchFamily="34" charset="0"/>
            </a:endParaRPr>
          </a:p>
          <a:p>
            <a:pPr indent="-342900">
              <a:buFont typeface="Arial" panose="020B0604020202020204" pitchFamily="34" charset="0"/>
              <a:buChar char="•"/>
            </a:pPr>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a:solidFill>
                  <a:srgbClr val="FF0000"/>
                </a:solidFill>
                <a:latin typeface="Verdana" panose="020B0604030504040204" pitchFamily="34" charset="0"/>
              </a:rPr>
              <a:t>HRLC</a:t>
            </a:r>
            <a:r>
              <a:rPr lang="en-US" altLang="en-US" dirty="0">
                <a:latin typeface="Verdana" panose="020B0604030504040204" pitchFamily="34" charset="0"/>
              </a:rPr>
              <a:t>-Aero-LC</a:t>
            </a: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198" y="793392"/>
            <a:ext cx="5930284" cy="397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3"/>
          <p:cNvCxnSpPr/>
          <p:nvPr/>
        </p:nvCxnSpPr>
        <p:spPr>
          <a:xfrm>
            <a:off x="545432" y="1042737"/>
            <a:ext cx="1307431" cy="4411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45432" y="1042737"/>
            <a:ext cx="1307431" cy="4411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9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4B14-507B-49BC-9EC2-4D3129ED9C6E}"/>
              </a:ext>
            </a:extLst>
          </p:cNvPr>
          <p:cNvSpPr>
            <a:spLocks noGrp="1"/>
          </p:cNvSpPr>
          <p:nvPr>
            <p:ph type="title"/>
          </p:nvPr>
        </p:nvSpPr>
        <p:spPr>
          <a:xfrm>
            <a:off x="1122218" y="158750"/>
            <a:ext cx="6608907" cy="430213"/>
          </a:xfrm>
        </p:spPr>
        <p:txBody>
          <a:bodyPr/>
          <a:lstStyle/>
          <a:p>
            <a:r>
              <a:rPr lang="en-GB" b="1" dirty="0"/>
              <a:t>Inputs to the meeting</a:t>
            </a:r>
          </a:p>
        </p:txBody>
      </p:sp>
      <p:sp>
        <p:nvSpPr>
          <p:cNvPr id="3" name="Content Placeholder 2">
            <a:extLst>
              <a:ext uri="{FF2B5EF4-FFF2-40B4-BE49-F238E27FC236}">
                <a16:creationId xmlns:a16="http://schemas.microsoft.com/office/drawing/2014/main" id="{E4260EC5-DDD0-49A0-830C-5AA2BEF7E38E}"/>
              </a:ext>
            </a:extLst>
          </p:cNvPr>
          <p:cNvSpPr>
            <a:spLocks noGrp="1"/>
          </p:cNvSpPr>
          <p:nvPr>
            <p:ph idx="1"/>
          </p:nvPr>
        </p:nvSpPr>
        <p:spPr>
          <a:xfrm>
            <a:off x="450274" y="955963"/>
            <a:ext cx="8490672" cy="3078595"/>
          </a:xfrm>
        </p:spPr>
        <p:txBody>
          <a:bodyPr/>
          <a:lstStyle/>
          <a:p>
            <a:pPr marL="360363" lvl="0" indent="-360363">
              <a:buFont typeface="+mj-lt"/>
              <a:buAutoNum type="arabicPeriod"/>
            </a:pPr>
            <a:r>
              <a:rPr lang="en-GB" dirty="0"/>
              <a:t>You!!  The ECV teams and other CCI projects</a:t>
            </a:r>
          </a:p>
          <a:p>
            <a:pPr marL="360363" lvl="0" indent="-360363">
              <a:buFont typeface="+mj-lt"/>
              <a:buAutoNum type="arabicPeriod"/>
            </a:pPr>
            <a:r>
              <a:rPr lang="en-GB" dirty="0"/>
              <a:t>Experts from C3S, GCOS, WCRP, EUMETNET, Future Earth, FIDUCEO, UKESM</a:t>
            </a:r>
          </a:p>
          <a:p>
            <a:pPr marL="360363" lvl="0" indent="-360363">
              <a:buFont typeface="+mj-lt"/>
              <a:buAutoNum type="arabicPeriod"/>
            </a:pPr>
            <a:r>
              <a:rPr lang="en-GB" dirty="0"/>
              <a:t>CMUG results (URD, FR, DAR, QAR, MIP, SER, CS, ESMValTool)</a:t>
            </a:r>
          </a:p>
          <a:p>
            <a:pPr marL="360363" lvl="0" indent="-360363">
              <a:buFont typeface="+mj-lt"/>
              <a:buAutoNum type="arabicPeriod"/>
            </a:pPr>
            <a:r>
              <a:rPr lang="en-GB" dirty="0"/>
              <a:t>Documentation from ECVs (URDs, DARDs, CECRs,… etc)</a:t>
            </a:r>
          </a:p>
          <a:p>
            <a:pPr marL="360363" lvl="0" indent="-360363">
              <a:buFont typeface="+mj-lt"/>
              <a:buAutoNum type="arabicPeriod"/>
            </a:pPr>
            <a:r>
              <a:rPr lang="en-GB" dirty="0"/>
              <a:t>ESA CCI Project Guidelines [</a:t>
            </a:r>
            <a:r>
              <a:rPr lang="en-GB" u="sng" dirty="0">
                <a:hlinkClick r:id="rId2"/>
              </a:rPr>
              <a:t>http://cci.esa.int/sites/default/files/ESA_CCI_Project_Guidlines_V1.pdf</a:t>
            </a:r>
            <a:r>
              <a:rPr lang="en-GB" dirty="0"/>
              <a:t>]</a:t>
            </a:r>
          </a:p>
          <a:p>
            <a:pPr marL="360363" lvl="0" indent="-360363">
              <a:buFont typeface="+mj-lt"/>
              <a:buAutoNum type="arabicPeriod"/>
            </a:pPr>
            <a:r>
              <a:rPr lang="en-GB" dirty="0"/>
              <a:t>GCOS requirements [</a:t>
            </a:r>
            <a:r>
              <a:rPr lang="en-GB" u="sng" dirty="0">
                <a:hlinkClick r:id="rId3"/>
              </a:rPr>
              <a:t>https://public.wmo.int/en/programmes/global-climate-observing-system/essential-climate-variables</a:t>
            </a:r>
            <a:r>
              <a:rPr lang="en-GB" dirty="0"/>
              <a:t>]</a:t>
            </a:r>
          </a:p>
          <a:p>
            <a:pPr marL="360363" lvl="0" indent="-360363">
              <a:buFont typeface="+mj-lt"/>
              <a:buAutoNum type="arabicPeriod"/>
            </a:pPr>
            <a:r>
              <a:rPr lang="en-GB" dirty="0"/>
              <a:t>CCI Uncertainty paper</a:t>
            </a:r>
          </a:p>
          <a:p>
            <a:pPr marL="360363" lvl="0" indent="-360363">
              <a:buFont typeface="+mj-lt"/>
              <a:buAutoNum type="arabicPeriod"/>
            </a:pPr>
            <a:r>
              <a:rPr lang="en-GB" dirty="0"/>
              <a:t>CCI Consistency paper</a:t>
            </a:r>
          </a:p>
          <a:p>
            <a:endParaRPr lang="en-GB" dirty="0"/>
          </a:p>
        </p:txBody>
      </p:sp>
    </p:spTree>
    <p:extLst>
      <p:ext uri="{BB962C8B-B14F-4D97-AF65-F5344CB8AC3E}">
        <p14:creationId xmlns:p14="http://schemas.microsoft.com/office/powerpoint/2010/main" val="1292569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BSC contribution - 2020</a:t>
            </a:r>
          </a:p>
        </p:txBody>
      </p:sp>
      <p:sp>
        <p:nvSpPr>
          <p:cNvPr id="2" name="Espace réservé du contenu 1"/>
          <p:cNvSpPr>
            <a:spLocks noGrp="1"/>
          </p:cNvSpPr>
          <p:nvPr>
            <p:ph idx="1"/>
          </p:nvPr>
        </p:nvSpPr>
        <p:spPr/>
        <p:txBody>
          <a:bodyPr/>
          <a:lstStyle/>
          <a:p>
            <a:pPr lvl="1" indent="-342900">
              <a:buFont typeface="Arial" panose="020B0604020202020204" pitchFamily="34" charset="0"/>
              <a:buChar char="•"/>
            </a:pPr>
            <a:endParaRPr lang="en-US" altLang="en-US" dirty="0">
              <a:latin typeface="Verdana" panose="020B0604030504040204" pitchFamily="34" charset="0"/>
            </a:endParaRPr>
          </a:p>
          <a:p>
            <a:pPr indent="-342900">
              <a:buFont typeface="Arial" panose="020B0604020202020204" pitchFamily="34" charset="0"/>
              <a:buChar char="•"/>
            </a:pPr>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a:solidFill>
                  <a:srgbClr val="FF0000"/>
                </a:solidFill>
                <a:latin typeface="Verdana" panose="020B0604030504040204" pitchFamily="34" charset="0"/>
              </a:rPr>
              <a:t>SIC</a:t>
            </a:r>
            <a:r>
              <a:rPr lang="en-US" altLang="en-US" dirty="0">
                <a:latin typeface="Verdana" panose="020B0604030504040204" pitchFamily="34" charset="0"/>
              </a:rPr>
              <a:t> and </a:t>
            </a: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a:t>
            </a:r>
            <a:r>
              <a:rPr lang="en-US" altLang="en-US" i="1" dirty="0">
                <a:latin typeface="Verdana" panose="020B0604030504040204" pitchFamily="34" charset="0"/>
              </a:rPr>
              <a:t>BA</a:t>
            </a:r>
            <a:r>
              <a:rPr lang="en-US" altLang="en-US" dirty="0">
                <a:latin typeface="Verdana" panose="020B0604030504040204" pitchFamily="34" charset="0"/>
              </a:rPr>
              <a:t> </a:t>
            </a:r>
          </a:p>
          <a:p>
            <a:pPr indent="0"/>
            <a:endParaRPr lang="en-US" altLang="en-US" dirty="0">
              <a:solidFill>
                <a:srgbClr val="FF0000"/>
              </a:solidFill>
              <a:latin typeface="Verdana" panose="020B0604030504040204" pitchFamily="34" charset="0"/>
            </a:endParaRPr>
          </a:p>
          <a:p>
            <a:pPr indent="0"/>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err="1">
                <a:solidFill>
                  <a:srgbClr val="FF0000"/>
                </a:solidFill>
                <a:latin typeface="Verdana" panose="020B0604030504040204" pitchFamily="34" charset="0"/>
              </a:rPr>
              <a:t>SSal</a:t>
            </a:r>
            <a:r>
              <a:rPr lang="en-US" altLang="en-US" dirty="0">
                <a:solidFill>
                  <a:schemeClr val="tx1"/>
                </a:solidFill>
                <a:latin typeface="Verdana" panose="020B0604030504040204" pitchFamily="34" charset="0"/>
              </a:rPr>
              <a:t>-SST</a:t>
            </a:r>
            <a:r>
              <a:rPr lang="en-US" altLang="en-US" dirty="0">
                <a:latin typeface="Verdana" panose="020B0604030504040204" pitchFamily="34" charset="0"/>
              </a:rPr>
              <a:t>-SI-</a:t>
            </a:r>
            <a:r>
              <a:rPr lang="en-US" altLang="en-US" dirty="0" err="1">
                <a:latin typeface="Verdana" panose="020B0604030504040204" pitchFamily="34" charset="0"/>
              </a:rPr>
              <a:t>Clds</a:t>
            </a:r>
            <a:endParaRPr lang="en-US" altLang="en-US" dirty="0">
              <a:latin typeface="Verdana" panose="020B0604030504040204" pitchFamily="34" charset="0"/>
            </a:endParaRPr>
          </a:p>
          <a:p>
            <a:pPr indent="-342900">
              <a:buFont typeface="Arial" panose="020B0604020202020204" pitchFamily="34" charset="0"/>
              <a:buChar char="•"/>
            </a:pPr>
            <a:endParaRPr lang="en-US" altLang="en-US" dirty="0">
              <a:solidFill>
                <a:srgbClr val="FF0000"/>
              </a:solidFill>
              <a:latin typeface="Verdana" panose="020B0604030504040204" pitchFamily="34" charset="0"/>
            </a:endParaRPr>
          </a:p>
          <a:p>
            <a:pPr indent="-342900">
              <a:buFont typeface="Arial" panose="020B0604020202020204" pitchFamily="34" charset="0"/>
              <a:buChar char="•"/>
            </a:pPr>
            <a:r>
              <a:rPr lang="en-US" altLang="en-US" dirty="0">
                <a:solidFill>
                  <a:srgbClr val="FF0000"/>
                </a:solidFill>
                <a:latin typeface="Verdana" panose="020B0604030504040204" pitchFamily="34" charset="0"/>
              </a:rPr>
              <a:t>HRLC</a:t>
            </a:r>
            <a:r>
              <a:rPr lang="en-US" altLang="en-US" dirty="0">
                <a:latin typeface="Verdana" panose="020B0604030504040204" pitchFamily="34" charset="0"/>
              </a:rPr>
              <a:t>-Aero-LC</a:t>
            </a:r>
          </a:p>
          <a:p>
            <a:endParaRPr lang="fr-FR" dirty="0"/>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23" y="838380"/>
            <a:ext cx="6012260" cy="394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597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ECMWF contribution - 2020</a:t>
            </a:r>
          </a:p>
        </p:txBody>
      </p:sp>
      <p:sp>
        <p:nvSpPr>
          <p:cNvPr id="2" name="Espace réservé du contenu 1"/>
          <p:cNvSpPr>
            <a:spLocks noGrp="1"/>
          </p:cNvSpPr>
          <p:nvPr>
            <p:ph idx="1"/>
          </p:nvPr>
        </p:nvSpPr>
        <p:spPr/>
        <p:txBody>
          <a:bodyPr/>
          <a:lstStyle/>
          <a:p>
            <a:pPr lvl="1"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r>
              <a:rPr lang="en-US" altLang="en-US" dirty="0">
                <a:latin typeface="Verdana" panose="020B0604030504040204" pitchFamily="34" charset="0"/>
              </a:rPr>
              <a:t>Ozone and AOD (3.12)</a:t>
            </a:r>
            <a:endParaRPr lang="en-US" altLang="en-US" sz="1200" dirty="0">
              <a:latin typeface="Verdana" panose="020B0604030504040204" pitchFamily="34" charset="0"/>
            </a:endParaRPr>
          </a:p>
          <a:p>
            <a:pPr lvl="2" indent="-342900">
              <a:buFont typeface="Arial" panose="020B0604020202020204" pitchFamily="34" charset="0"/>
              <a:buChar char="•"/>
            </a:pPr>
            <a:r>
              <a:rPr lang="en-US" altLang="en-US" sz="1200" dirty="0">
                <a:latin typeface="Verdana" panose="020B0604030504040204" pitchFamily="34" charset="0"/>
              </a:rPr>
              <a:t>Assimilation of S3 AOD and S5P O3 retrievals in the IFS (CAMS configuration)</a:t>
            </a:r>
          </a:p>
          <a:p>
            <a:pPr lvl="2" indent="-342900">
              <a:buFont typeface="Arial" panose="020B0604020202020204" pitchFamily="34" charset="0"/>
              <a:buChar char="•"/>
            </a:pPr>
            <a:r>
              <a:rPr lang="en-US" altLang="en-US" sz="1200" dirty="0">
                <a:latin typeface="Verdana" panose="020B0604030504040204" pitchFamily="34" charset="0"/>
              </a:rPr>
              <a:t>Assessment of the</a:t>
            </a:r>
          </a:p>
          <a:p>
            <a:pPr lvl="3" indent="-342900">
              <a:buFont typeface="Arial" panose="020B0604020202020204" pitchFamily="34" charset="0"/>
              <a:buChar char="•"/>
            </a:pPr>
            <a:r>
              <a:rPr lang="en-US" altLang="en-US" sz="1200" dirty="0">
                <a:latin typeface="Verdana" panose="020B0604030504040204" pitchFamily="34" charset="0"/>
              </a:rPr>
              <a:t>Impact on analyses and forecasts</a:t>
            </a:r>
          </a:p>
          <a:p>
            <a:pPr lvl="3" indent="-342900">
              <a:buFont typeface="Arial" panose="020B0604020202020204" pitchFamily="34" charset="0"/>
              <a:buChar char="•"/>
            </a:pPr>
            <a:r>
              <a:rPr lang="en-US" altLang="en-US" sz="1200" dirty="0">
                <a:latin typeface="Verdana" panose="020B0604030504040204" pitchFamily="34" charset="0"/>
              </a:rPr>
              <a:t>Consistency with other assimilated observations, independent observations, ERA5</a:t>
            </a:r>
          </a:p>
          <a:p>
            <a:pPr lvl="3" indent="-342900">
              <a:buFont typeface="Arial" panose="020B0604020202020204" pitchFamily="34" charset="0"/>
              <a:buChar char="•"/>
            </a:pPr>
            <a:r>
              <a:rPr lang="en-US" altLang="en-US" sz="1200" dirty="0">
                <a:latin typeface="Verdana" panose="020B0604030504040204" pitchFamily="34" charset="0"/>
              </a:rPr>
              <a:t>Possible synergies with other observations</a:t>
            </a:r>
          </a:p>
          <a:p>
            <a:endParaRPr lang="fr-FR" dirty="0"/>
          </a:p>
          <a:p>
            <a:endParaRPr lang="fr-FR" dirty="0"/>
          </a:p>
        </p:txBody>
      </p:sp>
    </p:spTree>
    <p:extLst>
      <p:ext uri="{BB962C8B-B14F-4D97-AF65-F5344CB8AC3E}">
        <p14:creationId xmlns:p14="http://schemas.microsoft.com/office/powerpoint/2010/main" val="737627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IPSL contribution - 2020</a:t>
            </a:r>
          </a:p>
        </p:txBody>
      </p:sp>
      <p:sp>
        <p:nvSpPr>
          <p:cNvPr id="2" name="Espace réservé du contenu 1"/>
          <p:cNvSpPr>
            <a:spLocks noGrp="1"/>
          </p:cNvSpPr>
          <p:nvPr>
            <p:ph idx="1"/>
          </p:nvPr>
        </p:nvSpPr>
        <p:spPr/>
        <p:txBody>
          <a:bodyPr/>
          <a:lstStyle/>
          <a:p>
            <a:pPr lvl="1"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endParaRPr lang="en-US" altLang="en-US" dirty="0">
              <a:latin typeface="Verdana" panose="020B0604030504040204" pitchFamily="34" charset="0"/>
            </a:endParaRPr>
          </a:p>
          <a:p>
            <a:pPr lvl="1" indent="-342900">
              <a:buFont typeface="Arial" panose="020B0604020202020204" pitchFamily="34" charset="0"/>
              <a:buChar char="•"/>
            </a:pP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-SM (3.5) through thermal inertia process</a:t>
            </a:r>
            <a:endParaRPr lang="en-US" altLang="en-US" sz="1200" dirty="0">
              <a:latin typeface="Verdana" panose="020B0604030504040204" pitchFamily="34" charset="0"/>
            </a:endParaRPr>
          </a:p>
          <a:p>
            <a:pPr lvl="1" indent="-342900">
              <a:buFont typeface="Arial" panose="020B0604020202020204" pitchFamily="34" charset="0"/>
              <a:buChar char="•"/>
            </a:pPr>
            <a:r>
              <a:rPr lang="en-US" altLang="en-US" dirty="0">
                <a:solidFill>
                  <a:srgbClr val="FF0000"/>
                </a:solidFill>
                <a:latin typeface="Verdana" panose="020B0604030504040204" pitchFamily="34" charset="0"/>
              </a:rPr>
              <a:t>LST-Snow</a:t>
            </a:r>
            <a:r>
              <a:rPr lang="en-US" altLang="en-US" dirty="0">
                <a:latin typeface="Verdana" panose="020B0604030504040204" pitchFamily="34" charset="0"/>
              </a:rPr>
              <a:t>-SM-</a:t>
            </a:r>
            <a:r>
              <a:rPr lang="en-US" altLang="en-US" i="1" dirty="0">
                <a:latin typeface="Verdana" panose="020B0604030504040204" pitchFamily="34" charset="0"/>
              </a:rPr>
              <a:t>ET</a:t>
            </a:r>
            <a:r>
              <a:rPr lang="en-US" altLang="en-US" dirty="0">
                <a:latin typeface="Verdana" panose="020B0604030504040204" pitchFamily="34" charset="0"/>
              </a:rPr>
              <a:t> (3.6) through (</a:t>
            </a:r>
            <a:r>
              <a:rPr lang="en-US" altLang="en-US" dirty="0">
                <a:solidFill>
                  <a:srgbClr val="FF0000"/>
                </a:solidFill>
                <a:latin typeface="Verdana" panose="020B0604030504040204" pitchFamily="34" charset="0"/>
              </a:rPr>
              <a:t>LST</a:t>
            </a:r>
            <a:r>
              <a:rPr lang="en-US" altLang="en-US" dirty="0">
                <a:latin typeface="Verdana" panose="020B0604030504040204" pitchFamily="34" charset="0"/>
              </a:rPr>
              <a:t>-</a:t>
            </a:r>
            <a:r>
              <a:rPr lang="en-US" altLang="en-US" i="1" dirty="0">
                <a:latin typeface="Verdana" panose="020B0604030504040204" pitchFamily="34" charset="0"/>
              </a:rPr>
              <a:t>Ta</a:t>
            </a:r>
            <a:r>
              <a:rPr lang="en-US" altLang="en-US" dirty="0">
                <a:latin typeface="Verdana" panose="020B0604030504040204" pitchFamily="34" charset="0"/>
              </a:rPr>
              <a:t>) driven processes</a:t>
            </a:r>
            <a:endParaRPr lang="en-US" altLang="en-US" sz="1200" dirty="0">
              <a:latin typeface="Verdana" panose="020B0604030504040204" pitchFamily="34" charset="0"/>
            </a:endParaRPr>
          </a:p>
          <a:p>
            <a:pPr lvl="2" indent="-342900">
              <a:buFont typeface="Arial" panose="020B0604020202020204" pitchFamily="34" charset="0"/>
              <a:buChar char="•"/>
            </a:pPr>
            <a:r>
              <a:rPr lang="en-US" altLang="en-US" sz="1200" dirty="0">
                <a:latin typeface="Verdana" panose="020B0604030504040204" pitchFamily="34" charset="0"/>
              </a:rPr>
              <a:t>Assess </a:t>
            </a:r>
            <a:r>
              <a:rPr lang="en-US" altLang="en-US" sz="1200" dirty="0" err="1">
                <a:latin typeface="Verdana" panose="020B0604030504040204" pitchFamily="34" charset="0"/>
              </a:rPr>
              <a:t>pedotransfer</a:t>
            </a:r>
            <a:r>
              <a:rPr lang="en-US" altLang="en-US" sz="1200" dirty="0">
                <a:latin typeface="Verdana" panose="020B0604030504040204" pitchFamily="34" charset="0"/>
              </a:rPr>
              <a:t> functions in ORCHIDEE</a:t>
            </a:r>
          </a:p>
          <a:p>
            <a:pPr lvl="2" indent="-342900">
              <a:buFont typeface="Arial" panose="020B0604020202020204" pitchFamily="34" charset="0"/>
              <a:buChar char="•"/>
            </a:pPr>
            <a:r>
              <a:rPr lang="en-US" altLang="en-US" sz="1200" dirty="0">
                <a:latin typeface="Verdana" panose="020B0604030504040204" pitchFamily="34" charset="0"/>
              </a:rPr>
              <a:t>Analyze the causes of model biases</a:t>
            </a:r>
          </a:p>
          <a:p>
            <a:pPr lvl="2" indent="-342900">
              <a:buFont typeface="Arial" panose="020B0604020202020204" pitchFamily="34" charset="0"/>
              <a:buChar char="•"/>
            </a:pPr>
            <a:r>
              <a:rPr lang="en-US" altLang="en-US" sz="1200" dirty="0">
                <a:latin typeface="Verdana" panose="020B0604030504040204" pitchFamily="34" charset="0"/>
              </a:rPr>
              <a:t>Impact of SM on nighttime LST</a:t>
            </a:r>
          </a:p>
          <a:p>
            <a:pPr lvl="1" indent="-342900">
              <a:buFont typeface="Arial" panose="020B0604020202020204" pitchFamily="34" charset="0"/>
              <a:buChar char="•"/>
            </a:pPr>
            <a:endParaRPr lang="en-US" altLang="en-US" dirty="0">
              <a:latin typeface="Verdana" panose="020B0604030504040204" pitchFamily="34" charset="0"/>
            </a:endParaRPr>
          </a:p>
          <a:p>
            <a:endParaRPr lang="fr-FR" dirty="0"/>
          </a:p>
          <a:p>
            <a:endParaRPr lang="fr-FR" dirty="0"/>
          </a:p>
        </p:txBody>
      </p:sp>
    </p:spTree>
    <p:extLst>
      <p:ext uri="{BB962C8B-B14F-4D97-AF65-F5344CB8AC3E}">
        <p14:creationId xmlns:p14="http://schemas.microsoft.com/office/powerpoint/2010/main" val="982169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74700" y="158413"/>
            <a:ext cx="6956425" cy="430887"/>
          </a:xfrm>
        </p:spPr>
        <p:txBody>
          <a:bodyPr/>
          <a:lstStyle/>
          <a:p>
            <a:pPr eaLnBrk="1" hangingPunct="1"/>
            <a:r>
              <a:rPr lang="en-US" altLang="en-US" dirty="0">
                <a:latin typeface="Verdana" panose="020B0604030504040204" pitchFamily="34" charset="0"/>
              </a:rPr>
              <a:t>WP3: UKMO contribution - 2020</a:t>
            </a:r>
          </a:p>
        </p:txBody>
      </p:sp>
      <p:sp>
        <p:nvSpPr>
          <p:cNvPr id="2" name="Espace réservé du contenu 1"/>
          <p:cNvSpPr>
            <a:spLocks noGrp="1"/>
          </p:cNvSpPr>
          <p:nvPr>
            <p:ph idx="1"/>
          </p:nvPr>
        </p:nvSpPr>
        <p:spPr/>
        <p:txBody>
          <a:bodyPr/>
          <a:lstStyle/>
          <a:p>
            <a:pPr lvl="1" indent="-342900">
              <a:buFont typeface="Arial" panose="020B0604020202020204" pitchFamily="34" charset="0"/>
              <a:buChar char="•"/>
            </a:pPr>
            <a:endParaRPr lang="en-US" altLang="en-US" dirty="0">
              <a:latin typeface="Verdana" panose="020B0604030504040204" pitchFamily="34" charset="0"/>
            </a:endParaRPr>
          </a:p>
          <a:p>
            <a:pPr marL="466725" lvl="1" indent="0"/>
            <a:endParaRPr lang="en-US" altLang="en-US" dirty="0">
              <a:latin typeface="Verdana" panose="020B0604030504040204" pitchFamily="34" charset="0"/>
            </a:endParaRPr>
          </a:p>
          <a:p>
            <a:pPr lvl="1" indent="-342900">
              <a:buFont typeface="Arial" panose="020B0604020202020204" pitchFamily="34" charset="0"/>
              <a:buChar char="•"/>
            </a:pPr>
            <a:r>
              <a:rPr lang="en-US" altLang="en-US" dirty="0">
                <a:solidFill>
                  <a:srgbClr val="FF0000"/>
                </a:solidFill>
                <a:latin typeface="Verdana" panose="020B0604030504040204" pitchFamily="34" charset="0"/>
              </a:rPr>
              <a:t>Lakes-LST</a:t>
            </a:r>
            <a:r>
              <a:rPr lang="en-US" altLang="en-US" dirty="0">
                <a:latin typeface="Verdana" panose="020B0604030504040204" pitchFamily="34" charset="0"/>
              </a:rPr>
              <a:t> (3.7)</a:t>
            </a:r>
          </a:p>
          <a:p>
            <a:pPr lvl="2" indent="-342900">
              <a:buFont typeface="Arial" panose="020B0604020202020204" pitchFamily="34" charset="0"/>
              <a:buChar char="•"/>
            </a:pPr>
            <a:r>
              <a:rPr lang="en-US" altLang="en-US" sz="1200" dirty="0">
                <a:latin typeface="Verdana" panose="020B0604030504040204" pitchFamily="34" charset="0"/>
              </a:rPr>
              <a:t>What effect does lake temperature (or other parameters) have on the surrounding Land Surface Temperature (LST)?</a:t>
            </a:r>
          </a:p>
          <a:p>
            <a:pPr lvl="2" indent="-342900">
              <a:buFont typeface="Arial" panose="020B0604020202020204" pitchFamily="34" charset="0"/>
              <a:buChar char="•"/>
            </a:pPr>
            <a:r>
              <a:rPr lang="en-US" altLang="en-US" sz="1200" dirty="0">
                <a:latin typeface="Verdana" panose="020B0604030504040204" pitchFamily="34" charset="0"/>
              </a:rPr>
              <a:t>Can estimates of LST and its uncertainties be used to evaluate the importance of representing lakes in regional climate model (RCM) simulations?</a:t>
            </a:r>
          </a:p>
          <a:p>
            <a:pPr lvl="2" indent="-342900">
              <a:buFont typeface="Arial" panose="020B0604020202020204" pitchFamily="34" charset="0"/>
              <a:buChar char="•"/>
            </a:pPr>
            <a:r>
              <a:rPr lang="en-US" altLang="en-US" sz="1200" dirty="0">
                <a:latin typeface="Verdana" panose="020B0604030504040204" pitchFamily="34" charset="0"/>
              </a:rPr>
              <a:t>What are the interactions between lakes and the surrounding land areas? </a:t>
            </a:r>
          </a:p>
          <a:p>
            <a:pPr lvl="1" indent="-342900">
              <a:buFont typeface="Arial" panose="020B0604020202020204" pitchFamily="34" charset="0"/>
              <a:buChar char="•"/>
            </a:pPr>
            <a:r>
              <a:rPr lang="en-US" altLang="en-US" dirty="0" err="1">
                <a:solidFill>
                  <a:srgbClr val="FF0000"/>
                </a:solidFill>
                <a:latin typeface="Verdana" panose="020B0604030504040204" pitchFamily="34" charset="0"/>
              </a:rPr>
              <a:t>SSal</a:t>
            </a:r>
            <a:r>
              <a:rPr lang="en-US" altLang="en-US" dirty="0">
                <a:solidFill>
                  <a:schemeClr val="tx1"/>
                </a:solidFill>
                <a:latin typeface="Verdana" panose="020B0604030504040204" pitchFamily="34" charset="0"/>
              </a:rPr>
              <a:t>-SST</a:t>
            </a:r>
            <a:r>
              <a:rPr lang="en-US" altLang="en-US" dirty="0">
                <a:latin typeface="Verdana" panose="020B0604030504040204" pitchFamily="34" charset="0"/>
              </a:rPr>
              <a:t>-SI-</a:t>
            </a:r>
            <a:r>
              <a:rPr lang="en-US" altLang="en-US" dirty="0" err="1">
                <a:latin typeface="Verdana" panose="020B0604030504040204" pitchFamily="34" charset="0"/>
              </a:rPr>
              <a:t>Clds</a:t>
            </a:r>
            <a:r>
              <a:rPr lang="en-US" altLang="en-US" dirty="0">
                <a:latin typeface="Verdana" panose="020B0604030504040204" pitchFamily="34" charset="0"/>
              </a:rPr>
              <a:t> (3.8) </a:t>
            </a:r>
            <a:endParaRPr lang="en-US" altLang="en-US" sz="1200" dirty="0">
              <a:latin typeface="Verdana" panose="020B0604030504040204" pitchFamily="34" charset="0"/>
            </a:endParaRPr>
          </a:p>
          <a:p>
            <a:pPr lvl="2" indent="-342900">
              <a:buFont typeface="Arial" panose="020B0604020202020204" pitchFamily="34" charset="0"/>
              <a:buChar char="•"/>
            </a:pPr>
            <a:r>
              <a:rPr lang="en-US" altLang="en-US" sz="1200" dirty="0">
                <a:latin typeface="Verdana" panose="020B0604030504040204" pitchFamily="34" charset="0"/>
              </a:rPr>
              <a:t>Through initialization of SI accounting for SST</a:t>
            </a:r>
          </a:p>
          <a:p>
            <a:pPr lvl="1" indent="-342900">
              <a:buFont typeface="Arial" panose="020B0604020202020204" pitchFamily="34" charset="0"/>
              <a:buChar char="•"/>
            </a:pPr>
            <a:r>
              <a:rPr lang="en-US" altLang="en-US" dirty="0" err="1">
                <a:solidFill>
                  <a:srgbClr val="FF0000"/>
                </a:solidFill>
                <a:latin typeface="Verdana" panose="020B0604030504040204" pitchFamily="34" charset="0"/>
              </a:rPr>
              <a:t>Ssal</a:t>
            </a:r>
            <a:r>
              <a:rPr lang="en-US" altLang="en-US" dirty="0">
                <a:solidFill>
                  <a:srgbClr val="FF0000"/>
                </a:solidFill>
                <a:latin typeface="Verdana" panose="020B0604030504040204" pitchFamily="34" charset="0"/>
              </a:rPr>
              <a:t>-</a:t>
            </a:r>
            <a:r>
              <a:rPr lang="en-US" altLang="en-US" dirty="0" err="1">
                <a:solidFill>
                  <a:srgbClr val="FF0000"/>
                </a:solidFill>
                <a:latin typeface="Verdana" panose="020B0604030504040204" pitchFamily="34" charset="0"/>
              </a:rPr>
              <a:t>Ssta</a:t>
            </a:r>
            <a:r>
              <a:rPr lang="en-US" altLang="en-US" dirty="0">
                <a:latin typeface="Verdana" panose="020B0604030504040204" pitchFamily="34" charset="0"/>
              </a:rPr>
              <a:t>-SST-OC-SSH-SI (3.9)</a:t>
            </a:r>
          </a:p>
          <a:p>
            <a:pPr lvl="2" indent="-342900">
              <a:buFont typeface="Arial" panose="020B0604020202020204" pitchFamily="34" charset="0"/>
              <a:buChar char="•"/>
            </a:pPr>
            <a:r>
              <a:rPr lang="en-US" altLang="en-US" sz="1200" dirty="0">
                <a:latin typeface="Verdana" panose="020B0604030504040204" pitchFamily="34" charset="0"/>
              </a:rPr>
              <a:t>Impact of the assimilation of CCI products with and without biophysical feedbacks</a:t>
            </a:r>
          </a:p>
          <a:p>
            <a:pPr lvl="1" indent="-342900">
              <a:buFont typeface="Arial" panose="020B0604020202020204" pitchFamily="34" charset="0"/>
              <a:buChar char="•"/>
            </a:pPr>
            <a:endParaRPr lang="en-US" altLang="en-US" dirty="0">
              <a:latin typeface="Verdana" panose="020B0604030504040204" pitchFamily="34" charset="0"/>
            </a:endParaRPr>
          </a:p>
          <a:p>
            <a:endParaRPr lang="fr-FR" dirty="0"/>
          </a:p>
          <a:p>
            <a:endParaRPr lang="fr-FR" dirty="0"/>
          </a:p>
        </p:txBody>
      </p:sp>
    </p:spTree>
    <p:extLst>
      <p:ext uri="{BB962C8B-B14F-4D97-AF65-F5344CB8AC3E}">
        <p14:creationId xmlns:p14="http://schemas.microsoft.com/office/powerpoint/2010/main" val="1744405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40D5-E9D0-4BC5-A2D1-B3C9FEF43269}"/>
              </a:ext>
            </a:extLst>
          </p:cNvPr>
          <p:cNvSpPr>
            <a:spLocks noGrp="1"/>
          </p:cNvSpPr>
          <p:nvPr>
            <p:ph type="title"/>
          </p:nvPr>
        </p:nvSpPr>
        <p:spPr/>
        <p:txBody>
          <a:bodyPr/>
          <a:lstStyle/>
          <a:p>
            <a:r>
              <a:rPr lang="en-GB" b="1" dirty="0"/>
              <a:t>WP4 MIP type experiments</a:t>
            </a:r>
          </a:p>
        </p:txBody>
      </p:sp>
    </p:spTree>
    <p:extLst>
      <p:ext uri="{BB962C8B-B14F-4D97-AF65-F5344CB8AC3E}">
        <p14:creationId xmlns:p14="http://schemas.microsoft.com/office/powerpoint/2010/main" val="72171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E485-72EC-451A-9EB7-8E5BF29B3348}"/>
              </a:ext>
            </a:extLst>
          </p:cNvPr>
          <p:cNvSpPr>
            <a:spLocks noGrp="1"/>
          </p:cNvSpPr>
          <p:nvPr>
            <p:ph type="title"/>
          </p:nvPr>
        </p:nvSpPr>
        <p:spPr/>
        <p:txBody>
          <a:bodyPr/>
          <a:lstStyle/>
          <a:p>
            <a:r>
              <a:rPr lang="en-GB" b="1" dirty="0"/>
              <a:t>D6.1, Scientific Exploitation Report</a:t>
            </a:r>
          </a:p>
        </p:txBody>
      </p:sp>
      <p:sp>
        <p:nvSpPr>
          <p:cNvPr id="3" name="Content Placeholder 2">
            <a:extLst>
              <a:ext uri="{FF2B5EF4-FFF2-40B4-BE49-F238E27FC236}">
                <a16:creationId xmlns:a16="http://schemas.microsoft.com/office/drawing/2014/main" id="{1FD0102B-DED6-4ECC-9685-CE5CC60208F8}"/>
              </a:ext>
            </a:extLst>
          </p:cNvPr>
          <p:cNvSpPr>
            <a:spLocks noGrp="1"/>
          </p:cNvSpPr>
          <p:nvPr>
            <p:ph idx="1"/>
          </p:nvPr>
        </p:nvSpPr>
        <p:spPr/>
        <p:txBody>
          <a:bodyPr/>
          <a:lstStyle/>
          <a:p>
            <a:r>
              <a:rPr lang="en-GB" b="1" dirty="0"/>
              <a:t>PURPOSE:</a:t>
            </a:r>
          </a:p>
          <a:p>
            <a:r>
              <a:rPr lang="en-GB" dirty="0"/>
              <a:t>Documents the scientific engagement, exploitation activities and their outcomes/successes.</a:t>
            </a:r>
          </a:p>
          <a:p>
            <a:endParaRPr lang="en-GB" dirty="0"/>
          </a:p>
          <a:p>
            <a:r>
              <a:rPr lang="en-GB" b="1" dirty="0"/>
              <a:t>Key engagement through:</a:t>
            </a:r>
          </a:p>
          <a:p>
            <a:pPr marL="285750" indent="-285750">
              <a:buFontTx/>
              <a:buChar char="-"/>
            </a:pPr>
            <a:r>
              <a:rPr lang="en-GB" sz="1400" dirty="0"/>
              <a:t>CMUG project website (reports, newsletters, information on events)</a:t>
            </a:r>
          </a:p>
          <a:p>
            <a:pPr marL="285750" indent="-285750">
              <a:buFontTx/>
              <a:buChar char="-"/>
            </a:pPr>
            <a:r>
              <a:rPr lang="en-GB" sz="1400" dirty="0"/>
              <a:t>Data forum (blog, showcase, community pages, links to CCI datasets)</a:t>
            </a:r>
          </a:p>
          <a:p>
            <a:pPr marL="285750" indent="-285750">
              <a:buFontTx/>
              <a:buChar char="-"/>
            </a:pPr>
            <a:r>
              <a:rPr lang="en-GB" sz="1400" dirty="0"/>
              <a:t>CCI Open Data Portal</a:t>
            </a:r>
          </a:p>
          <a:p>
            <a:pPr marL="285750" indent="-285750">
              <a:buFontTx/>
              <a:buChar char="-"/>
            </a:pPr>
            <a:r>
              <a:rPr lang="en-GB" sz="1400" dirty="0"/>
              <a:t>Uptake through other initiatives (e.g. Obs4MIPs, CMIP)</a:t>
            </a:r>
          </a:p>
          <a:p>
            <a:pPr marL="285750" indent="-285750">
              <a:buFontTx/>
              <a:buChar char="-"/>
            </a:pPr>
            <a:r>
              <a:rPr lang="en-GB" sz="1400" dirty="0"/>
              <a:t>Newsletters, email bulletins</a:t>
            </a:r>
          </a:p>
          <a:p>
            <a:pPr marL="285750" indent="-285750">
              <a:buFontTx/>
              <a:buChar char="-"/>
            </a:pPr>
            <a:r>
              <a:rPr lang="en-GB" sz="1400" dirty="0"/>
              <a:t>CMUG attendance at national and international climate research events (e.g. conferences)</a:t>
            </a:r>
          </a:p>
          <a:p>
            <a:pPr marL="285750" indent="-285750">
              <a:buFontTx/>
              <a:buChar char="-"/>
            </a:pPr>
            <a:r>
              <a:rPr lang="en-GB" sz="1400" dirty="0"/>
              <a:t>Peer reviewed literature, articles in programme bulletins</a:t>
            </a:r>
          </a:p>
          <a:p>
            <a:pPr marL="285750" indent="-285750">
              <a:buFontTx/>
              <a:buChar char="-"/>
            </a:pPr>
            <a:endParaRPr lang="en-GB" dirty="0"/>
          </a:p>
          <a:p>
            <a:pPr marL="285750" indent="-285750">
              <a:buFontTx/>
              <a:buChar char="-"/>
            </a:pPr>
            <a:endParaRPr lang="en-GB" dirty="0"/>
          </a:p>
        </p:txBody>
      </p:sp>
    </p:spTree>
    <p:extLst>
      <p:ext uri="{BB962C8B-B14F-4D97-AF65-F5344CB8AC3E}">
        <p14:creationId xmlns:p14="http://schemas.microsoft.com/office/powerpoint/2010/main" val="1083717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88A9-F5F4-4FCB-A176-53A07DC0E880}"/>
              </a:ext>
            </a:extLst>
          </p:cNvPr>
          <p:cNvSpPr>
            <a:spLocks noGrp="1"/>
          </p:cNvSpPr>
          <p:nvPr>
            <p:ph type="title"/>
          </p:nvPr>
        </p:nvSpPr>
        <p:spPr/>
        <p:txBody>
          <a:bodyPr/>
          <a:lstStyle/>
          <a:p>
            <a:r>
              <a:rPr lang="en-GB" b="1" dirty="0"/>
              <a:t>Scientific Exploitation Report next steps</a:t>
            </a:r>
          </a:p>
        </p:txBody>
      </p:sp>
      <p:sp>
        <p:nvSpPr>
          <p:cNvPr id="3" name="Content Placeholder 2">
            <a:extLst>
              <a:ext uri="{FF2B5EF4-FFF2-40B4-BE49-F238E27FC236}">
                <a16:creationId xmlns:a16="http://schemas.microsoft.com/office/drawing/2014/main" id="{D1DAF614-849A-4253-AEA2-E6C92BFCF5C6}"/>
              </a:ext>
            </a:extLst>
          </p:cNvPr>
          <p:cNvSpPr>
            <a:spLocks noGrp="1"/>
          </p:cNvSpPr>
          <p:nvPr>
            <p:ph idx="1"/>
          </p:nvPr>
        </p:nvSpPr>
        <p:spPr/>
        <p:txBody>
          <a:bodyPr/>
          <a:lstStyle/>
          <a:p>
            <a:r>
              <a:rPr lang="en-GB" dirty="0"/>
              <a:t>Summarise the use of CCI datasets through outcomes of integration meetings and results presented in other relevant conference and publications.</a:t>
            </a:r>
          </a:p>
          <a:p>
            <a:endParaRPr lang="en-GB" dirty="0"/>
          </a:p>
          <a:p>
            <a:pPr>
              <a:buAutoNum type="arabicPeriod"/>
            </a:pPr>
            <a:r>
              <a:rPr lang="en-GB" b="1" dirty="0"/>
              <a:t>Gather feedback on the uses of CCI data</a:t>
            </a:r>
          </a:p>
          <a:p>
            <a:pPr lvl="1">
              <a:buFont typeface="Arial" panose="020B0604020202020204" pitchFamily="34" charset="0"/>
              <a:buChar char="•"/>
            </a:pPr>
            <a:r>
              <a:rPr lang="en-GB" dirty="0"/>
              <a:t>Contact with science leads</a:t>
            </a:r>
          </a:p>
          <a:p>
            <a:pPr lvl="1">
              <a:buFont typeface="Arial" panose="020B0604020202020204" pitchFamily="34" charset="0"/>
              <a:buChar char="•"/>
            </a:pPr>
            <a:r>
              <a:rPr lang="en-GB" dirty="0"/>
              <a:t>Compile list of publications</a:t>
            </a:r>
          </a:p>
          <a:p>
            <a:pPr lvl="1">
              <a:buFont typeface="Arial" panose="020B0604020202020204" pitchFamily="34" charset="0"/>
              <a:buChar char="•"/>
            </a:pPr>
            <a:endParaRPr lang="en-GB" dirty="0"/>
          </a:p>
          <a:p>
            <a:pPr>
              <a:buFont typeface="+mj-lt"/>
              <a:buAutoNum type="arabicPeriod"/>
            </a:pPr>
            <a:r>
              <a:rPr lang="en-GB" b="1" dirty="0"/>
              <a:t>Compile reports and engagement through integration meeting</a:t>
            </a:r>
          </a:p>
          <a:p>
            <a:pPr lvl="1">
              <a:buFont typeface="Arial" panose="020B0604020202020204" pitchFamily="34" charset="0"/>
              <a:buChar char="•"/>
            </a:pPr>
            <a:r>
              <a:rPr lang="en-GB" dirty="0"/>
              <a:t>Use previous exploitation report</a:t>
            </a:r>
          </a:p>
          <a:p>
            <a:pPr lvl="1">
              <a:buFont typeface="Arial" panose="020B0604020202020204" pitchFamily="34" charset="0"/>
              <a:buChar char="•"/>
            </a:pPr>
            <a:r>
              <a:rPr lang="en-GB" dirty="0"/>
              <a:t>Gather data from key engagement activities</a:t>
            </a:r>
          </a:p>
        </p:txBody>
      </p:sp>
    </p:spTree>
    <p:extLst>
      <p:ext uri="{BB962C8B-B14F-4D97-AF65-F5344CB8AC3E}">
        <p14:creationId xmlns:p14="http://schemas.microsoft.com/office/powerpoint/2010/main" val="217061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4E05-D060-449B-9637-8A18DB020977}"/>
              </a:ext>
            </a:extLst>
          </p:cNvPr>
          <p:cNvSpPr>
            <a:spLocks noGrp="1"/>
          </p:cNvSpPr>
          <p:nvPr>
            <p:ph type="title"/>
          </p:nvPr>
        </p:nvSpPr>
        <p:spPr/>
        <p:txBody>
          <a:bodyPr/>
          <a:lstStyle/>
          <a:p>
            <a:r>
              <a:rPr lang="en-GB" b="1" dirty="0"/>
              <a:t>CCI Publications</a:t>
            </a:r>
          </a:p>
        </p:txBody>
      </p:sp>
      <p:graphicFrame>
        <p:nvGraphicFramePr>
          <p:cNvPr id="5" name="Chart 4">
            <a:extLst>
              <a:ext uri="{FF2B5EF4-FFF2-40B4-BE49-F238E27FC236}">
                <a16:creationId xmlns:a16="http://schemas.microsoft.com/office/drawing/2014/main" id="{87CAC079-8E1D-44F9-8176-2E118BC0D3F1}"/>
              </a:ext>
            </a:extLst>
          </p:cNvPr>
          <p:cNvGraphicFramePr>
            <a:graphicFrameLocks/>
          </p:cNvGraphicFramePr>
          <p:nvPr>
            <p:extLst/>
          </p:nvPr>
        </p:nvGraphicFramePr>
        <p:xfrm>
          <a:off x="1291277" y="1011078"/>
          <a:ext cx="5923269" cy="3548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4603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8B4A-4F17-4BC2-93B6-85BC7459B572}"/>
              </a:ext>
            </a:extLst>
          </p:cNvPr>
          <p:cNvSpPr>
            <a:spLocks noGrp="1"/>
          </p:cNvSpPr>
          <p:nvPr>
            <p:ph type="title"/>
          </p:nvPr>
        </p:nvSpPr>
        <p:spPr/>
        <p:txBody>
          <a:bodyPr/>
          <a:lstStyle/>
          <a:p>
            <a:r>
              <a:rPr lang="en-GB" b="1" dirty="0"/>
              <a:t>July-September 2019 download statistics</a:t>
            </a:r>
          </a:p>
        </p:txBody>
      </p:sp>
      <p:graphicFrame>
        <p:nvGraphicFramePr>
          <p:cNvPr id="4" name="Content Placeholder 3">
            <a:extLst>
              <a:ext uri="{FF2B5EF4-FFF2-40B4-BE49-F238E27FC236}">
                <a16:creationId xmlns:a16="http://schemas.microsoft.com/office/drawing/2014/main" id="{40B463AD-74ED-4B0F-8694-412BA2304F2E}"/>
              </a:ext>
            </a:extLst>
          </p:cNvPr>
          <p:cNvGraphicFramePr>
            <a:graphicFrameLocks noGrp="1"/>
          </p:cNvGraphicFramePr>
          <p:nvPr>
            <p:ph idx="1"/>
            <p:extLst/>
          </p:nvPr>
        </p:nvGraphicFramePr>
        <p:xfrm>
          <a:off x="173038" y="746443"/>
          <a:ext cx="8666160" cy="4052952"/>
        </p:xfrm>
        <a:graphic>
          <a:graphicData uri="http://schemas.openxmlformats.org/drawingml/2006/table">
            <a:tbl>
              <a:tblPr firstRow="1" bandRow="1">
                <a:tableStyleId>{5C22544A-7EE6-4342-B048-85BDC9FD1C3A}</a:tableStyleId>
              </a:tblPr>
              <a:tblGrid>
                <a:gridCol w="1733232">
                  <a:extLst>
                    <a:ext uri="{9D8B030D-6E8A-4147-A177-3AD203B41FA5}">
                      <a16:colId xmlns:a16="http://schemas.microsoft.com/office/drawing/2014/main" val="4052223302"/>
                    </a:ext>
                  </a:extLst>
                </a:gridCol>
                <a:gridCol w="1733232">
                  <a:extLst>
                    <a:ext uri="{9D8B030D-6E8A-4147-A177-3AD203B41FA5}">
                      <a16:colId xmlns:a16="http://schemas.microsoft.com/office/drawing/2014/main" val="3500351702"/>
                    </a:ext>
                  </a:extLst>
                </a:gridCol>
                <a:gridCol w="1733232">
                  <a:extLst>
                    <a:ext uri="{9D8B030D-6E8A-4147-A177-3AD203B41FA5}">
                      <a16:colId xmlns:a16="http://schemas.microsoft.com/office/drawing/2014/main" val="487109543"/>
                    </a:ext>
                  </a:extLst>
                </a:gridCol>
                <a:gridCol w="1733232">
                  <a:extLst>
                    <a:ext uri="{9D8B030D-6E8A-4147-A177-3AD203B41FA5}">
                      <a16:colId xmlns:a16="http://schemas.microsoft.com/office/drawing/2014/main" val="700859607"/>
                    </a:ext>
                  </a:extLst>
                </a:gridCol>
                <a:gridCol w="1733232">
                  <a:extLst>
                    <a:ext uri="{9D8B030D-6E8A-4147-A177-3AD203B41FA5}">
                      <a16:colId xmlns:a16="http://schemas.microsoft.com/office/drawing/2014/main" val="3517384368"/>
                    </a:ext>
                  </a:extLst>
                </a:gridCol>
              </a:tblGrid>
              <a:tr h="260288">
                <a:tc>
                  <a:txBody>
                    <a:bodyPr/>
                    <a:lstStyle/>
                    <a:p>
                      <a:r>
                        <a:rPr lang="en-GB" sz="1400" dirty="0"/>
                        <a:t>ECV</a:t>
                      </a:r>
                    </a:p>
                  </a:txBody>
                  <a:tcPr/>
                </a:tc>
                <a:tc>
                  <a:txBody>
                    <a:bodyPr/>
                    <a:lstStyle/>
                    <a:p>
                      <a:r>
                        <a:rPr lang="en-GB" sz="1400" dirty="0"/>
                        <a:t>Users</a:t>
                      </a:r>
                    </a:p>
                  </a:txBody>
                  <a:tcPr/>
                </a:tc>
                <a:tc>
                  <a:txBody>
                    <a:bodyPr/>
                    <a:lstStyle/>
                    <a:p>
                      <a:r>
                        <a:rPr lang="en-GB" sz="1400" dirty="0"/>
                        <a:t>Methods</a:t>
                      </a:r>
                    </a:p>
                  </a:txBody>
                  <a:tcPr/>
                </a:tc>
                <a:tc>
                  <a:txBody>
                    <a:bodyPr/>
                    <a:lstStyle/>
                    <a:p>
                      <a:r>
                        <a:rPr lang="en-GB" sz="1400" dirty="0"/>
                        <a:t>Accesses</a:t>
                      </a:r>
                    </a:p>
                  </a:txBody>
                  <a:tcPr/>
                </a:tc>
                <a:tc>
                  <a:txBody>
                    <a:bodyPr/>
                    <a:lstStyle/>
                    <a:p>
                      <a:r>
                        <a:rPr lang="en-GB" sz="1400" dirty="0"/>
                        <a:t>Activity days</a:t>
                      </a:r>
                    </a:p>
                  </a:txBody>
                  <a:tcPr/>
                </a:tc>
                <a:extLst>
                  <a:ext uri="{0D108BD9-81ED-4DB2-BD59-A6C34878D82A}">
                    <a16:rowId xmlns:a16="http://schemas.microsoft.com/office/drawing/2014/main" val="1005752341"/>
                  </a:ext>
                </a:extLst>
              </a:tr>
              <a:tr h="312346">
                <a:tc>
                  <a:txBody>
                    <a:bodyPr/>
                    <a:lstStyle/>
                    <a:p>
                      <a:pPr algn="l" fontAlgn="b"/>
                      <a:r>
                        <a:rPr lang="en-GB" sz="1100" b="1" i="0" u="none" strike="noStrike" dirty="0">
                          <a:solidFill>
                            <a:srgbClr val="FF0000"/>
                          </a:solidFill>
                          <a:effectLst/>
                          <a:latin typeface="Calibri" panose="020F0502020204030204" pitchFamily="34" charset="0"/>
                        </a:rPr>
                        <a:t>aerosol</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651</a:t>
                      </a:r>
                    </a:p>
                  </a:txBody>
                  <a:tcPr marL="7620" marR="7620" marT="7620" marB="0" anchor="b"/>
                </a:tc>
                <a:tc>
                  <a:txBody>
                    <a:bodyPr/>
                    <a:lstStyle/>
                    <a:p>
                      <a:pPr algn="r" fontAlgn="b"/>
                      <a:r>
                        <a:rPr lang="en-GB" sz="1100" b="0" i="0" u="none" strike="noStrike">
                          <a:solidFill>
                            <a:srgbClr val="FF0000"/>
                          </a:solidFill>
                          <a:effectLst/>
                          <a:latin typeface="Calibri" panose="020F0502020204030204" pitchFamily="34" charset="0"/>
                        </a:rPr>
                        <a:t>41</a:t>
                      </a:r>
                    </a:p>
                  </a:txBody>
                  <a:tcPr marL="7620" marR="7620" marT="7620" marB="0" anchor="b"/>
                </a:tc>
                <a:tc>
                  <a:txBody>
                    <a:bodyPr/>
                    <a:lstStyle/>
                    <a:p>
                      <a:pPr algn="r" fontAlgn="b"/>
                      <a:r>
                        <a:rPr lang="en-GB" sz="1100" b="0" i="0" u="none" strike="noStrike">
                          <a:solidFill>
                            <a:srgbClr val="FF0000"/>
                          </a:solidFill>
                          <a:effectLst/>
                          <a:latin typeface="Calibri" panose="020F0502020204030204" pitchFamily="34" charset="0"/>
                        </a:rPr>
                        <a:t>336365</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753</a:t>
                      </a:r>
                    </a:p>
                  </a:txBody>
                  <a:tcPr marL="7620" marR="7620" marT="7620" marB="0" anchor="b"/>
                </a:tc>
                <a:extLst>
                  <a:ext uri="{0D108BD9-81ED-4DB2-BD59-A6C34878D82A}">
                    <a16:rowId xmlns:a16="http://schemas.microsoft.com/office/drawing/2014/main" val="4159554996"/>
                  </a:ext>
                </a:extLst>
              </a:tr>
              <a:tr h="312346">
                <a:tc>
                  <a:txBody>
                    <a:bodyPr/>
                    <a:lstStyle/>
                    <a:p>
                      <a:pPr algn="l" fontAlgn="b"/>
                      <a:r>
                        <a:rPr lang="en-GB" sz="1100" b="1" i="0" u="none" strike="noStrike">
                          <a:solidFill>
                            <a:srgbClr val="000000"/>
                          </a:solidFill>
                          <a:effectLst/>
                          <a:latin typeface="Calibri" panose="020F0502020204030204" pitchFamily="34" charset="0"/>
                        </a:rPr>
                        <a:t>cloud</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31</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27</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2962</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63</a:t>
                      </a:r>
                    </a:p>
                  </a:txBody>
                  <a:tcPr marL="7620" marR="7620" marT="7620" marB="0" anchor="b"/>
                </a:tc>
                <a:extLst>
                  <a:ext uri="{0D108BD9-81ED-4DB2-BD59-A6C34878D82A}">
                    <a16:rowId xmlns:a16="http://schemas.microsoft.com/office/drawing/2014/main" val="3648735185"/>
                  </a:ext>
                </a:extLst>
              </a:tr>
              <a:tr h="312346">
                <a:tc>
                  <a:txBody>
                    <a:bodyPr/>
                    <a:lstStyle/>
                    <a:p>
                      <a:pPr algn="l" fontAlgn="b"/>
                      <a:r>
                        <a:rPr lang="en-GB" sz="1100" b="1" i="0" u="none" strike="noStrike" dirty="0">
                          <a:solidFill>
                            <a:srgbClr val="FF0000"/>
                          </a:solidFill>
                          <a:effectLst/>
                          <a:latin typeface="Calibri" panose="020F0502020204030204" pitchFamily="34" charset="0"/>
                        </a:rPr>
                        <a:t>fire</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245</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27</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65167</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299</a:t>
                      </a:r>
                    </a:p>
                  </a:txBody>
                  <a:tcPr marL="7620" marR="7620" marT="7620" marB="0" anchor="b"/>
                </a:tc>
                <a:extLst>
                  <a:ext uri="{0D108BD9-81ED-4DB2-BD59-A6C34878D82A}">
                    <a16:rowId xmlns:a16="http://schemas.microsoft.com/office/drawing/2014/main" val="3456038369"/>
                  </a:ext>
                </a:extLst>
              </a:tr>
              <a:tr h="312346">
                <a:tc>
                  <a:txBody>
                    <a:bodyPr/>
                    <a:lstStyle/>
                    <a:p>
                      <a:pPr algn="l" fontAlgn="b"/>
                      <a:r>
                        <a:rPr lang="en-GB" sz="1100" b="1" i="0" u="none" strike="noStrike">
                          <a:solidFill>
                            <a:srgbClr val="000000"/>
                          </a:solidFill>
                          <a:effectLst/>
                          <a:latin typeface="Calibri" panose="020F0502020204030204" pitchFamily="34" charset="0"/>
                        </a:rPr>
                        <a:t>ghg</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40</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25</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24734</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71</a:t>
                      </a:r>
                    </a:p>
                  </a:txBody>
                  <a:tcPr marL="7620" marR="7620" marT="7620" marB="0" anchor="b"/>
                </a:tc>
                <a:extLst>
                  <a:ext uri="{0D108BD9-81ED-4DB2-BD59-A6C34878D82A}">
                    <a16:rowId xmlns:a16="http://schemas.microsoft.com/office/drawing/2014/main" val="1773075055"/>
                  </a:ext>
                </a:extLst>
              </a:tr>
              <a:tr h="312346">
                <a:tc>
                  <a:txBody>
                    <a:bodyPr/>
                    <a:lstStyle/>
                    <a:p>
                      <a:pPr algn="l" fontAlgn="b"/>
                      <a:r>
                        <a:rPr lang="en-GB" sz="1100" b="1" i="0" u="none" strike="noStrike">
                          <a:solidFill>
                            <a:srgbClr val="000000"/>
                          </a:solidFill>
                          <a:effectLst/>
                          <a:latin typeface="Calibri" panose="020F0502020204030204" pitchFamily="34" charset="0"/>
                        </a:rPr>
                        <a:t>ice sheets antarctica</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16</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16</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59</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16</a:t>
                      </a:r>
                    </a:p>
                  </a:txBody>
                  <a:tcPr marL="7620" marR="7620" marT="7620" marB="0" anchor="b"/>
                </a:tc>
                <a:extLst>
                  <a:ext uri="{0D108BD9-81ED-4DB2-BD59-A6C34878D82A}">
                    <a16:rowId xmlns:a16="http://schemas.microsoft.com/office/drawing/2014/main" val="2778359323"/>
                  </a:ext>
                </a:extLst>
              </a:tr>
              <a:tr h="312346">
                <a:tc>
                  <a:txBody>
                    <a:bodyPr/>
                    <a:lstStyle/>
                    <a:p>
                      <a:pPr algn="l" fontAlgn="b"/>
                      <a:r>
                        <a:rPr lang="en-GB" sz="1100" b="1" i="0" u="none" strike="noStrike">
                          <a:solidFill>
                            <a:srgbClr val="000000"/>
                          </a:solidFill>
                          <a:effectLst/>
                          <a:latin typeface="Calibri" panose="020F0502020204030204" pitchFamily="34" charset="0"/>
                        </a:rPr>
                        <a:t>ice sheets greenland</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16</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13</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146</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16</a:t>
                      </a:r>
                    </a:p>
                  </a:txBody>
                  <a:tcPr marL="7620" marR="7620" marT="7620" marB="0" anchor="b"/>
                </a:tc>
                <a:extLst>
                  <a:ext uri="{0D108BD9-81ED-4DB2-BD59-A6C34878D82A}">
                    <a16:rowId xmlns:a16="http://schemas.microsoft.com/office/drawing/2014/main" val="2715128028"/>
                  </a:ext>
                </a:extLst>
              </a:tr>
              <a:tr h="312346">
                <a:tc>
                  <a:txBody>
                    <a:bodyPr/>
                    <a:lstStyle/>
                    <a:p>
                      <a:pPr algn="l" fontAlgn="b"/>
                      <a:r>
                        <a:rPr lang="en-GB" sz="1100" b="1" i="0" u="none" strike="noStrike">
                          <a:solidFill>
                            <a:srgbClr val="000000"/>
                          </a:solidFill>
                          <a:effectLst/>
                          <a:latin typeface="Calibri" panose="020F0502020204030204" pitchFamily="34" charset="0"/>
                        </a:rPr>
                        <a:t>land cover</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60</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11</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761</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77</a:t>
                      </a:r>
                    </a:p>
                  </a:txBody>
                  <a:tcPr marL="7620" marR="7620" marT="7620" marB="0" anchor="b"/>
                </a:tc>
                <a:extLst>
                  <a:ext uri="{0D108BD9-81ED-4DB2-BD59-A6C34878D82A}">
                    <a16:rowId xmlns:a16="http://schemas.microsoft.com/office/drawing/2014/main" val="2187604639"/>
                  </a:ext>
                </a:extLst>
              </a:tr>
              <a:tr h="312346">
                <a:tc>
                  <a:txBody>
                    <a:bodyPr/>
                    <a:lstStyle/>
                    <a:p>
                      <a:pPr algn="l" fontAlgn="b"/>
                      <a:r>
                        <a:rPr lang="en-GB" sz="1100" b="1" i="0" u="none" strike="noStrike">
                          <a:solidFill>
                            <a:srgbClr val="000000"/>
                          </a:solidFill>
                          <a:effectLst/>
                          <a:latin typeface="Calibri" panose="020F0502020204030204" pitchFamily="34" charset="0"/>
                        </a:rPr>
                        <a:t>ocean colour</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23</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19</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1185</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55</a:t>
                      </a:r>
                    </a:p>
                  </a:txBody>
                  <a:tcPr marL="7620" marR="7620" marT="7620" marB="0" anchor="b"/>
                </a:tc>
                <a:extLst>
                  <a:ext uri="{0D108BD9-81ED-4DB2-BD59-A6C34878D82A}">
                    <a16:rowId xmlns:a16="http://schemas.microsoft.com/office/drawing/2014/main" val="256569734"/>
                  </a:ext>
                </a:extLst>
              </a:tr>
              <a:tr h="312346">
                <a:tc>
                  <a:txBody>
                    <a:bodyPr/>
                    <a:lstStyle/>
                    <a:p>
                      <a:pPr algn="l" fontAlgn="b"/>
                      <a:r>
                        <a:rPr lang="en-GB" sz="1100" b="1" i="0" u="none" strike="noStrike">
                          <a:solidFill>
                            <a:srgbClr val="000000"/>
                          </a:solidFill>
                          <a:effectLst/>
                          <a:latin typeface="Calibri" panose="020F0502020204030204" pitchFamily="34" charset="0"/>
                        </a:rPr>
                        <a:t>ozone</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40</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23</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793</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43</a:t>
                      </a:r>
                    </a:p>
                  </a:txBody>
                  <a:tcPr marL="7620" marR="7620" marT="7620" marB="0" anchor="b"/>
                </a:tc>
                <a:extLst>
                  <a:ext uri="{0D108BD9-81ED-4DB2-BD59-A6C34878D82A}">
                    <a16:rowId xmlns:a16="http://schemas.microsoft.com/office/drawing/2014/main" val="3860664813"/>
                  </a:ext>
                </a:extLst>
              </a:tr>
              <a:tr h="312346">
                <a:tc>
                  <a:txBody>
                    <a:bodyPr/>
                    <a:lstStyle/>
                    <a:p>
                      <a:pPr algn="l" fontAlgn="b"/>
                      <a:r>
                        <a:rPr lang="en-GB" sz="1100" b="1" i="0" u="none" strike="noStrike">
                          <a:solidFill>
                            <a:srgbClr val="000000"/>
                          </a:solidFill>
                          <a:effectLst/>
                          <a:latin typeface="Calibri" panose="020F0502020204030204" pitchFamily="34" charset="0"/>
                        </a:rPr>
                        <a:t>sea ice</a:t>
                      </a:r>
                    </a:p>
                  </a:txBody>
                  <a:tcPr marL="7620" marR="7620" marT="7620" marB="0" anchor="b"/>
                </a:tc>
                <a:tc>
                  <a:txBody>
                    <a:bodyPr/>
                    <a:lstStyle/>
                    <a:p>
                      <a:pPr algn="r" fontAlgn="b"/>
                      <a:r>
                        <a:rPr lang="en-GB" sz="1100" b="0" i="0" u="none" strike="noStrike" dirty="0">
                          <a:solidFill>
                            <a:srgbClr val="000000"/>
                          </a:solidFill>
                          <a:effectLst/>
                          <a:latin typeface="Calibri" panose="020F0502020204030204" pitchFamily="34" charset="0"/>
                        </a:rPr>
                        <a:t>34</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22</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5001</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62</a:t>
                      </a:r>
                    </a:p>
                  </a:txBody>
                  <a:tcPr marL="7620" marR="7620" marT="7620" marB="0" anchor="b"/>
                </a:tc>
                <a:extLst>
                  <a:ext uri="{0D108BD9-81ED-4DB2-BD59-A6C34878D82A}">
                    <a16:rowId xmlns:a16="http://schemas.microsoft.com/office/drawing/2014/main" val="734595581"/>
                  </a:ext>
                </a:extLst>
              </a:tr>
              <a:tr h="312346">
                <a:tc>
                  <a:txBody>
                    <a:bodyPr/>
                    <a:lstStyle/>
                    <a:p>
                      <a:pPr algn="l" fontAlgn="b"/>
                      <a:r>
                        <a:rPr lang="en-GB" sz="1100" b="1" i="0" u="none" strike="noStrike">
                          <a:solidFill>
                            <a:srgbClr val="000000"/>
                          </a:solidFill>
                          <a:effectLst/>
                          <a:latin typeface="Calibri" panose="020F0502020204030204" pitchFamily="34" charset="0"/>
                        </a:rPr>
                        <a:t>sea level</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34</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9</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78660</a:t>
                      </a:r>
                    </a:p>
                  </a:txBody>
                  <a:tcPr marL="7620" marR="7620" marT="7620" marB="0" anchor="b"/>
                </a:tc>
                <a:tc>
                  <a:txBody>
                    <a:bodyPr/>
                    <a:lstStyle/>
                    <a:p>
                      <a:pPr algn="r" fontAlgn="b"/>
                      <a:r>
                        <a:rPr lang="en-GB" sz="1100" b="0" i="0" u="none" strike="noStrike">
                          <a:solidFill>
                            <a:srgbClr val="000000"/>
                          </a:solidFill>
                          <a:effectLst/>
                          <a:latin typeface="Calibri" panose="020F0502020204030204" pitchFamily="34" charset="0"/>
                        </a:rPr>
                        <a:t>37</a:t>
                      </a:r>
                    </a:p>
                  </a:txBody>
                  <a:tcPr marL="7620" marR="7620" marT="7620" marB="0" anchor="b"/>
                </a:tc>
                <a:extLst>
                  <a:ext uri="{0D108BD9-81ED-4DB2-BD59-A6C34878D82A}">
                    <a16:rowId xmlns:a16="http://schemas.microsoft.com/office/drawing/2014/main" val="1486780131"/>
                  </a:ext>
                </a:extLst>
              </a:tr>
              <a:tr h="312346">
                <a:tc>
                  <a:txBody>
                    <a:bodyPr/>
                    <a:lstStyle/>
                    <a:p>
                      <a:pPr algn="l" fontAlgn="b"/>
                      <a:r>
                        <a:rPr lang="en-GB" sz="1100" b="1" i="0" u="none" strike="noStrike" dirty="0">
                          <a:solidFill>
                            <a:srgbClr val="FF0000"/>
                          </a:solidFill>
                          <a:effectLst/>
                          <a:latin typeface="Calibri" panose="020F0502020204030204" pitchFamily="34" charset="0"/>
                        </a:rPr>
                        <a:t>soil moisture</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123</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52</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238543</a:t>
                      </a:r>
                    </a:p>
                  </a:txBody>
                  <a:tcPr marL="7620" marR="7620" marT="7620" marB="0" anchor="b"/>
                </a:tc>
                <a:tc>
                  <a:txBody>
                    <a:bodyPr/>
                    <a:lstStyle/>
                    <a:p>
                      <a:pPr algn="r" fontAlgn="b"/>
                      <a:r>
                        <a:rPr lang="en-GB" sz="1100" b="0" i="0" u="none" strike="noStrike" dirty="0">
                          <a:solidFill>
                            <a:srgbClr val="FF0000"/>
                          </a:solidFill>
                          <a:effectLst/>
                          <a:latin typeface="Calibri" panose="020F0502020204030204" pitchFamily="34" charset="0"/>
                        </a:rPr>
                        <a:t>174</a:t>
                      </a:r>
                    </a:p>
                  </a:txBody>
                  <a:tcPr marL="7620" marR="7620" marT="7620" marB="0" anchor="b"/>
                </a:tc>
                <a:extLst>
                  <a:ext uri="{0D108BD9-81ED-4DB2-BD59-A6C34878D82A}">
                    <a16:rowId xmlns:a16="http://schemas.microsoft.com/office/drawing/2014/main" val="1703361178"/>
                  </a:ext>
                </a:extLst>
              </a:tr>
            </a:tbl>
          </a:graphicData>
        </a:graphic>
      </p:graphicFrame>
    </p:spTree>
    <p:extLst>
      <p:ext uri="{BB962C8B-B14F-4D97-AF65-F5344CB8AC3E}">
        <p14:creationId xmlns:p14="http://schemas.microsoft.com/office/powerpoint/2010/main" val="1354722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EA34-C28D-47B9-B9D3-43D93FE16230}"/>
              </a:ext>
            </a:extLst>
          </p:cNvPr>
          <p:cNvSpPr>
            <a:spLocks noGrp="1"/>
          </p:cNvSpPr>
          <p:nvPr>
            <p:ph type="title"/>
          </p:nvPr>
        </p:nvSpPr>
        <p:spPr>
          <a:xfrm>
            <a:off x="1239982" y="158750"/>
            <a:ext cx="6491143" cy="430213"/>
          </a:xfrm>
        </p:spPr>
        <p:txBody>
          <a:bodyPr/>
          <a:lstStyle/>
          <a:p>
            <a:r>
              <a:rPr lang="en-GB" b="1" dirty="0"/>
              <a:t>Climate Services				1/7 </a:t>
            </a:r>
          </a:p>
        </p:txBody>
      </p:sp>
      <p:sp>
        <p:nvSpPr>
          <p:cNvPr id="3" name="Content Placeholder 2">
            <a:extLst>
              <a:ext uri="{FF2B5EF4-FFF2-40B4-BE49-F238E27FC236}">
                <a16:creationId xmlns:a16="http://schemas.microsoft.com/office/drawing/2014/main" id="{8A759648-9A4C-469A-B614-7A15E511C012}"/>
              </a:ext>
            </a:extLst>
          </p:cNvPr>
          <p:cNvSpPr>
            <a:spLocks noGrp="1"/>
          </p:cNvSpPr>
          <p:nvPr>
            <p:ph idx="1"/>
          </p:nvPr>
        </p:nvSpPr>
        <p:spPr>
          <a:xfrm>
            <a:off x="544606" y="1701053"/>
            <a:ext cx="8355387" cy="2417856"/>
          </a:xfrm>
        </p:spPr>
        <p:txBody>
          <a:bodyPr/>
          <a:lstStyle/>
          <a:p>
            <a:r>
              <a:rPr lang="en-GB" sz="2000" dirty="0"/>
              <a:t>CMUG Deliverable 7.1 report:</a:t>
            </a:r>
          </a:p>
          <a:p>
            <a:r>
              <a:rPr lang="en-GB" sz="2000" b="1" dirty="0"/>
              <a:t>Climate Service Interface – Requirements and Roadmap</a:t>
            </a:r>
            <a:endParaRPr lang="en-GB" sz="2000" i="1" dirty="0"/>
          </a:p>
          <a:p>
            <a:endParaRPr lang="en-GB" dirty="0"/>
          </a:p>
        </p:txBody>
      </p:sp>
    </p:spTree>
    <p:extLst>
      <p:ext uri="{BB962C8B-B14F-4D97-AF65-F5344CB8AC3E}">
        <p14:creationId xmlns:p14="http://schemas.microsoft.com/office/powerpoint/2010/main" val="101014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E3CE-56CB-45E2-BFA3-918CD9B7D43E}"/>
              </a:ext>
            </a:extLst>
          </p:cNvPr>
          <p:cNvSpPr>
            <a:spLocks noGrp="1"/>
          </p:cNvSpPr>
          <p:nvPr>
            <p:ph type="title"/>
          </p:nvPr>
        </p:nvSpPr>
        <p:spPr>
          <a:xfrm>
            <a:off x="1433945" y="158750"/>
            <a:ext cx="6297180" cy="430213"/>
          </a:xfrm>
        </p:spPr>
        <p:txBody>
          <a:bodyPr/>
          <a:lstStyle/>
          <a:p>
            <a:r>
              <a:rPr lang="en-GB" b="1" dirty="0"/>
              <a:t>Planned meeting outputs</a:t>
            </a:r>
          </a:p>
        </p:txBody>
      </p:sp>
      <p:sp>
        <p:nvSpPr>
          <p:cNvPr id="3" name="Content Placeholder 2">
            <a:extLst>
              <a:ext uri="{FF2B5EF4-FFF2-40B4-BE49-F238E27FC236}">
                <a16:creationId xmlns:a16="http://schemas.microsoft.com/office/drawing/2014/main" id="{AE38AF2C-CF23-48A8-AF19-5344AFE5BE76}"/>
              </a:ext>
            </a:extLst>
          </p:cNvPr>
          <p:cNvSpPr>
            <a:spLocks noGrp="1"/>
          </p:cNvSpPr>
          <p:nvPr>
            <p:ph idx="1"/>
          </p:nvPr>
        </p:nvSpPr>
        <p:spPr>
          <a:xfrm>
            <a:off x="831273" y="1336964"/>
            <a:ext cx="8088890" cy="3279486"/>
          </a:xfrm>
        </p:spPr>
        <p:txBody>
          <a:bodyPr/>
          <a:lstStyle/>
          <a:p>
            <a:pPr marL="360363" indent="-360363"/>
            <a:r>
              <a:rPr lang="en-GB" dirty="0"/>
              <a:t>A report informed by the following:</a:t>
            </a:r>
          </a:p>
          <a:p>
            <a:pPr marL="360363" indent="-360363"/>
            <a:endParaRPr lang="en-GB" dirty="0"/>
          </a:p>
          <a:p>
            <a:pPr marL="360363" lvl="0" indent="-360363">
              <a:buFont typeface="+mj-lt"/>
              <a:buAutoNum type="arabicPeriod"/>
            </a:pPr>
            <a:r>
              <a:rPr lang="en-GB" dirty="0"/>
              <a:t>Actions agreed by CCI projects, and by CMUG</a:t>
            </a:r>
          </a:p>
          <a:p>
            <a:pPr marL="360363" indent="-360363">
              <a:buFont typeface="+mj-lt"/>
              <a:buAutoNum type="arabicPeriod"/>
            </a:pPr>
            <a:r>
              <a:rPr lang="en-GB" dirty="0"/>
              <a:t>Materials to inform CCI and CMUG research</a:t>
            </a:r>
          </a:p>
          <a:p>
            <a:pPr marL="360363" lvl="0" indent="-360363">
              <a:buFont typeface="+mj-lt"/>
              <a:buAutoNum type="arabicPeriod"/>
            </a:pPr>
            <a:r>
              <a:rPr lang="en-GB" dirty="0"/>
              <a:t>Potential for joint CMUG / CCI scientific exploitation   </a:t>
            </a:r>
          </a:p>
          <a:p>
            <a:pPr marL="360363" lvl="0" indent="-360363">
              <a:buFont typeface="+mj-lt"/>
              <a:buAutoNum type="arabicPeriod"/>
            </a:pPr>
            <a:r>
              <a:rPr lang="en-GB" dirty="0"/>
              <a:t>CMUG / CCI outreach/engagement in the international arena</a:t>
            </a:r>
          </a:p>
          <a:p>
            <a:pPr marL="360363" lvl="0" indent="-360363">
              <a:buFont typeface="+mj-lt"/>
              <a:buAutoNum type="arabicPeriod"/>
            </a:pPr>
            <a:r>
              <a:rPr lang="en-GB" dirty="0"/>
              <a:t>Clarity on requests for ECMWF reanalysis data </a:t>
            </a:r>
          </a:p>
          <a:p>
            <a:pPr marL="360363" lvl="0" indent="-360363">
              <a:buFont typeface="+mj-lt"/>
              <a:buAutoNum type="arabicPeriod"/>
            </a:pPr>
            <a:r>
              <a:rPr lang="en-GB" dirty="0"/>
              <a:t>Feedback on Integration 9: what you liked and what could be improved</a:t>
            </a:r>
          </a:p>
          <a:p>
            <a:endParaRPr lang="en-GB" dirty="0"/>
          </a:p>
        </p:txBody>
      </p:sp>
    </p:spTree>
    <p:extLst>
      <p:ext uri="{BB962C8B-B14F-4D97-AF65-F5344CB8AC3E}">
        <p14:creationId xmlns:p14="http://schemas.microsoft.com/office/powerpoint/2010/main" val="286609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2F8E-4FEE-4E02-B201-0DBB8B321CFC}"/>
              </a:ext>
            </a:extLst>
          </p:cNvPr>
          <p:cNvSpPr>
            <a:spLocks noGrp="1"/>
          </p:cNvSpPr>
          <p:nvPr>
            <p:ph type="title"/>
          </p:nvPr>
        </p:nvSpPr>
        <p:spPr/>
        <p:txBody>
          <a:bodyPr/>
          <a:lstStyle/>
          <a:p>
            <a:r>
              <a:rPr lang="en-GB" b="1" dirty="0"/>
              <a:t>Contents					2/7</a:t>
            </a:r>
          </a:p>
        </p:txBody>
      </p:sp>
      <p:sp>
        <p:nvSpPr>
          <p:cNvPr id="4" name="Rectangle 1">
            <a:extLst>
              <a:ext uri="{FF2B5EF4-FFF2-40B4-BE49-F238E27FC236}">
                <a16:creationId xmlns:a16="http://schemas.microsoft.com/office/drawing/2014/main" id="{8137DA2D-F927-4F5A-A5E8-F8D5821E73F7}"/>
              </a:ext>
            </a:extLst>
          </p:cNvPr>
          <p:cNvSpPr>
            <a:spLocks noGrp="1" noChangeArrowheads="1"/>
          </p:cNvSpPr>
          <p:nvPr>
            <p:ph idx="1"/>
          </p:nvPr>
        </p:nvSpPr>
        <p:spPr bwMode="auto">
          <a:xfrm>
            <a:off x="710920" y="1016316"/>
            <a:ext cx="804983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79400" algn="l"/>
                <a:tab pos="5761038" algn="r"/>
              </a:tabLst>
              <a:defRPr>
                <a:solidFill>
                  <a:schemeClr val="tx1"/>
                </a:solidFill>
                <a:latin typeface="Arial" panose="020B0604020202020204" pitchFamily="34" charset="0"/>
              </a:defRPr>
            </a:lvl1pPr>
            <a:lvl2pPr eaLnBrk="0" hangingPunct="0">
              <a:tabLst>
                <a:tab pos="279400" algn="l"/>
                <a:tab pos="5761038" algn="r"/>
              </a:tabLst>
              <a:defRPr>
                <a:solidFill>
                  <a:schemeClr val="tx1"/>
                </a:solidFill>
                <a:latin typeface="Arial" panose="020B0604020202020204" pitchFamily="34" charset="0"/>
              </a:defRPr>
            </a:lvl2pPr>
            <a:lvl3pPr eaLnBrk="0" hangingPunct="0">
              <a:tabLst>
                <a:tab pos="279400" algn="l"/>
                <a:tab pos="5761038" algn="r"/>
              </a:tabLst>
              <a:defRPr>
                <a:solidFill>
                  <a:schemeClr val="tx1"/>
                </a:solidFill>
                <a:latin typeface="Arial" panose="020B0604020202020204" pitchFamily="34" charset="0"/>
              </a:defRPr>
            </a:lvl3pPr>
            <a:lvl4pPr eaLnBrk="0" hangingPunct="0">
              <a:tabLst>
                <a:tab pos="279400" algn="l"/>
                <a:tab pos="5761038" algn="r"/>
              </a:tabLst>
              <a:defRPr>
                <a:solidFill>
                  <a:schemeClr val="tx1"/>
                </a:solidFill>
                <a:latin typeface="Arial" panose="020B0604020202020204" pitchFamily="34" charset="0"/>
              </a:defRPr>
            </a:lvl4pPr>
            <a:lvl5pPr eaLnBrk="0" hangingPunct="0">
              <a:tabLst>
                <a:tab pos="279400" algn="l"/>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279400" algn="l"/>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279400" algn="l"/>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279400" algn="l"/>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279400" algn="l"/>
                <a:tab pos="5761038" algn="r"/>
              </a:tabLst>
              <a:defRPr>
                <a:solidFill>
                  <a:schemeClr val="tx1"/>
                </a:solidFill>
                <a:latin typeface="Arial" panose="020B0604020202020204" pitchFamily="34" charset="0"/>
              </a:defRPr>
            </a:lvl9pPr>
          </a:lstStyle>
          <a:p>
            <a:pPr marL="268288" lvl="0" indent="-268288">
              <a:lnSpc>
                <a:spcPct val="100000"/>
              </a:lnSpc>
              <a:spcBef>
                <a:spcPts val="300"/>
              </a:spcBef>
              <a:buClrTx/>
            </a:pPr>
            <a:r>
              <a:rPr lang="en-US" altLang="en-US" sz="1400" b="1" dirty="0">
                <a:cs typeface="Arial" panose="020B0604020202020204" pitchFamily="34" charset="0"/>
              </a:rPr>
              <a:t>1.	Key actors </a:t>
            </a:r>
            <a:br>
              <a:rPr lang="en-US" altLang="en-US" sz="1400" dirty="0">
                <a:cs typeface="Arial" panose="020B0604020202020204" pitchFamily="34" charset="0"/>
              </a:rPr>
            </a:br>
            <a:r>
              <a:rPr lang="en-US" altLang="en-US" sz="1400" dirty="0">
                <a:cs typeface="Arial" panose="020B0604020202020204" pitchFamily="34" charset="0"/>
              </a:rPr>
              <a:t>Climate Modelling User Group (CMUG); Copernicus Climate Change Service (C3S); CMUG partners working in C3S</a:t>
            </a:r>
          </a:p>
          <a:p>
            <a:pPr marL="268288" lvl="0" indent="-268288">
              <a:lnSpc>
                <a:spcPct val="100000"/>
              </a:lnSpc>
              <a:spcBef>
                <a:spcPts val="300"/>
              </a:spcBef>
              <a:buClrTx/>
            </a:pPr>
            <a:r>
              <a:rPr lang="en-US" altLang="en-US" sz="1400" b="1" dirty="0">
                <a:cs typeface="Arial" panose="020B0604020202020204" pitchFamily="34" charset="0"/>
              </a:rPr>
              <a:t>2.	Scientific features of CCI data relevant to C3S</a:t>
            </a:r>
          </a:p>
          <a:p>
            <a:pPr marL="268288" lvl="0" indent="-268288">
              <a:lnSpc>
                <a:spcPct val="100000"/>
              </a:lnSpc>
              <a:spcBef>
                <a:spcPts val="300"/>
              </a:spcBef>
              <a:buClrTx/>
            </a:pPr>
            <a:r>
              <a:rPr lang="en-US" altLang="en-US" sz="1400" dirty="0">
                <a:cs typeface="Arial" panose="020B0604020202020204" pitchFamily="34" charset="0"/>
              </a:rPr>
              <a:t>	General scientific features of CCI data; Specific features of CCI data; Applications for CCI data in C3S</a:t>
            </a:r>
          </a:p>
          <a:p>
            <a:pPr marL="268288" lvl="0" indent="-268288">
              <a:lnSpc>
                <a:spcPct val="100000"/>
              </a:lnSpc>
              <a:spcBef>
                <a:spcPts val="300"/>
              </a:spcBef>
              <a:buClrTx/>
            </a:pPr>
            <a:r>
              <a:rPr lang="en-US" altLang="en-US" sz="1400" b="1" dirty="0">
                <a:cs typeface="Arial" panose="020B0604020202020204" pitchFamily="34" charset="0"/>
              </a:rPr>
              <a:t>3.	Technical aspects of CCI data versus Copernicus requirements</a:t>
            </a:r>
          </a:p>
          <a:p>
            <a:pPr marL="268288" lvl="0" indent="-268288">
              <a:lnSpc>
                <a:spcPct val="100000"/>
              </a:lnSpc>
              <a:spcBef>
                <a:spcPts val="300"/>
              </a:spcBef>
              <a:buClrTx/>
            </a:pPr>
            <a:r>
              <a:rPr lang="en-US" altLang="en-US" sz="1400" dirty="0">
                <a:cs typeface="Arial" panose="020B0604020202020204" pitchFamily="34" charset="0"/>
              </a:rPr>
              <a:t>	Data formats and conventions; Metadata; Data access; Level of processing; Data issues across ECVs; System and data requirements for climate datasets in C3S; CDS serving CCI data</a:t>
            </a:r>
          </a:p>
          <a:p>
            <a:pPr marL="268288" lvl="0" indent="-268288">
              <a:lnSpc>
                <a:spcPct val="100000"/>
              </a:lnSpc>
              <a:spcBef>
                <a:spcPts val="300"/>
              </a:spcBef>
              <a:buClrTx/>
            </a:pPr>
            <a:r>
              <a:rPr lang="en-US" altLang="en-US" sz="1400" b="1" dirty="0">
                <a:cs typeface="Arial" panose="020B0604020202020204" pitchFamily="34" charset="0"/>
              </a:rPr>
              <a:t>4.	Tools, architecture and supporting information for CDRs</a:t>
            </a:r>
          </a:p>
          <a:p>
            <a:pPr marL="268288" lvl="0" indent="-268288">
              <a:lnSpc>
                <a:spcPct val="100000"/>
              </a:lnSpc>
              <a:spcBef>
                <a:spcPts val="300"/>
              </a:spcBef>
              <a:buClrTx/>
            </a:pPr>
            <a:r>
              <a:rPr lang="en-US" altLang="en-US" sz="1400" dirty="0">
                <a:cs typeface="Arial" panose="020B0604020202020204" pitchFamily="34" charset="0"/>
              </a:rPr>
              <a:t>	Data Ingest tools; Access to metadata; User feedback; Data Analysis; Co-location of software and data; Climate Monitoring Facility</a:t>
            </a:r>
          </a:p>
          <a:p>
            <a:pPr marL="268288" lvl="0" indent="-268288">
              <a:lnSpc>
                <a:spcPct val="100000"/>
              </a:lnSpc>
              <a:spcBef>
                <a:spcPts val="300"/>
              </a:spcBef>
              <a:buClrTx/>
            </a:pPr>
            <a:r>
              <a:rPr lang="en-US" altLang="en-US" sz="1400" b="1" dirty="0">
                <a:cs typeface="Arial" panose="020B0604020202020204" pitchFamily="34" charset="0"/>
              </a:rPr>
              <a:t>5.	Institutional links and interactions</a:t>
            </a:r>
          </a:p>
          <a:p>
            <a:pPr marL="0" marR="0" lvl="0" indent="0" algn="l" defTabSz="914400" rtl="0" eaLnBrk="0" fontAlgn="base" latinLnBrk="0" hangingPunct="0">
              <a:lnSpc>
                <a:spcPct val="100000"/>
              </a:lnSpc>
              <a:spcBef>
                <a:spcPts val="300"/>
              </a:spcBef>
              <a:spcAft>
                <a:spcPct val="0"/>
              </a:spcAft>
              <a:buClrTx/>
              <a:buSzTx/>
              <a:buFontTx/>
              <a:buNone/>
              <a:tabLst>
                <a:tab pos="279400" algn="l"/>
                <a:tab pos="5761038" algn="r"/>
              </a:tabLst>
            </a:pPr>
            <a:endParaRPr kumimoji="0" lang="en-GB" altLang="en-US" sz="1400" strike="noStrike" cap="none" dirty="0">
              <a:ln>
                <a:noFill/>
              </a:ln>
              <a:effectLst/>
              <a:cs typeface="Arial" panose="020B0604020202020204" pitchFamily="34" charset="0"/>
            </a:endParaRPr>
          </a:p>
        </p:txBody>
      </p:sp>
    </p:spTree>
    <p:extLst>
      <p:ext uri="{BB962C8B-B14F-4D97-AF65-F5344CB8AC3E}">
        <p14:creationId xmlns:p14="http://schemas.microsoft.com/office/powerpoint/2010/main" val="2329306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78B2-DF49-458F-A3E7-49078AF4B88C}"/>
              </a:ext>
            </a:extLst>
          </p:cNvPr>
          <p:cNvSpPr>
            <a:spLocks noGrp="1"/>
          </p:cNvSpPr>
          <p:nvPr>
            <p:ph type="title"/>
          </p:nvPr>
        </p:nvSpPr>
        <p:spPr>
          <a:xfrm>
            <a:off x="774700" y="173801"/>
            <a:ext cx="7354047" cy="400110"/>
          </a:xfrm>
        </p:spPr>
        <p:txBody>
          <a:bodyPr/>
          <a:lstStyle/>
          <a:p>
            <a:r>
              <a:rPr lang="en-GB" sz="2000" b="1" dirty="0"/>
              <a:t>Organisation of the Copernicus Services   3/7</a:t>
            </a:r>
          </a:p>
        </p:txBody>
      </p:sp>
      <p:pic>
        <p:nvPicPr>
          <p:cNvPr id="4" name="Picture 3" descr="Copernicus_Programme_Services.png">
            <a:extLst>
              <a:ext uri="{FF2B5EF4-FFF2-40B4-BE49-F238E27FC236}">
                <a16:creationId xmlns:a16="http://schemas.microsoft.com/office/drawing/2014/main" id="{F4EB1AFF-ECD3-484A-85A2-037BA0499A81}"/>
              </a:ext>
            </a:extLst>
          </p:cNvPr>
          <p:cNvPicPr/>
          <p:nvPr/>
        </p:nvPicPr>
        <p:blipFill>
          <a:blip r:embed="rId3" cstate="print"/>
          <a:stretch>
            <a:fillRect/>
          </a:stretch>
        </p:blipFill>
        <p:spPr>
          <a:xfrm>
            <a:off x="1270747" y="759758"/>
            <a:ext cx="6453047" cy="3469342"/>
          </a:xfrm>
          <a:prstGeom prst="rect">
            <a:avLst/>
          </a:prstGeom>
        </p:spPr>
      </p:pic>
    </p:spTree>
    <p:extLst>
      <p:ext uri="{BB962C8B-B14F-4D97-AF65-F5344CB8AC3E}">
        <p14:creationId xmlns:p14="http://schemas.microsoft.com/office/powerpoint/2010/main" val="710289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FDDD-5EC9-445C-90D3-226811A63F19}"/>
              </a:ext>
            </a:extLst>
          </p:cNvPr>
          <p:cNvSpPr>
            <a:spLocks noGrp="1"/>
          </p:cNvSpPr>
          <p:nvPr>
            <p:ph type="title"/>
          </p:nvPr>
        </p:nvSpPr>
        <p:spPr>
          <a:xfrm>
            <a:off x="774700" y="189190"/>
            <a:ext cx="6956425" cy="369332"/>
          </a:xfrm>
        </p:spPr>
        <p:txBody>
          <a:bodyPr/>
          <a:lstStyle/>
          <a:p>
            <a:r>
              <a:rPr lang="en-GB" sz="1800" b="1" dirty="0"/>
              <a:t>General scientific features of a CCI dataset       4/7</a:t>
            </a:r>
            <a:endParaRPr lang="en-GB" sz="1800" dirty="0"/>
          </a:p>
        </p:txBody>
      </p:sp>
      <p:sp>
        <p:nvSpPr>
          <p:cNvPr id="3" name="Content Placeholder 2">
            <a:extLst>
              <a:ext uri="{FF2B5EF4-FFF2-40B4-BE49-F238E27FC236}">
                <a16:creationId xmlns:a16="http://schemas.microsoft.com/office/drawing/2014/main" id="{0461FF37-74C5-4811-952B-35E69FBC83FD}"/>
              </a:ext>
            </a:extLst>
          </p:cNvPr>
          <p:cNvSpPr>
            <a:spLocks noGrp="1"/>
          </p:cNvSpPr>
          <p:nvPr>
            <p:ph idx="1"/>
          </p:nvPr>
        </p:nvSpPr>
        <p:spPr>
          <a:xfrm>
            <a:off x="363071" y="1028700"/>
            <a:ext cx="8557092" cy="3587750"/>
          </a:xfrm>
        </p:spPr>
        <p:txBody>
          <a:bodyPr/>
          <a:lstStyle/>
          <a:p>
            <a:pPr marL="180975" lvl="0" indent="-180975">
              <a:spcBef>
                <a:spcPts val="200"/>
              </a:spcBef>
              <a:buFont typeface="Arial" panose="020B0604020202020204" pitchFamily="34" charset="0"/>
              <a:buChar char="•"/>
            </a:pPr>
            <a:r>
              <a:rPr lang="en-GB" dirty="0"/>
              <a:t>has decadal or longer time scale datasets</a:t>
            </a:r>
          </a:p>
          <a:p>
            <a:pPr marL="180975" lvl="0" indent="-180975">
              <a:spcBef>
                <a:spcPts val="200"/>
              </a:spcBef>
              <a:buFont typeface="Arial" panose="020B0604020202020204" pitchFamily="34" charset="0"/>
              <a:buChar char="•"/>
            </a:pPr>
            <a:r>
              <a:rPr lang="en-GB" dirty="0"/>
              <a:t>has good global and regional coverage </a:t>
            </a:r>
          </a:p>
          <a:p>
            <a:pPr marL="180975" lvl="0" indent="-180975">
              <a:spcBef>
                <a:spcPts val="200"/>
              </a:spcBef>
              <a:buFont typeface="Arial" panose="020B0604020202020204" pitchFamily="34" charset="0"/>
              <a:buChar char="•"/>
            </a:pPr>
            <a:r>
              <a:rPr lang="en-GB" dirty="0"/>
              <a:t>has high temporal resolution (sub-daily to monthly). </a:t>
            </a:r>
          </a:p>
          <a:p>
            <a:pPr marL="180975" lvl="0" indent="-180975">
              <a:spcBef>
                <a:spcPts val="200"/>
              </a:spcBef>
              <a:buFont typeface="Arial" panose="020B0604020202020204" pitchFamily="34" charset="0"/>
              <a:buChar char="•"/>
            </a:pPr>
            <a:r>
              <a:rPr lang="en-GB" dirty="0"/>
              <a:t>has good uncertainty characterisation and good estimates of random errors</a:t>
            </a:r>
          </a:p>
          <a:p>
            <a:pPr marL="180975" lvl="0" indent="-180975">
              <a:spcBef>
                <a:spcPts val="200"/>
              </a:spcBef>
              <a:buFont typeface="Arial" panose="020B0604020202020204" pitchFamily="34" charset="0"/>
              <a:buChar char="•"/>
            </a:pPr>
            <a:r>
              <a:rPr lang="en-GB" dirty="0"/>
              <a:t>shows accurate and realistic climate variability</a:t>
            </a:r>
          </a:p>
          <a:p>
            <a:pPr marL="180975" lvl="0" indent="-180975">
              <a:spcBef>
                <a:spcPts val="200"/>
              </a:spcBef>
              <a:buFont typeface="Arial" panose="020B0604020202020204" pitchFamily="34" charset="0"/>
              <a:buChar char="•"/>
            </a:pPr>
            <a:r>
              <a:rPr lang="en-GB" dirty="0"/>
              <a:t>shows realistic estimates of long term climate trends</a:t>
            </a:r>
          </a:p>
          <a:p>
            <a:pPr marL="180975" lvl="0" indent="-180975">
              <a:spcBef>
                <a:spcPts val="200"/>
              </a:spcBef>
              <a:buFont typeface="Arial" panose="020B0604020202020204" pitchFamily="34" charset="0"/>
              <a:buChar char="•"/>
            </a:pPr>
            <a:r>
              <a:rPr lang="en-GB" dirty="0"/>
              <a:t>is validated (often against </a:t>
            </a:r>
            <a:r>
              <a:rPr lang="en-GB" i="1" dirty="0"/>
              <a:t>in situ</a:t>
            </a:r>
            <a:r>
              <a:rPr lang="en-GB" dirty="0"/>
              <a:t> data) homogenous, high quality climate data</a:t>
            </a:r>
          </a:p>
          <a:p>
            <a:pPr marL="180975" lvl="0" indent="-180975">
              <a:spcBef>
                <a:spcPts val="200"/>
              </a:spcBef>
              <a:buFont typeface="Arial" panose="020B0604020202020204" pitchFamily="34" charset="0"/>
              <a:buChar char="•"/>
            </a:pPr>
            <a:r>
              <a:rPr lang="en-GB" dirty="0"/>
              <a:t>has excellent provenance to source</a:t>
            </a:r>
          </a:p>
          <a:p>
            <a:pPr marL="180975" lvl="0" indent="-180975">
              <a:spcBef>
                <a:spcPts val="200"/>
              </a:spcBef>
              <a:buFont typeface="Arial" panose="020B0604020202020204" pitchFamily="34" charset="0"/>
              <a:buChar char="•"/>
            </a:pPr>
            <a:r>
              <a:rPr lang="en-GB" dirty="0"/>
              <a:t>is already well linked to user communities (research and others)</a:t>
            </a:r>
          </a:p>
          <a:p>
            <a:pPr marL="180975" lvl="0" indent="-180975">
              <a:spcBef>
                <a:spcPts val="200"/>
              </a:spcBef>
              <a:buFont typeface="Arial" panose="020B0604020202020204" pitchFamily="34" charset="0"/>
              <a:buChar char="•"/>
            </a:pPr>
            <a:r>
              <a:rPr lang="en-GB" dirty="0"/>
              <a:t>meets GCOS requirements</a:t>
            </a:r>
          </a:p>
          <a:p>
            <a:endParaRPr lang="en-GB" dirty="0"/>
          </a:p>
        </p:txBody>
      </p:sp>
    </p:spTree>
    <p:extLst>
      <p:ext uri="{BB962C8B-B14F-4D97-AF65-F5344CB8AC3E}">
        <p14:creationId xmlns:p14="http://schemas.microsoft.com/office/powerpoint/2010/main" val="3478762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DD19-43BF-470E-AB9E-2EC9253F5EB0}"/>
              </a:ext>
            </a:extLst>
          </p:cNvPr>
          <p:cNvSpPr>
            <a:spLocks noGrp="1"/>
          </p:cNvSpPr>
          <p:nvPr>
            <p:ph type="title"/>
          </p:nvPr>
        </p:nvSpPr>
        <p:spPr>
          <a:xfrm>
            <a:off x="774700" y="158413"/>
            <a:ext cx="6956425" cy="430887"/>
          </a:xfrm>
        </p:spPr>
        <p:txBody>
          <a:bodyPr/>
          <a:lstStyle/>
          <a:p>
            <a:r>
              <a:rPr lang="en-GB" b="1" dirty="0"/>
              <a:t>Specific features of CCI data  	5/7</a:t>
            </a:r>
          </a:p>
        </p:txBody>
      </p:sp>
      <p:sp>
        <p:nvSpPr>
          <p:cNvPr id="4" name="Rectangle 1">
            <a:extLst>
              <a:ext uri="{FF2B5EF4-FFF2-40B4-BE49-F238E27FC236}">
                <a16:creationId xmlns:a16="http://schemas.microsoft.com/office/drawing/2014/main" id="{8F76A231-C415-40FF-98EA-0BA4C81A3C88}"/>
              </a:ext>
            </a:extLst>
          </p:cNvPr>
          <p:cNvSpPr>
            <a:spLocks noGrp="1" noChangeArrowheads="1"/>
          </p:cNvSpPr>
          <p:nvPr>
            <p:ph idx="1"/>
          </p:nvPr>
        </p:nvSpPr>
        <p:spPr bwMode="auto">
          <a:xfrm>
            <a:off x="1403443" y="1191465"/>
            <a:ext cx="6476533"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user requirement-based datasets </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algorithm maturity</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data Maturity</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temporal coverage </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consistency </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added value</a:t>
            </a:r>
          </a:p>
          <a:p>
            <a:pPr marL="342900" marR="0" lvl="0" indent="-34290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GB" altLang="en-US" sz="2400" dirty="0">
                <a:solidFill>
                  <a:schemeClr val="tx2">
                    <a:lumMod val="75000"/>
                  </a:schemeClr>
                </a:solidFill>
                <a:latin typeface="+mn-lt"/>
              </a:rPr>
              <a:t>documentation</a:t>
            </a:r>
          </a:p>
        </p:txBody>
      </p:sp>
    </p:spTree>
    <p:extLst>
      <p:ext uri="{BB962C8B-B14F-4D97-AF65-F5344CB8AC3E}">
        <p14:creationId xmlns:p14="http://schemas.microsoft.com/office/powerpoint/2010/main" val="325978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3B54-DC4B-449A-B1AB-0AAA00BD3062}"/>
              </a:ext>
            </a:extLst>
          </p:cNvPr>
          <p:cNvSpPr>
            <a:spLocks noGrp="1"/>
          </p:cNvSpPr>
          <p:nvPr>
            <p:ph type="title"/>
          </p:nvPr>
        </p:nvSpPr>
        <p:spPr/>
        <p:txBody>
          <a:bodyPr/>
          <a:lstStyle/>
          <a:p>
            <a:r>
              <a:rPr lang="en-GB" b="1" dirty="0"/>
              <a:t>Technical aspects			6/7</a:t>
            </a:r>
          </a:p>
        </p:txBody>
      </p:sp>
      <p:sp>
        <p:nvSpPr>
          <p:cNvPr id="14" name="Rectangle 10">
            <a:extLst>
              <a:ext uri="{FF2B5EF4-FFF2-40B4-BE49-F238E27FC236}">
                <a16:creationId xmlns:a16="http://schemas.microsoft.com/office/drawing/2014/main" id="{C736BA83-E3FF-4994-A6BA-4CF3C2551E63}"/>
              </a:ext>
            </a:extLst>
          </p:cNvPr>
          <p:cNvSpPr>
            <a:spLocks noChangeArrowheads="1"/>
          </p:cNvSpPr>
          <p:nvPr/>
        </p:nvSpPr>
        <p:spPr bwMode="auto">
          <a:xfrm>
            <a:off x="1660711" y="1051430"/>
            <a:ext cx="5560359" cy="33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152352" rIns="91440" bIns="38088"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formats and conventions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Metadata </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access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Level of processing</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issues across ECVs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System and data requirements for climate datasets in C3S </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CDS serving CCI data </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Ingest tools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Access to metadata</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User feedback </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Data Analysis</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Co-location of software and data</a:t>
            </a:r>
          </a:p>
          <a:p>
            <a:pPr marL="228600" marR="0" lvl="0" indent="-228600" algn="l" defTabSz="914400" rtl="0" eaLnBrk="0" fontAlgn="base" latinLnBrk="0" hangingPunct="0">
              <a:lnSpc>
                <a:spcPct val="100000"/>
              </a:lnSpc>
              <a:spcBef>
                <a:spcPts val="300"/>
              </a:spcBef>
              <a:spcAft>
                <a:spcPct val="0"/>
              </a:spcAft>
              <a:buClrTx/>
              <a:buSzTx/>
              <a:buFont typeface="+mj-lt"/>
              <a:buAutoNum type="arabicPeriod"/>
              <a:tabLst/>
            </a:pPr>
            <a:r>
              <a:rPr kumimoji="0" lang="en-GB" altLang="en-US" sz="1200" i="1" u="none" strike="noStrike" cap="none" normalizeH="0" baseline="0" dirty="0" bmk="">
                <a:ln>
                  <a:noFill/>
                </a:ln>
                <a:solidFill>
                  <a:schemeClr val="tx2">
                    <a:lumMod val="75000"/>
                  </a:schemeClr>
                </a:solidFill>
                <a:effectLst/>
                <a:latin typeface="Arial" panose="020B0604020202020204" pitchFamily="34" charset="0"/>
                <a:cs typeface="Arial" panose="020B0604020202020204" pitchFamily="34" charset="0"/>
              </a:rPr>
              <a:t>Climate Monitoring Facility</a:t>
            </a:r>
            <a:endParaRPr kumimoji="0" lang="en-GB" altLang="en-US" sz="1200" i="1" u="none" strike="noStrike" cap="none" normalizeH="0" baseline="0" dirty="0">
              <a:ln>
                <a:noFill/>
              </a:ln>
              <a:solidFill>
                <a:schemeClr val="tx2">
                  <a:lumMod val="75000"/>
                </a:schemeClr>
              </a:solidFill>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ts val="300"/>
              </a:spcBef>
              <a:spcAft>
                <a:spcPct val="0"/>
              </a:spcAft>
              <a:buClrTx/>
              <a:buSzTx/>
              <a:buFont typeface="+mj-lt"/>
              <a:buAutoNum type="arabicPeriod"/>
              <a:tabLst/>
            </a:pPr>
            <a:endParaRPr kumimoji="0" lang="en-GB" altLang="en-US"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4055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B337-5C32-4F30-9462-8C0B59CB2851}"/>
              </a:ext>
            </a:extLst>
          </p:cNvPr>
          <p:cNvSpPr>
            <a:spLocks noGrp="1"/>
          </p:cNvSpPr>
          <p:nvPr>
            <p:ph type="title"/>
          </p:nvPr>
        </p:nvSpPr>
        <p:spPr/>
        <p:txBody>
          <a:bodyPr/>
          <a:lstStyle/>
          <a:p>
            <a:r>
              <a:rPr lang="en-GB" b="1" dirty="0"/>
              <a:t>Users of C3S data			7/7</a:t>
            </a:r>
          </a:p>
        </p:txBody>
      </p:sp>
      <p:sp>
        <p:nvSpPr>
          <p:cNvPr id="3" name="Content Placeholder 2">
            <a:extLst>
              <a:ext uri="{FF2B5EF4-FFF2-40B4-BE49-F238E27FC236}">
                <a16:creationId xmlns:a16="http://schemas.microsoft.com/office/drawing/2014/main" id="{E2EAFC76-72F7-451D-AA88-2FC558AF0088}"/>
              </a:ext>
            </a:extLst>
          </p:cNvPr>
          <p:cNvSpPr>
            <a:spLocks noGrp="1"/>
          </p:cNvSpPr>
          <p:nvPr>
            <p:ph idx="1"/>
          </p:nvPr>
        </p:nvSpPr>
        <p:spPr>
          <a:xfrm>
            <a:off x="323710" y="1089213"/>
            <a:ext cx="8362110" cy="3422276"/>
          </a:xfrm>
        </p:spPr>
        <p:txBody>
          <a:bodyPr/>
          <a:lstStyle/>
          <a:p>
            <a:pPr marL="180975" lvl="0" indent="-180975">
              <a:buFont typeface="Arial" panose="020B0604020202020204" pitchFamily="34" charset="0"/>
              <a:buChar char="•"/>
            </a:pPr>
            <a:r>
              <a:rPr lang="en-GB" sz="1400" dirty="0"/>
              <a:t>Climate monitoring and attribution</a:t>
            </a:r>
          </a:p>
          <a:p>
            <a:pPr marL="180975" lvl="0" indent="-180975">
              <a:buFont typeface="Arial" panose="020B0604020202020204" pitchFamily="34" charset="0"/>
              <a:buChar char="•"/>
            </a:pPr>
            <a:r>
              <a:rPr lang="en-GB" sz="1400" dirty="0"/>
              <a:t>Reanalyses</a:t>
            </a:r>
          </a:p>
          <a:p>
            <a:pPr marL="180975" lvl="0" indent="-180975">
              <a:buFont typeface="Arial" panose="020B0604020202020204" pitchFamily="34" charset="0"/>
              <a:buChar char="•"/>
            </a:pPr>
            <a:r>
              <a:rPr lang="en-GB" sz="1400" dirty="0"/>
              <a:t>Seasonal forecasts </a:t>
            </a:r>
          </a:p>
          <a:p>
            <a:pPr marL="180975" lvl="0" indent="-180975">
              <a:buFont typeface="Arial" panose="020B0604020202020204" pitchFamily="34" charset="0"/>
              <a:buChar char="•"/>
            </a:pPr>
            <a:r>
              <a:rPr lang="en-GB" sz="1400" dirty="0"/>
              <a:t>non-modelling climate applications</a:t>
            </a:r>
          </a:p>
          <a:p>
            <a:pPr marL="180975" lvl="0" indent="-180975">
              <a:buFont typeface="Arial" panose="020B0604020202020204" pitchFamily="34" charset="0"/>
              <a:buChar char="•"/>
            </a:pPr>
            <a:r>
              <a:rPr lang="en-GB" sz="1400" dirty="0"/>
              <a:t>Adaptation community (including EEA)</a:t>
            </a:r>
          </a:p>
          <a:p>
            <a:pPr marL="180975" lvl="0" indent="-180975">
              <a:buFont typeface="Arial" panose="020B0604020202020204" pitchFamily="34" charset="0"/>
              <a:buChar char="•"/>
            </a:pPr>
            <a:r>
              <a:rPr lang="en-GB" sz="1400" dirty="0"/>
              <a:t>Mitigation community (including national governments and the EC)</a:t>
            </a:r>
          </a:p>
          <a:p>
            <a:pPr marL="180975" lvl="0" indent="-180975">
              <a:buFont typeface="Arial" panose="020B0604020202020204" pitchFamily="34" charset="0"/>
              <a:buChar char="•"/>
            </a:pPr>
            <a:r>
              <a:rPr lang="en-GB" sz="1400" dirty="0"/>
              <a:t>System users (e.g. town planner, governments, climate services at a national level, (for example the Climate Change Risk Assessment defines user requirements in the UK with respect to addressing climate change on different systems and sectors)</a:t>
            </a:r>
          </a:p>
          <a:p>
            <a:pPr marL="180975" lvl="0" indent="-180975">
              <a:buFont typeface="Arial" panose="020B0604020202020204" pitchFamily="34" charset="0"/>
              <a:buChar char="•"/>
            </a:pPr>
            <a:r>
              <a:rPr lang="en-GB" sz="1400" dirty="0"/>
              <a:t>Sectoral users in the following sectors: water, agriculture, forestry, fisheries, energy, health, insurance, tourism, transport, infrastructure, natural environment, and others</a:t>
            </a:r>
          </a:p>
        </p:txBody>
      </p:sp>
    </p:spTree>
    <p:extLst>
      <p:ext uri="{BB962C8B-B14F-4D97-AF65-F5344CB8AC3E}">
        <p14:creationId xmlns:p14="http://schemas.microsoft.com/office/powerpoint/2010/main" val="364663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36" y="56115"/>
            <a:ext cx="6762701" cy="769441"/>
          </a:xfrm>
        </p:spPr>
        <p:txBody>
          <a:bodyPr/>
          <a:lstStyle/>
          <a:p>
            <a:r>
              <a:rPr lang="en-GB" b="1" dirty="0"/>
              <a:t>CMUG Objectives relevant to this meeting</a:t>
            </a:r>
          </a:p>
        </p:txBody>
      </p:sp>
      <p:sp>
        <p:nvSpPr>
          <p:cNvPr id="3" name="Content Placeholder 2"/>
          <p:cNvSpPr>
            <a:spLocks noGrp="1"/>
          </p:cNvSpPr>
          <p:nvPr>
            <p:ph idx="1"/>
          </p:nvPr>
        </p:nvSpPr>
        <p:spPr>
          <a:xfrm>
            <a:off x="571994" y="890155"/>
            <a:ext cx="8374744" cy="3238500"/>
          </a:xfrm>
        </p:spPr>
        <p:txBody>
          <a:bodyPr/>
          <a:lstStyle/>
          <a:p>
            <a:pPr marL="355600" indent="-355600"/>
            <a:r>
              <a:rPr lang="en-US" sz="1400" b="1" dirty="0"/>
              <a:t>1. 	Support integration within the CCI programme</a:t>
            </a:r>
          </a:p>
          <a:p>
            <a:pPr marL="355600" indent="0"/>
            <a:r>
              <a:rPr lang="en-US" sz="1400" dirty="0"/>
              <a:t>- through requirements and user assessment from data users</a:t>
            </a:r>
          </a:p>
          <a:p>
            <a:pPr marL="355600" indent="0"/>
            <a:r>
              <a:rPr lang="en-US" sz="1400" dirty="0"/>
              <a:t>- through feedback from a “climate system” perspective</a:t>
            </a:r>
          </a:p>
          <a:p>
            <a:pPr marL="355600" indent="-355600"/>
            <a:r>
              <a:rPr lang="en-US" sz="1400" b="1" dirty="0"/>
              <a:t>2. 	Foster the exploitation of Satellite-derived Essential Climate Variables (ECVs)</a:t>
            </a:r>
          </a:p>
          <a:p>
            <a:pPr marL="355600" indent="0"/>
            <a:r>
              <a:rPr lang="en-US" sz="1400" dirty="0"/>
              <a:t>- by promoting the use of CCI data sets to climate modellers.</a:t>
            </a:r>
          </a:p>
          <a:p>
            <a:pPr marL="539750" indent="-184150"/>
            <a:r>
              <a:rPr lang="en-US" sz="1400" dirty="0"/>
              <a:t>- by building partnership and links with existing research organisations, networks and scientific bodies of the Climate Modelling Community.</a:t>
            </a:r>
          </a:p>
          <a:p>
            <a:pPr marL="355600" indent="-355600"/>
            <a:r>
              <a:rPr lang="en-US" sz="1400" b="1" dirty="0"/>
              <a:t>3. 	Assess quality and impact of individual/combined Global Satellite Data Products </a:t>
            </a:r>
            <a:r>
              <a:rPr lang="en-GB" sz="1400" b="1" dirty="0"/>
              <a:t>in Climate Model and Data Assimilation contexts</a:t>
            </a:r>
          </a:p>
          <a:p>
            <a:pPr marL="539750" indent="-184150"/>
            <a:r>
              <a:rPr lang="en-US" sz="1400" dirty="0"/>
              <a:t>- by assessing suitability of products for climate applications (e.g. climate modelling, decadal prediction, reanalysis, etc)</a:t>
            </a:r>
          </a:p>
          <a:p>
            <a:pPr marL="355600" indent="0"/>
            <a:r>
              <a:rPr lang="en-US" sz="1400" dirty="0"/>
              <a:t>- by quantifying their added value on model performance in an objective manner</a:t>
            </a:r>
            <a:endParaRPr lang="en-GB"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E95241-CC16-4368-A0FE-07ACB2DB1A3D}"/>
              </a:ext>
            </a:extLst>
          </p:cNvPr>
          <p:cNvSpPr/>
          <p:nvPr/>
        </p:nvSpPr>
        <p:spPr>
          <a:xfrm>
            <a:off x="0" y="1435997"/>
            <a:ext cx="9143999" cy="414574"/>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43B1257-4022-4205-A2F9-F30FFC5B79A8}"/>
              </a:ext>
            </a:extLst>
          </p:cNvPr>
          <p:cNvSpPr/>
          <p:nvPr/>
        </p:nvSpPr>
        <p:spPr>
          <a:xfrm>
            <a:off x="-1" y="1927834"/>
            <a:ext cx="9143999" cy="414575"/>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998B16A-7839-408D-8C8D-8917C3CE794E}"/>
              </a:ext>
            </a:extLst>
          </p:cNvPr>
          <p:cNvSpPr/>
          <p:nvPr/>
        </p:nvSpPr>
        <p:spPr>
          <a:xfrm>
            <a:off x="-2" y="2433526"/>
            <a:ext cx="9143999" cy="414575"/>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F7ED0A4-C317-48E3-9E38-DCC25DD4750D}"/>
              </a:ext>
            </a:extLst>
          </p:cNvPr>
          <p:cNvSpPr/>
          <p:nvPr/>
        </p:nvSpPr>
        <p:spPr>
          <a:xfrm>
            <a:off x="0" y="930306"/>
            <a:ext cx="9143999" cy="414574"/>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4B38BD-7624-47B9-80A1-4F5F53FFF3C5}"/>
              </a:ext>
            </a:extLst>
          </p:cNvPr>
          <p:cNvSpPr/>
          <p:nvPr/>
        </p:nvSpPr>
        <p:spPr>
          <a:xfrm>
            <a:off x="-2" y="2925363"/>
            <a:ext cx="9143999" cy="472117"/>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529FD5A-1D86-46A1-845E-0019E33B3A23}"/>
              </a:ext>
            </a:extLst>
          </p:cNvPr>
          <p:cNvSpPr/>
          <p:nvPr/>
        </p:nvSpPr>
        <p:spPr>
          <a:xfrm>
            <a:off x="-2" y="4066462"/>
            <a:ext cx="9143999" cy="414575"/>
          </a:xfrm>
          <a:prstGeom prst="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 y="902596"/>
            <a:ext cx="9144001" cy="3978012"/>
          </a:xfrm>
          <a:prstGeom prst="rect">
            <a:avLst/>
          </a:prstGeom>
          <a:noFill/>
        </p:spPr>
        <p:txBody>
          <a:bodyPr wrap="square" rtlCol="0">
            <a:spAutoFit/>
          </a:bodyPr>
          <a:lstStyle/>
          <a:p>
            <a:pPr marL="214313" indent="-214313">
              <a:lnSpc>
                <a:spcPts val="1500"/>
              </a:lnSpc>
              <a:spcAft>
                <a:spcPts val="900"/>
              </a:spcAft>
              <a:buFont typeface="Arial"/>
              <a:buChar char="•"/>
            </a:pPr>
            <a:r>
              <a:rPr lang="en-US" sz="1400" dirty="0"/>
              <a:t>Updated </a:t>
            </a:r>
            <a:r>
              <a:rPr lang="en-US" sz="1400" b="1" dirty="0"/>
              <a:t>USER REQUIREMENTS</a:t>
            </a:r>
            <a:r>
              <a:rPr lang="en-US" sz="1400" dirty="0"/>
              <a:t> for climate modelling applications, reanalyses, and Climate Services, and compared them with CCI ECV specifications</a:t>
            </a:r>
          </a:p>
          <a:p>
            <a:pPr marL="214313" indent="-214313">
              <a:lnSpc>
                <a:spcPts val="1500"/>
              </a:lnSpc>
              <a:spcAft>
                <a:spcPts val="900"/>
              </a:spcAft>
              <a:buFont typeface="Arial"/>
              <a:buChar char="•"/>
            </a:pPr>
            <a:r>
              <a:rPr lang="fi-FI" sz="1400" dirty="0"/>
              <a:t>Assess the </a:t>
            </a:r>
            <a:r>
              <a:rPr lang="fi-FI" sz="1400" b="1" dirty="0"/>
              <a:t>QUALITY AND CONSISTENCY</a:t>
            </a:r>
            <a:r>
              <a:rPr lang="fi-FI" sz="1400" dirty="0"/>
              <a:t> of multiple CCI datasets in combination using state of the art climate models and provide </a:t>
            </a:r>
            <a:r>
              <a:rPr lang="fi-FI" sz="1400" b="1" dirty="0"/>
              <a:t>FEEDBACK</a:t>
            </a:r>
            <a:r>
              <a:rPr lang="fi-FI" sz="1400" dirty="0"/>
              <a:t> on this to the CCI teams</a:t>
            </a:r>
          </a:p>
          <a:p>
            <a:pPr marL="214313" indent="-214313">
              <a:lnSpc>
                <a:spcPts val="1500"/>
              </a:lnSpc>
              <a:spcAft>
                <a:spcPts val="900"/>
              </a:spcAft>
              <a:buFont typeface="Arial"/>
              <a:buChar char="•"/>
            </a:pPr>
            <a:r>
              <a:rPr lang="fi-FI" sz="1400" b="1" dirty="0"/>
              <a:t>EXPLOIT  CCI  DATASETS  </a:t>
            </a:r>
            <a:r>
              <a:rPr lang="fi-FI" sz="1400" dirty="0"/>
              <a:t>through a ”Model Intercomparison Project” (SST, Sea Ice, Aerosol, Land Cover, Soil Moisture, Fire) using two different climate model</a:t>
            </a:r>
          </a:p>
          <a:p>
            <a:pPr marL="214313" lvl="1" indent="-214313">
              <a:lnSpc>
                <a:spcPts val="1500"/>
              </a:lnSpc>
              <a:spcAft>
                <a:spcPts val="900"/>
              </a:spcAft>
              <a:buFont typeface="Arial"/>
              <a:buChar char="•"/>
            </a:pPr>
            <a:r>
              <a:rPr lang="fi-FI" sz="1400" dirty="0"/>
              <a:t>Adapt climate </a:t>
            </a:r>
            <a:r>
              <a:rPr lang="fi-FI" sz="1400" b="1" dirty="0"/>
              <a:t>EVALUATION</a:t>
            </a:r>
            <a:r>
              <a:rPr lang="fi-FI" sz="1400" dirty="0"/>
              <a:t> </a:t>
            </a:r>
            <a:r>
              <a:rPr lang="fi-FI" sz="1400" b="1" dirty="0"/>
              <a:t>TOOLS for CCI NEEDS</a:t>
            </a:r>
            <a:r>
              <a:rPr lang="fi-FI" sz="1400" dirty="0"/>
              <a:t> – the </a:t>
            </a:r>
            <a:r>
              <a:rPr lang="en-US" sz="1400" dirty="0"/>
              <a:t>Climate Monitoring Facility at ECMWF and the </a:t>
            </a:r>
            <a:r>
              <a:rPr lang="en-US" sz="1400" dirty="0" err="1"/>
              <a:t>ESMVal</a:t>
            </a:r>
            <a:r>
              <a:rPr lang="en-US" sz="1400" dirty="0"/>
              <a:t> tool will be developed for use on CCI data</a:t>
            </a:r>
            <a:endParaRPr lang="fi-FI" sz="1400" dirty="0"/>
          </a:p>
          <a:p>
            <a:pPr marL="214313" indent="-214313">
              <a:lnSpc>
                <a:spcPts val="1500"/>
              </a:lnSpc>
              <a:spcAft>
                <a:spcPts val="900"/>
              </a:spcAft>
              <a:buFont typeface="Arial"/>
              <a:buChar char="•"/>
            </a:pPr>
            <a:r>
              <a:rPr lang="en-US" sz="1400" dirty="0"/>
              <a:t>Provide the CCI teams with an </a:t>
            </a:r>
            <a:r>
              <a:rPr lang="en-US" sz="1400" b="1" dirty="0"/>
              <a:t>INTEGRATED PERSPECTIVE</a:t>
            </a:r>
            <a:r>
              <a:rPr lang="en-US" sz="1400" dirty="0"/>
              <a:t> on research issues (uncertainty, data, Obs4MIPs)</a:t>
            </a:r>
          </a:p>
          <a:p>
            <a:pPr marL="214313" indent="-214313">
              <a:lnSpc>
                <a:spcPts val="1500"/>
              </a:lnSpc>
              <a:spcAft>
                <a:spcPts val="900"/>
              </a:spcAft>
              <a:buFont typeface="Arial"/>
              <a:buChar char="•"/>
            </a:pPr>
            <a:r>
              <a:rPr lang="en-US" sz="1400" dirty="0"/>
              <a:t>Actively </a:t>
            </a:r>
            <a:r>
              <a:rPr lang="en-US" sz="1400" b="1" dirty="0"/>
              <a:t>PROMOTE</a:t>
            </a:r>
            <a:r>
              <a:rPr lang="en-US" sz="1400" dirty="0"/>
              <a:t>  </a:t>
            </a:r>
            <a:r>
              <a:rPr lang="fi-FI" sz="1400" b="1" dirty="0"/>
              <a:t>CCI  DATASETS</a:t>
            </a:r>
            <a:r>
              <a:rPr lang="en-US" sz="1400" dirty="0"/>
              <a:t> to the climate </a:t>
            </a:r>
            <a:r>
              <a:rPr lang="en-US" sz="1400" dirty="0" err="1"/>
              <a:t>modelling</a:t>
            </a:r>
            <a:r>
              <a:rPr lang="en-US" sz="1400" dirty="0"/>
              <a:t> and climate research communities through scientific engagement with programmes and initiatives (e.g. engaging with Horizon 2020 climate research projects, the CCI Data Forum)</a:t>
            </a:r>
          </a:p>
          <a:p>
            <a:pPr marL="214313" indent="-214313">
              <a:lnSpc>
                <a:spcPts val="1500"/>
              </a:lnSpc>
              <a:spcAft>
                <a:spcPts val="900"/>
              </a:spcAft>
              <a:buFont typeface="Arial"/>
              <a:buChar char="•"/>
            </a:pPr>
            <a:r>
              <a:rPr lang="en-US" sz="1400" b="1" dirty="0"/>
              <a:t>ENGAGEMENT at an INTERNATIONAL LEVEL </a:t>
            </a:r>
            <a:r>
              <a:rPr lang="en-US" sz="1400" dirty="0"/>
              <a:t>to ensure CCI datasets reach researchers around the world (e.g. through IPCC reports, GCOS, other international and regional initiatives)</a:t>
            </a:r>
          </a:p>
          <a:p>
            <a:pPr marL="214313" indent="-214313">
              <a:lnSpc>
                <a:spcPts val="1500"/>
              </a:lnSpc>
              <a:spcAft>
                <a:spcPts val="900"/>
              </a:spcAft>
              <a:buFont typeface="Arial"/>
              <a:buChar char="•"/>
            </a:pPr>
            <a:endParaRPr lang="fi-FI" sz="1400" dirty="0"/>
          </a:p>
        </p:txBody>
      </p:sp>
      <p:sp>
        <p:nvSpPr>
          <p:cNvPr id="7" name="TextBox 6"/>
          <p:cNvSpPr txBox="1"/>
          <p:nvPr/>
        </p:nvSpPr>
        <p:spPr>
          <a:xfrm>
            <a:off x="857250" y="162927"/>
            <a:ext cx="7172498" cy="461665"/>
          </a:xfrm>
          <a:prstGeom prst="rect">
            <a:avLst/>
          </a:prstGeom>
          <a:noFill/>
        </p:spPr>
        <p:txBody>
          <a:bodyPr wrap="square" rtlCol="0">
            <a:spAutoFit/>
          </a:bodyPr>
          <a:lstStyle/>
          <a:p>
            <a:r>
              <a:rPr lang="en-GB" b="1" dirty="0">
                <a:solidFill>
                  <a:schemeClr val="accent3"/>
                </a:solidFill>
                <a:latin typeface="+mn-lt"/>
              </a:rPr>
              <a:t>CMUG current activities and results </a:t>
            </a:r>
          </a:p>
        </p:txBody>
      </p:sp>
    </p:spTree>
    <p:extLst>
      <p:ext uri="{BB962C8B-B14F-4D97-AF65-F5344CB8AC3E}">
        <p14:creationId xmlns:p14="http://schemas.microsoft.com/office/powerpoint/2010/main" val="285545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35314" y="65404"/>
            <a:ext cx="6198961" cy="558052"/>
          </a:xfrm>
        </p:spPr>
        <p:txBody>
          <a:bodyPr/>
          <a:lstStyle/>
          <a:p>
            <a:r>
              <a:rPr lang="en-US" b="1" dirty="0"/>
              <a:t>CMUG interactions with the “MIPs”</a:t>
            </a:r>
            <a:endParaRPr lang="en-GB" b="1" dirty="0"/>
          </a:p>
        </p:txBody>
      </p:sp>
      <p:pic>
        <p:nvPicPr>
          <p:cNvPr id="4" name="Picture 3">
            <a:extLst>
              <a:ext uri="{FF2B5EF4-FFF2-40B4-BE49-F238E27FC236}">
                <a16:creationId xmlns:a16="http://schemas.microsoft.com/office/drawing/2014/main" id="{33E3417C-47E0-4A5E-962B-20734EE5819A}"/>
              </a:ext>
            </a:extLst>
          </p:cNvPr>
          <p:cNvPicPr>
            <a:picLocks noChangeAspect="1"/>
          </p:cNvPicPr>
          <p:nvPr/>
        </p:nvPicPr>
        <p:blipFill>
          <a:blip r:embed="rId2"/>
          <a:stretch>
            <a:fillRect/>
          </a:stretch>
        </p:blipFill>
        <p:spPr>
          <a:xfrm>
            <a:off x="214277" y="921931"/>
            <a:ext cx="8715446" cy="3533956"/>
          </a:xfrm>
          <a:prstGeom prst="rect">
            <a:avLst/>
          </a:prstGeom>
        </p:spPr>
      </p:pic>
    </p:spTree>
  </p:cSld>
  <p:clrMapOvr>
    <a:masterClrMapping/>
  </p:clrMapOvr>
</p:sld>
</file>

<file path=ppt/theme/theme1.xml><?xml version="1.0" encoding="utf-8"?>
<a:theme xmlns:a="http://schemas.openxmlformats.org/drawingml/2006/main" name="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ListForm</Display>
  <Edit>ListForm</Edit>
  <New>ListForm</New>
</FormTemplates>
</file>

<file path=customXml/item2.xml><?xml version="1.0" encoding="utf-8"?>
<ct:contentTypeSchema xmlns:ct="http://schemas.microsoft.com/office/2006/metadata/contentType" xmlns:ma="http://schemas.microsoft.com/office/2006/metadata/properties/metaAttributes" ct:_="" ma:_="" ma:contentTypeName="Folder" ma:contentTypeID="0x01200074ECA997A812C74BAA81AFF03B94B1D7" ma:contentTypeVersion="0" ma:contentTypeDescription="Create a new folder." ma:contentTypeScope="" ma:versionID="57d10aa4cf2adcbf22d783c36272a935">
  <xsd:schema xmlns:xsd="http://www.w3.org/2001/XMLSchema" xmlns:xs="http://www.w3.org/2001/XMLSchema" xmlns:p="http://schemas.microsoft.com/office/2006/metadata/properties" xmlns:ns1="http://schemas.microsoft.com/sharepoint/v3" targetNamespace="http://schemas.microsoft.com/office/2006/metadata/properties" ma:root="true" ma:fieldsID="6ceecaa7691a5b0582f944e87f49c95e"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Item Child Count" ma:hidden="true" ma:list="Docs" ma:internalName="ItemChildCount" ma:readOnly="true" ma:showField="ItemChildCount">
      <xsd:simpleType>
        <xsd:restriction base="dms:Lookup"/>
      </xsd:simpleType>
    </xsd:element>
    <xsd:element name="FolderChildCount" ma:index="4" nillable="true" ma:displayName="Folder Child Count"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Met Office Document" ma:contentTypeID="0x01010008EC4BDFB4C3D542892399C37F0B505F00CFAC3E0671A91D4694736BDE93165D36" ma:contentTypeVersion="3" ma:contentTypeDescription="" ma:contentTypeScope="" ma:versionID="076acad2616d4b3929761e122bee25dc">
  <xsd:schema xmlns:xsd="http://www.w3.org/2001/XMLSchema" xmlns:xs="http://www.w3.org/2001/XMLSchema" xmlns:p="http://schemas.microsoft.com/office/2006/metadata/properties" xmlns:ns2="95a6d21c-7db0-4b7e-981f-b4f22b02b9d8" targetNamespace="http://schemas.microsoft.com/office/2006/metadata/properties" ma:root="true" ma:fieldsID="0c47093d323f43d893bd58568f08500a" ns2:_="">
    <xsd:import namespace="95a6d21c-7db0-4b7e-981f-b4f22b02b9d8"/>
    <xsd:element name="properties">
      <xsd:complexType>
        <xsd:sequence>
          <xsd:element name="documentManagement">
            <xsd:complexType>
              <xsd:all>
                <xsd:element ref="ns2:TNA"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NA" ma:index="1" nillable="true" ma:displayName="TNA" ma:default="Not of potential interest" ma:format="Dropdown" ma:internalName="TNA">
      <xsd:simpleType>
        <xsd:restriction base="dms:Choice">
          <xsd:enumeration value="Not of potential interest"/>
          <xsd:enumeration value="Potential TNA Record"/>
          <xsd:enumeration value="Flagged for TNA"/>
          <xsd:enumeration value="List to TNA"/>
          <xsd:enumeration value="Not listed to TNA"/>
          <xsd:enumeration value="Transferred to TNA"/>
          <xsd:enumeration value="Published by TNA"/>
        </xsd:restriction>
      </xsd:simpleType>
    </xsd:element>
    <xsd:element name="ReviewDate" ma:index="2" nillable="true" ma:displayName="Review Date" ma:format="DateOnly" ma:internalName="Review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1CED7A-F4D5-4469-8666-18DF59E7CCBE}"/>
</file>

<file path=customXml/itemProps2.xml><?xml version="1.0" encoding="utf-8"?>
<ds:datastoreItem xmlns:ds="http://schemas.openxmlformats.org/officeDocument/2006/customXml" ds:itemID="{1CD874B8-A1EB-4F2C-BE86-97D6227138B8}"/>
</file>

<file path=customXml/itemProps3.xml><?xml version="1.0" encoding="utf-8"?>
<ds:datastoreItem xmlns:ds="http://schemas.openxmlformats.org/officeDocument/2006/customXml" ds:itemID="{8E22279E-2C4C-4C93-8498-455A58D1433E}">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95a6d21c-7db0-4b7e-981f-b4f22b02b9d8"/>
    <ds:schemaRef ds:uri="http://purl.org/dc/elements/1.1/"/>
    <ds:schemaRef ds:uri="http://www.w3.org/XML/1998/namespace"/>
  </ds:schemaRefs>
</ds:datastoreItem>
</file>

<file path=customXml/itemProps4.xml><?xml version="1.0" encoding="utf-8"?>
<ds:datastoreItem xmlns:ds="http://schemas.openxmlformats.org/officeDocument/2006/customXml" ds:itemID="{BAAF28BB-CBC5-46FB-AABA-959B2534B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CCI_cmug</Template>
  <TotalTime>1250</TotalTime>
  <Words>3522</Words>
  <Application>Microsoft Office PowerPoint</Application>
  <PresentationFormat>On-screen Show (16:9)</PresentationFormat>
  <Paragraphs>733</Paragraphs>
  <Slides>65</Slides>
  <Notes>22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Arial</vt:lpstr>
      <vt:lpstr>Calibri</vt:lpstr>
      <vt:lpstr>Times New Roman</vt:lpstr>
      <vt:lpstr>Verdana</vt:lpstr>
      <vt:lpstr>ESA Presentation 16-9</vt:lpstr>
      <vt:lpstr>WP3: Meteo-France contribution - 2019</vt:lpstr>
      <vt:lpstr>WP3: Meteo-France contribution - 2020</vt:lpstr>
      <vt:lpstr>Welcome to CMUG Integration Meeting #9</vt:lpstr>
      <vt:lpstr>Aims of the meeting</vt:lpstr>
      <vt:lpstr>Inputs to the meeting</vt:lpstr>
      <vt:lpstr>Planned meeting outputs</vt:lpstr>
      <vt:lpstr>CMUG Objectives relevant to this meeting</vt:lpstr>
      <vt:lpstr>PowerPoint Presentation</vt:lpstr>
      <vt:lpstr>CMUG interactions with the “MIPs”</vt:lpstr>
      <vt:lpstr>PowerPoint Presentation</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CMUG report on User Requirements</vt:lpstr>
      <vt:lpstr>D2.3 Assessment of CCI Technical Documentation</vt:lpstr>
      <vt:lpstr>D2.3: Assessment of product documentation</vt:lpstr>
      <vt:lpstr>Assessment of product documentation</vt:lpstr>
      <vt:lpstr>Existing ECVs</vt:lpstr>
      <vt:lpstr>New ECVs</vt:lpstr>
      <vt:lpstr>Assessment of product documentation </vt:lpstr>
      <vt:lpstr>Land ECVs</vt:lpstr>
      <vt:lpstr>Ocean ECVs</vt:lpstr>
      <vt:lpstr>Atmosphere ECVs</vt:lpstr>
      <vt:lpstr>Cyrosphere ECVs</vt:lpstr>
      <vt:lpstr>D2.1: Earth Observation Foresight Report</vt:lpstr>
      <vt:lpstr>Report Structure</vt:lpstr>
      <vt:lpstr>High level drivers (1)</vt:lpstr>
      <vt:lpstr>High level drivers (2)</vt:lpstr>
      <vt:lpstr>High level drivers (3)</vt:lpstr>
      <vt:lpstr>High level drivers (4)</vt:lpstr>
      <vt:lpstr>High level drivers (5)</vt:lpstr>
      <vt:lpstr>Climate Information Services Requiring EO, 1</vt:lpstr>
      <vt:lpstr>Climate Information Services Requiring EO, 2</vt:lpstr>
      <vt:lpstr>EO activities required for services (1)</vt:lpstr>
      <vt:lpstr>EO activities required for services (2)</vt:lpstr>
      <vt:lpstr>Gap Analysis</vt:lpstr>
      <vt:lpstr>PowerPoint Presentation</vt:lpstr>
      <vt:lpstr>WP3: quality assessment of CCI products</vt:lpstr>
      <vt:lpstr>WP3: BSC contribution - 2019</vt:lpstr>
      <vt:lpstr>WP3: BSC contribution - 2020</vt:lpstr>
      <vt:lpstr>WP3: ECMWF contribution - 2020</vt:lpstr>
      <vt:lpstr>WP3: IPSL contribution - 2020</vt:lpstr>
      <vt:lpstr>WP3: UKMO contribution - 2020</vt:lpstr>
      <vt:lpstr>WP4 MIP type experiments</vt:lpstr>
      <vt:lpstr>D6.1, Scientific Exploitation Report</vt:lpstr>
      <vt:lpstr>Scientific Exploitation Report next steps</vt:lpstr>
      <vt:lpstr>CCI Publications</vt:lpstr>
      <vt:lpstr>July-September 2019 download statistics</vt:lpstr>
      <vt:lpstr>Climate Services    1/7 </vt:lpstr>
      <vt:lpstr>Contents     2/7</vt:lpstr>
      <vt:lpstr>Organisation of the Copernicus Services   3/7</vt:lpstr>
      <vt:lpstr>General scientific features of a CCI dataset       4/7</vt:lpstr>
      <vt:lpstr>Specific features of CCI data   5/7</vt:lpstr>
      <vt:lpstr>Technical aspects   6/7</vt:lpstr>
      <vt:lpstr>Users of C3S data   7/7</vt:lpstr>
    </vt:vector>
  </TitlesOfParts>
  <Manager/>
  <Company>Met Office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TITLE OF PRESENTATION</dc:subject>
  <dc:creator>Van Der Linden, Paul</dc:creator>
  <cp:keywords/>
  <dc:description/>
  <cp:lastModifiedBy>Van Der Linden, Paul</cp:lastModifiedBy>
  <cp:revision>30</cp:revision>
  <cp:lastPrinted>2008-08-26T16:26:23Z</cp:lastPrinted>
  <dcterms:created xsi:type="dcterms:W3CDTF">2018-07-10T10:00:37Z</dcterms:created>
  <dcterms:modified xsi:type="dcterms:W3CDTF">2020-01-20T15:02:18Z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0x01200074ECA997A812C74BAA81AFF03B94B1D7</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