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23"/>
  </p:notesMasterIdLst>
  <p:handoutMasterIdLst>
    <p:handoutMasterId r:id="rId24"/>
  </p:handoutMasterIdLst>
  <p:sldIdLst>
    <p:sldId id="256" r:id="rId5"/>
    <p:sldId id="259" r:id="rId6"/>
    <p:sldId id="261" r:id="rId7"/>
    <p:sldId id="257" r:id="rId8"/>
    <p:sldId id="262" r:id="rId9"/>
    <p:sldId id="265" r:id="rId10"/>
    <p:sldId id="267" r:id="rId11"/>
    <p:sldId id="270" r:id="rId12"/>
    <p:sldId id="271" r:id="rId13"/>
    <p:sldId id="272" r:id="rId14"/>
    <p:sldId id="273" r:id="rId15"/>
    <p:sldId id="274" r:id="rId16"/>
    <p:sldId id="275" r:id="rId17"/>
    <p:sldId id="276" r:id="rId18"/>
    <p:sldId id="277" r:id="rId19"/>
    <p:sldId id="278" r:id="rId20"/>
    <p:sldId id="268" r:id="rId21"/>
    <p:sldId id="269" r:id="rId22"/>
  </p:sldIdLst>
  <p:sldSz cx="9144000" cy="5143500" type="screen16x9"/>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B"/>
    <a:srgbClr val="00549F"/>
    <a:srgbClr val="FDC82F"/>
    <a:srgbClr val="00338D"/>
    <a:srgbClr val="D0103A"/>
    <a:srgbClr val="008542"/>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49" autoAdjust="0"/>
    <p:restoredTop sz="94666"/>
  </p:normalViewPr>
  <p:slideViewPr>
    <p:cSldViewPr snapToGrid="0">
      <p:cViewPr varScale="1">
        <p:scale>
          <a:sx n="124" d="100"/>
          <a:sy n="124" d="100"/>
        </p:scale>
        <p:origin x="184" y="376"/>
      </p:cViewPr>
      <p:guideLst>
        <p:guide orient="horz" pos="162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10/30/18</a:t>
            </a:fld>
            <a:endParaRPr lang="en-US" dirty="0"/>
          </a:p>
        </p:txBody>
      </p:sp>
      <p:sp>
        <p:nvSpPr>
          <p:cNvPr id="11268"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9.jpe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28.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30.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a:solidFill>
                  <a:schemeClr val="bg1">
                    <a:lumMod val="85000"/>
                  </a:schemeClr>
                </a:solidFill>
              </a:rPr>
              <a:t>ESA UNCLASSIFIED - For Official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2" cstate="print">
            <a:extLst>
              <a:ext uri="{28A0092B-C50C-407E-A947-70E740481C1C}">
                <a14:useLocalDpi xmlns:a14="http://schemas.microsoft.com/office/drawing/2010/main" val="0"/>
              </a:ext>
            </a:extLst>
          </a:blip>
          <a:srcRect t="83098" b="-5313"/>
          <a:stretch/>
        </p:blipFill>
        <p:spPr>
          <a:xfrm>
            <a:off x="7790400" y="4899600"/>
            <a:ext cx="1196912" cy="144000"/>
          </a:xfrm>
          <a:prstGeom prst="rect">
            <a:avLst/>
          </a:prstGeom>
        </p:spPr>
      </p:pic>
      <p:pic>
        <p:nvPicPr>
          <p:cNvPr id="2" name="Picture 1" descr="ODP_cover.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2" name="Group 61"/>
          <p:cNvGrpSpPr/>
          <p:nvPr userDrawn="1"/>
        </p:nvGrpSpPr>
        <p:grpSpPr>
          <a:xfrm>
            <a:off x="172269" y="4908007"/>
            <a:ext cx="6826666" cy="111519"/>
            <a:chOff x="172269" y="6621494"/>
            <a:chExt cx="6826666" cy="111519"/>
          </a:xfrm>
        </p:grpSpPr>
        <p:pic>
          <p:nvPicPr>
            <p:cNvPr id="63" name="Picture 62" descr="a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4" name="Picture 63" descr="b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5" name="Picture 64" descr="c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6" name="Picture 65" descr="ch.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7" name="Picture 66" descr="cz.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8" name="Picture 67" descr="d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69" name="Picture 68" descr="dk.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0" name="Picture 69" descr="e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1" name="Picture 70" descr="es.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2" name="Picture 71" descr="fi.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3" name="Picture 72" descr="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4" name="Picture 73" descr="g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5" name="Picture 74" descr="hu.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6" name="Picture 75" descr="ie.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7" name="Picture 76" descr="it.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8" name="Picture 77" descr="lu.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79" name="Picture 78" descr="nl.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0" name="Picture 79" descr="no.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1" name="Picture 80" descr="pl.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2" name="Picture 81" descr="pt.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3" name="Picture 82" descr="ro.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4" name="Picture 83" descr="se.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5" name="Picture 84" descr="uk.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6" name="Picture 85" descr="si.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pic>
        <p:nvPicPr>
          <p:cNvPr id="9" name="Picture 8"/>
          <p:cNvPicPr>
            <a:picLocks noChangeAspect="1"/>
          </p:cNvPicPr>
          <p:nvPr userDrawn="1"/>
        </p:nvPicPr>
        <p:blipFill rotWithShape="1">
          <a:blip r:embed="rId28"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800" y="826710"/>
            <a:ext cx="8748000" cy="3723690"/>
          </a:xfrm>
        </p:spPr>
        <p:txBody>
          <a:bodyPr/>
          <a:lstStyle>
            <a:lvl1pPr marL="0">
              <a:defRPr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211880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a:prstGeom prst="rect">
            <a:avLst/>
          </a:prstGeom>
        </p:spPr>
        <p:txBody>
          <a:bodyPr anchor="t"/>
          <a:lstStyle>
            <a:lvl1pPr algn="l">
              <a:defRPr sz="4000"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Click to edit Master text styles</a:t>
            </a:r>
          </a:p>
        </p:txBody>
      </p:sp>
    </p:spTree>
    <p:extLst>
      <p:ext uri="{BB962C8B-B14F-4D97-AF65-F5344CB8AC3E}">
        <p14:creationId xmlns:p14="http://schemas.microsoft.com/office/powerpoint/2010/main" val="319503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9867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43086" y="149150"/>
            <a:ext cx="7174846" cy="430887"/>
          </a:xfrm>
          <a:prstGeom prst="rect">
            <a:avLst/>
          </a:prstGeom>
        </p:spPr>
        <p:txBody>
          <a:bodyPr/>
          <a:lstStyle/>
          <a:p>
            <a:r>
              <a:rPr lang="en-US" noProof="0"/>
              <a:t>Click to edit Master title style</a:t>
            </a:r>
            <a:endParaRPr lang="en-GB" noProof="0"/>
          </a:p>
        </p:txBody>
      </p:sp>
    </p:spTree>
    <p:extLst>
      <p:ext uri="{BB962C8B-B14F-4D97-AF65-F5344CB8AC3E}">
        <p14:creationId xmlns:p14="http://schemas.microsoft.com/office/powerpoint/2010/main" val="405409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211880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9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Title 1"/>
          <p:cNvSpPr>
            <a:spLocks noGrp="1"/>
          </p:cNvSpPr>
          <p:nvPr>
            <p:ph type="title"/>
          </p:nvPr>
        </p:nvSpPr>
        <p:spPr>
          <a:xfrm>
            <a:off x="143086" y="149150"/>
            <a:ext cx="7174846" cy="430887"/>
          </a:xfrm>
          <a:prstGeom prst="rect">
            <a:avLst/>
          </a:prstGeom>
        </p:spPr>
        <p:txBody>
          <a:bodyPr/>
          <a:lstStyle/>
          <a:p>
            <a:r>
              <a:rPr lang="en-US" noProof="0"/>
              <a:t>Click to edit Master title style</a:t>
            </a:r>
            <a:endParaRPr lang="en-GB" noProof="0"/>
          </a:p>
        </p:txBody>
      </p:sp>
    </p:spTree>
    <p:extLst>
      <p:ext uri="{BB962C8B-B14F-4D97-AF65-F5344CB8AC3E}">
        <p14:creationId xmlns:p14="http://schemas.microsoft.com/office/powerpoint/2010/main" val="74198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a:prstGeom prst="rect">
            <a:avLst/>
          </a:prstGeo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22315011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1048302"/>
            <a:ext cx="8748000" cy="3502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descr="PPT_Footer.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sp>
        <p:nvSpPr>
          <p:cNvPr id="14" name="Text Box 38"/>
          <p:cNvSpPr txBox="1">
            <a:spLocks noChangeArrowheads="1"/>
          </p:cNvSpPr>
          <p:nvPr/>
        </p:nvSpPr>
        <p:spPr bwMode="auto">
          <a:xfrm>
            <a:off x="165600" y="4580702"/>
            <a:ext cx="201914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a:spAutoFit/>
          </a:bodyPr>
          <a:lstStyle/>
          <a:p>
            <a:pPr algn="l">
              <a:spcBef>
                <a:spcPct val="50000"/>
              </a:spcBef>
            </a:pPr>
            <a:r>
              <a:rPr lang="en-US" sz="800" noProof="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sp>
        <p:nvSpPr>
          <p:cNvPr id="39" name="Text Box 34"/>
          <p:cNvSpPr txBox="1">
            <a:spLocks noChangeAspect="1" noChangeArrowheads="1"/>
          </p:cNvSpPr>
          <p:nvPr/>
        </p:nvSpPr>
        <p:spPr bwMode="auto">
          <a:xfrm>
            <a:off x="6750838" y="4580702"/>
            <a:ext cx="2249975"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Ins="0">
            <a:spAutoFit/>
          </a:bodyPr>
          <a:lstStyle/>
          <a:p>
            <a:pPr algn="r">
              <a:spcBef>
                <a:spcPct val="50000"/>
              </a:spcBef>
            </a:pPr>
            <a:r>
              <a:rPr lang="en-GB" sz="800" noProof="1">
                <a:solidFill>
                  <a:schemeClr val="bg2"/>
                </a:solidFill>
              </a:rPr>
              <a:t>Author | ESRIN | 18/10/2016 | Slide  </a:t>
            </a:r>
            <a:fld id="{74715171-953B-462A-B427-D01C79F554CB}" type="slidenum">
              <a:rPr lang="en-GB" sz="800" noProof="1" smtClean="0">
                <a:solidFill>
                  <a:schemeClr val="bg2"/>
                </a:solidFill>
              </a:rPr>
              <a:t>‹#›</a:t>
            </a:fld>
            <a:endParaRPr lang="en-GB" sz="800" noProof="1">
              <a:solidFill>
                <a:schemeClr val="bg2"/>
              </a:solidFill>
            </a:endParaRPr>
          </a:p>
        </p:txBody>
      </p:sp>
      <p:pic>
        <p:nvPicPr>
          <p:cNvPr id="40" name="Picture 39" descr="ODP_inside_header.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9144000" cy="754286"/>
          </a:xfrm>
          <a:prstGeom prst="rect">
            <a:avLst/>
          </a:prstGeom>
        </p:spPr>
      </p:pic>
      <p:grpSp>
        <p:nvGrpSpPr>
          <p:cNvPr id="34" name="Group 33"/>
          <p:cNvGrpSpPr/>
          <p:nvPr userDrawn="1"/>
        </p:nvGrpSpPr>
        <p:grpSpPr>
          <a:xfrm>
            <a:off x="172269" y="4908007"/>
            <a:ext cx="6826666" cy="111519"/>
            <a:chOff x="172269" y="6621494"/>
            <a:chExt cx="6826666" cy="111519"/>
          </a:xfrm>
        </p:grpSpPr>
        <p:pic>
          <p:nvPicPr>
            <p:cNvPr id="35" name="Picture 34"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36" name="Picture 35"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37" name="Picture 36"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38" name="Picture 37"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5" name="Picture 64"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6" name="Picture 65"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67" name="Picture 66"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68" name="Picture 67"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69" name="Picture 68"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0" name="Picture 69"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1" name="Picture 70"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2" name="Picture 71"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3" name="Picture 72"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4" name="Picture 73"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5" name="Picture 74"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6" name="Picture 75"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77" name="Picture 76"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78" name="Picture 77"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79" name="Picture 78"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0" name="Picture 79"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1" name="Picture 80"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2" name="Picture 81"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3" name="Picture 82"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4" name="Picture 83"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pic>
        <p:nvPicPr>
          <p:cNvPr id="11" name="Picture 10"/>
          <p:cNvPicPr>
            <a:picLocks noChangeAspect="1"/>
          </p:cNvPicPr>
          <p:nvPr/>
        </p:nvPicPr>
        <p:blipFill rotWithShape="1">
          <a:blip r:embed="rId37"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31" r:id="rId2"/>
    <p:sldLayoutId id="2147483932" r:id="rId3"/>
    <p:sldLayoutId id="2147483933" r:id="rId4"/>
    <p:sldLayoutId id="2147483934" r:id="rId5"/>
    <p:sldLayoutId id="2147483930" r:id="rId6"/>
    <p:sldLayoutId id="2147483936" r:id="rId7"/>
    <p:sldLayoutId id="2147483937" r:id="rId8"/>
    <p:sldLayoutId id="2147483938" r:id="rId9"/>
  </p:sldLayoutIdLst>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462" t="10771" r="5561" b="10699"/>
          <a:stretch/>
        </p:blipFill>
        <p:spPr bwMode="auto">
          <a:xfrm>
            <a:off x="2524327" y="0"/>
            <a:ext cx="6619673" cy="367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140" t="23261" r="3557" b="2461"/>
          <a:stretch/>
        </p:blipFill>
        <p:spPr bwMode="auto">
          <a:xfrm>
            <a:off x="336975" y="1512169"/>
            <a:ext cx="6616700" cy="328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30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r>
              <a:rPr lang="en-GB" dirty="0"/>
              <a:t>Looking Ahead: </a:t>
            </a:r>
          </a:p>
          <a:p>
            <a:pPr indent="0"/>
            <a:endParaRPr lang="en-GB" dirty="0"/>
          </a:p>
          <a:p>
            <a:pPr>
              <a:buFont typeface="Arial" panose="020B0604020202020204" pitchFamily="34" charset="0"/>
              <a:buChar char="•"/>
            </a:pPr>
            <a:r>
              <a:rPr lang="en-GB" dirty="0"/>
              <a:t>More ECVs -&gt; More data</a:t>
            </a:r>
          </a:p>
          <a:p>
            <a:pPr>
              <a:buFont typeface="Arial" panose="020B0604020202020204" pitchFamily="34" charset="0"/>
              <a:buChar char="•"/>
            </a:pPr>
            <a:r>
              <a:rPr lang="en-GB" dirty="0"/>
              <a:t>Evolving the ODP -&gt; easier to find, access and view data</a:t>
            </a:r>
          </a:p>
          <a:p>
            <a:pPr>
              <a:buFont typeface="Arial" panose="020B0604020202020204" pitchFamily="34" charset="0"/>
              <a:buChar char="•"/>
            </a:pPr>
            <a:r>
              <a:rPr lang="en-GB" dirty="0"/>
              <a:t>Interfacing with the Toolbox -&gt; relies on standards</a:t>
            </a:r>
          </a:p>
          <a:p>
            <a:pPr>
              <a:buFont typeface="Arial" panose="020B0604020202020204" pitchFamily="34" charset="0"/>
              <a:buChar char="•"/>
            </a:pPr>
            <a:endParaRPr lang="en-GB" dirty="0"/>
          </a:p>
          <a:p>
            <a:pPr indent="0"/>
            <a:r>
              <a:rPr lang="en-GB" dirty="0"/>
              <a:t>(Even more than before </a:t>
            </a:r>
            <a:r>
              <a:rPr lang="en-GB" dirty="0">
                <a:sym typeface="Wingdings" panose="05000000000000000000" pitchFamily="2" charset="2"/>
              </a:rPr>
              <a:t> ) </a:t>
            </a:r>
          </a:p>
          <a:p>
            <a:pPr indent="0"/>
            <a:r>
              <a:rPr lang="en-GB" b="1" dirty="0">
                <a:sym typeface="Wingdings" panose="05000000000000000000" pitchFamily="2" charset="2"/>
              </a:rPr>
              <a:t>	</a:t>
            </a:r>
            <a:r>
              <a:rPr lang="en-GB" b="1" dirty="0"/>
              <a:t>We need the data to follow common conventions!</a:t>
            </a:r>
          </a:p>
          <a:p>
            <a:pPr indent="0"/>
            <a:endParaRPr lang="en-GB" dirty="0"/>
          </a:p>
          <a:p>
            <a:pPr indent="0"/>
            <a:endParaRPr lang="en-GB" dirty="0"/>
          </a:p>
          <a:p>
            <a:pPr indent="0"/>
            <a:endParaRPr lang="en-GB" dirty="0"/>
          </a:p>
        </p:txBody>
      </p:sp>
    </p:spTree>
    <p:extLst>
      <p:ext uri="{BB962C8B-B14F-4D97-AF65-F5344CB8AC3E}">
        <p14:creationId xmlns:p14="http://schemas.microsoft.com/office/powerpoint/2010/main" val="710360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800" y="715198"/>
            <a:ext cx="8748000" cy="3723690"/>
          </a:xfrm>
        </p:spPr>
        <p:txBody>
          <a:bodyPr/>
          <a:lstStyle/>
          <a:p>
            <a:r>
              <a:rPr lang="en-GB" dirty="0"/>
              <a:t>CCI Data Standards : Update issued 17 Sept 2018</a:t>
            </a:r>
          </a:p>
          <a:p>
            <a:pPr>
              <a:buFont typeface="Arial" panose="020B0604020202020204" pitchFamily="34" charset="0"/>
              <a:buChar char="•"/>
            </a:pPr>
            <a:r>
              <a:rPr lang="en-GB" dirty="0"/>
              <a:t>All, but particularly new ECVs : </a:t>
            </a:r>
          </a:p>
          <a:p>
            <a:pPr lvl="1">
              <a:buFont typeface="Arial" panose="020B0604020202020204" pitchFamily="34" charset="0"/>
              <a:buChar char="•"/>
            </a:pPr>
            <a:r>
              <a:rPr lang="en-GB" dirty="0"/>
              <a:t>please check the document and flag any issues</a:t>
            </a:r>
          </a:p>
          <a:p>
            <a:pPr lvl="1">
              <a:buFont typeface="Arial" panose="020B0604020202020204" pitchFamily="34" charset="0"/>
              <a:buChar char="•"/>
            </a:pPr>
            <a:r>
              <a:rPr lang="en-GB" dirty="0"/>
              <a:t>Check and send us any new vocabulary terms:</a:t>
            </a:r>
          </a:p>
          <a:p>
            <a:pPr lvl="3">
              <a:buFont typeface="Arial" panose="020B0604020202020204" pitchFamily="34" charset="0"/>
              <a:buChar char="•"/>
            </a:pPr>
            <a:r>
              <a:rPr lang="en-GB" dirty="0"/>
              <a:t>ECV</a:t>
            </a:r>
          </a:p>
          <a:p>
            <a:pPr lvl="3">
              <a:buFont typeface="Arial" panose="020B0604020202020204" pitchFamily="34" charset="0"/>
              <a:buChar char="•"/>
            </a:pPr>
            <a:r>
              <a:rPr lang="en-GB" dirty="0"/>
              <a:t>Platform</a:t>
            </a:r>
          </a:p>
          <a:p>
            <a:pPr lvl="3">
              <a:buFont typeface="Arial" panose="020B0604020202020204" pitchFamily="34" charset="0"/>
              <a:buChar char="•"/>
            </a:pPr>
            <a:r>
              <a:rPr lang="en-GB" dirty="0"/>
              <a:t>Sensor</a:t>
            </a:r>
          </a:p>
          <a:p>
            <a:pPr lvl="3">
              <a:buFont typeface="Arial" panose="020B0604020202020204" pitchFamily="34" charset="0"/>
              <a:buChar char="•"/>
            </a:pPr>
            <a:r>
              <a:rPr lang="en-GB" dirty="0"/>
              <a:t>Frequency</a:t>
            </a:r>
          </a:p>
          <a:p>
            <a:pPr lvl="3">
              <a:buFont typeface="Arial" panose="020B0604020202020204" pitchFamily="34" charset="0"/>
              <a:buChar char="•"/>
            </a:pPr>
            <a:r>
              <a:rPr lang="en-GB" dirty="0"/>
              <a:t>Data type</a:t>
            </a:r>
          </a:p>
          <a:p>
            <a:pPr lvl="3">
              <a:buFont typeface="Arial" panose="020B0604020202020204" pitchFamily="34" charset="0"/>
              <a:buChar char="•"/>
            </a:pPr>
            <a:r>
              <a:rPr lang="en-GB" dirty="0"/>
              <a:t>Institute</a:t>
            </a:r>
          </a:p>
          <a:p>
            <a:pPr lvl="3">
              <a:buFont typeface="Arial" panose="020B0604020202020204" pitchFamily="34" charset="0"/>
              <a:buChar char="•"/>
            </a:pPr>
            <a:r>
              <a:rPr lang="en-GB" dirty="0"/>
              <a:t>Processing level</a:t>
            </a:r>
          </a:p>
          <a:p>
            <a:pPr lvl="3">
              <a:buFont typeface="Arial" panose="020B0604020202020204" pitchFamily="34" charset="0"/>
              <a:buChar char="•"/>
            </a:pPr>
            <a:r>
              <a:rPr lang="en-GB" dirty="0"/>
              <a:t>Product</a:t>
            </a:r>
          </a:p>
          <a:p>
            <a:pPr lvl="3">
              <a:buFont typeface="Arial" panose="020B0604020202020204" pitchFamily="34" charset="0"/>
              <a:buChar char="•"/>
            </a:pPr>
            <a:endParaRPr lang="en-GB" dirty="0"/>
          </a:p>
        </p:txBody>
      </p:sp>
    </p:spTree>
    <p:extLst>
      <p:ext uri="{BB962C8B-B14F-4D97-AF65-F5344CB8AC3E}">
        <p14:creationId xmlns:p14="http://schemas.microsoft.com/office/powerpoint/2010/main" val="3584786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Example, </a:t>
            </a:r>
            <a:r>
              <a:rPr lang="en-GB" dirty="0" err="1"/>
              <a:t>dataType</a:t>
            </a:r>
            <a:r>
              <a:rPr lang="en-GB" dirty="0"/>
              <a:t>:</a:t>
            </a:r>
          </a:p>
          <a:p>
            <a:r>
              <a:rPr lang="en-GB" dirty="0"/>
              <a:t>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6429"/>
            <a:ext cx="9144000" cy="4170641"/>
          </a:xfrm>
          <a:prstGeom prst="rect">
            <a:avLst/>
          </a:prstGeom>
        </p:spPr>
      </p:pic>
    </p:spTree>
    <p:extLst>
      <p:ext uri="{BB962C8B-B14F-4D97-AF65-F5344CB8AC3E}">
        <p14:creationId xmlns:p14="http://schemas.microsoft.com/office/powerpoint/2010/main" val="59343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986DF-5AB5-6846-B677-4056A865904C}"/>
              </a:ext>
            </a:extLst>
          </p:cNvPr>
          <p:cNvSpPr>
            <a:spLocks noGrp="1"/>
          </p:cNvSpPr>
          <p:nvPr>
            <p:ph idx="1"/>
          </p:nvPr>
        </p:nvSpPr>
        <p:spPr/>
        <p:txBody>
          <a:bodyPr/>
          <a:lstStyle/>
          <a:p>
            <a:r>
              <a:rPr lang="en-US" dirty="0"/>
              <a:t>Data Standards Requirements </a:t>
            </a:r>
          </a:p>
          <a:p>
            <a:r>
              <a:rPr lang="en-GB" sz="1400" b="1" dirty="0"/>
              <a:t>R-1</a:t>
            </a:r>
            <a:r>
              <a:rPr lang="en-GB" sz="1400" dirty="0"/>
              <a:t>  CCI projects shall produce data according to the CCI Data Standards Requirements:</a:t>
            </a:r>
          </a:p>
          <a:p>
            <a:r>
              <a:rPr lang="en-GB" sz="1400" dirty="0"/>
              <a:t>a. Produced in </a:t>
            </a:r>
            <a:r>
              <a:rPr lang="en-GB" sz="1400" dirty="0">
                <a:solidFill>
                  <a:srgbClr val="FF0000"/>
                </a:solidFill>
              </a:rPr>
              <a:t>netCDF-4 (classic) format</a:t>
            </a:r>
          </a:p>
          <a:p>
            <a:r>
              <a:rPr lang="en-GB" sz="1400" dirty="0"/>
              <a:t>b. Conform with the </a:t>
            </a:r>
            <a:r>
              <a:rPr lang="en-GB" sz="1400" dirty="0">
                <a:solidFill>
                  <a:srgbClr val="FF0000"/>
                </a:solidFill>
              </a:rPr>
              <a:t>CF (Climate and Forecasting) convention</a:t>
            </a:r>
          </a:p>
          <a:p>
            <a:r>
              <a:rPr lang="en-GB" sz="1400" dirty="0"/>
              <a:t>c. </a:t>
            </a:r>
            <a:r>
              <a:rPr lang="en-GB" sz="1400" dirty="0">
                <a:solidFill>
                  <a:srgbClr val="FF0000"/>
                </a:solidFill>
              </a:rPr>
              <a:t>CF standard names </a:t>
            </a:r>
            <a:r>
              <a:rPr lang="en-GB" sz="1400" dirty="0"/>
              <a:t>used for the main variables</a:t>
            </a:r>
          </a:p>
          <a:p>
            <a:r>
              <a:rPr lang="en-GB" sz="1400" dirty="0"/>
              <a:t>d. Include the </a:t>
            </a:r>
            <a:r>
              <a:rPr lang="en-GB" sz="1400" dirty="0">
                <a:solidFill>
                  <a:srgbClr val="FF0000"/>
                </a:solidFill>
              </a:rPr>
              <a:t>global attributes </a:t>
            </a:r>
            <a:r>
              <a:rPr lang="en-GB" sz="1400" dirty="0"/>
              <a:t>listed in the Data Standards document </a:t>
            </a:r>
          </a:p>
          <a:p>
            <a:r>
              <a:rPr lang="en-GB" sz="1400" b="1" dirty="0"/>
              <a:t>R-2</a:t>
            </a:r>
            <a:r>
              <a:rPr lang="en-GB" sz="1400" dirty="0"/>
              <a:t> Projects who have commitments to produce data in other formats, shall do this in addition to the standardized products, and shall ensure these products comply as much as possible to the CCI Data Standards (e.g. filenames, metadata)</a:t>
            </a:r>
          </a:p>
          <a:p>
            <a:r>
              <a:rPr lang="en-GB" sz="1400" b="1" dirty="0"/>
              <a:t>R-3</a:t>
            </a:r>
            <a:r>
              <a:rPr lang="en-GB" sz="1400" dirty="0"/>
              <a:t> CCI Data Producers shall engage with the CF community to help develop the standards they require for satellite data</a:t>
            </a:r>
          </a:p>
          <a:p>
            <a:br>
              <a:rPr lang="en-GB" sz="1400" dirty="0"/>
            </a:br>
            <a:endParaRPr lang="en-GB" sz="1400" dirty="0"/>
          </a:p>
          <a:p>
            <a:endParaRPr lang="en-US" dirty="0"/>
          </a:p>
          <a:p>
            <a:endParaRPr lang="en-US" dirty="0"/>
          </a:p>
        </p:txBody>
      </p:sp>
    </p:spTree>
    <p:extLst>
      <p:ext uri="{BB962C8B-B14F-4D97-AF65-F5344CB8AC3E}">
        <p14:creationId xmlns:p14="http://schemas.microsoft.com/office/powerpoint/2010/main" val="98439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BD3756-9B6A-D144-859E-36817BA6ED93}"/>
              </a:ext>
            </a:extLst>
          </p:cNvPr>
          <p:cNvSpPr>
            <a:spLocks noGrp="1"/>
          </p:cNvSpPr>
          <p:nvPr>
            <p:ph idx="1"/>
          </p:nvPr>
        </p:nvSpPr>
        <p:spPr/>
        <p:txBody>
          <a:bodyPr/>
          <a:lstStyle/>
          <a:p>
            <a:endParaRPr lang="en-GB" b="1" dirty="0"/>
          </a:p>
          <a:p>
            <a:r>
              <a:rPr lang="en-GB" b="1" dirty="0"/>
              <a:t>R-4</a:t>
            </a:r>
            <a:r>
              <a:rPr lang="en-GB" dirty="0"/>
              <a:t> The CCI projects shall ensure that INSPIRE compliant metadata records are created for each dataset. For datasets held in the CCI Open Data Portal, this requires the CCI projects to </a:t>
            </a:r>
            <a:r>
              <a:rPr lang="en-GB" dirty="0">
                <a:solidFill>
                  <a:srgbClr val="FF0000"/>
                </a:solidFill>
              </a:rPr>
              <a:t>provide information to the Data Portal Team</a:t>
            </a:r>
            <a:r>
              <a:rPr lang="en-GB" dirty="0"/>
              <a:t>.</a:t>
            </a:r>
          </a:p>
          <a:p>
            <a:r>
              <a:rPr lang="en-GB" b="1" dirty="0"/>
              <a:t>R-5</a:t>
            </a:r>
            <a:r>
              <a:rPr lang="en-GB" dirty="0"/>
              <a:t> CCI Data Producers shall </a:t>
            </a:r>
            <a:r>
              <a:rPr lang="en-GB" dirty="0">
                <a:solidFill>
                  <a:srgbClr val="FF0000"/>
                </a:solidFill>
              </a:rPr>
              <a:t>use terms from the CCI vocabulary </a:t>
            </a:r>
            <a:r>
              <a:rPr lang="en-GB" dirty="0"/>
              <a:t>tables in the </a:t>
            </a:r>
            <a:r>
              <a:rPr lang="en-GB" dirty="0" err="1"/>
              <a:t>netCDF</a:t>
            </a:r>
            <a:r>
              <a:rPr lang="en-GB" dirty="0"/>
              <a:t> global attributes, or if terms are missing they shall request that they are added to the tables.</a:t>
            </a:r>
          </a:p>
          <a:p>
            <a:r>
              <a:rPr lang="en-GB" b="1" dirty="0"/>
              <a:t>R-6</a:t>
            </a:r>
            <a:r>
              <a:rPr lang="en-GB" dirty="0"/>
              <a:t> The </a:t>
            </a:r>
            <a:r>
              <a:rPr lang="en-GB" dirty="0">
                <a:solidFill>
                  <a:srgbClr val="FF0000"/>
                </a:solidFill>
              </a:rPr>
              <a:t>key primary variables </a:t>
            </a:r>
            <a:r>
              <a:rPr lang="en-GB" dirty="0"/>
              <a:t>in the file and their related ancillary variables (e.g. uncertainty) </a:t>
            </a:r>
            <a:r>
              <a:rPr lang="en-GB" dirty="0">
                <a:solidFill>
                  <a:srgbClr val="FF0000"/>
                </a:solidFill>
              </a:rPr>
              <a:t>shall be identified</a:t>
            </a:r>
            <a:r>
              <a:rPr lang="en-GB" dirty="0"/>
              <a:t>, and the </a:t>
            </a:r>
            <a:r>
              <a:rPr lang="en-GB" dirty="0">
                <a:solidFill>
                  <a:srgbClr val="FF0000"/>
                </a:solidFill>
              </a:rPr>
              <a:t>range of their expected values shall be indicated</a:t>
            </a:r>
            <a:r>
              <a:rPr lang="en-GB" dirty="0"/>
              <a:t>.</a:t>
            </a:r>
          </a:p>
          <a:p>
            <a:endParaRPr lang="en-US" dirty="0"/>
          </a:p>
        </p:txBody>
      </p:sp>
    </p:spTree>
    <p:extLst>
      <p:ext uri="{BB962C8B-B14F-4D97-AF65-F5344CB8AC3E}">
        <p14:creationId xmlns:p14="http://schemas.microsoft.com/office/powerpoint/2010/main" val="1786061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9D6F95-F881-5749-9B0C-A7417FC2729A}"/>
              </a:ext>
            </a:extLst>
          </p:cNvPr>
          <p:cNvSpPr>
            <a:spLocks noGrp="1"/>
          </p:cNvSpPr>
          <p:nvPr>
            <p:ph idx="1"/>
          </p:nvPr>
        </p:nvSpPr>
        <p:spPr/>
        <p:txBody>
          <a:bodyPr/>
          <a:lstStyle/>
          <a:p>
            <a:endParaRPr lang="en-GB" dirty="0"/>
          </a:p>
          <a:p>
            <a:r>
              <a:rPr lang="en-GB" dirty="0"/>
              <a:t>R-7 For consistency across CCI gridded products, </a:t>
            </a:r>
            <a:r>
              <a:rPr lang="en-GB" dirty="0">
                <a:solidFill>
                  <a:srgbClr val="FF0000"/>
                </a:solidFill>
              </a:rPr>
              <a:t>variables shall have, as a minimum, the following dimensions: time, latitude, longitude </a:t>
            </a:r>
            <a:r>
              <a:rPr lang="en-GB" dirty="0"/>
              <a:t>(or alternative horizontal grid)</a:t>
            </a:r>
          </a:p>
          <a:p>
            <a:r>
              <a:rPr lang="en-GB" dirty="0"/>
              <a:t>R-8 CCI Data Producers shall use the </a:t>
            </a:r>
            <a:r>
              <a:rPr lang="en-GB" dirty="0">
                <a:solidFill>
                  <a:srgbClr val="FF0000"/>
                </a:solidFill>
              </a:rPr>
              <a:t>common directory structure </a:t>
            </a:r>
            <a:r>
              <a:rPr lang="en-GB" dirty="0"/>
              <a:t>for all output data made available to users</a:t>
            </a:r>
          </a:p>
          <a:p>
            <a:r>
              <a:rPr lang="en-GB" dirty="0"/>
              <a:t>R-9 CCI Data Producers shall use the </a:t>
            </a:r>
            <a:r>
              <a:rPr lang="en-GB" dirty="0">
                <a:solidFill>
                  <a:srgbClr val="FF0000"/>
                </a:solidFill>
              </a:rPr>
              <a:t>CCI </a:t>
            </a:r>
            <a:r>
              <a:rPr lang="en-GB" dirty="0" err="1">
                <a:solidFill>
                  <a:srgbClr val="FF0000"/>
                </a:solidFill>
              </a:rPr>
              <a:t>filenaming</a:t>
            </a:r>
            <a:r>
              <a:rPr lang="en-GB" dirty="0">
                <a:solidFill>
                  <a:srgbClr val="FF0000"/>
                </a:solidFill>
              </a:rPr>
              <a:t> convention </a:t>
            </a:r>
            <a:r>
              <a:rPr lang="en-GB" dirty="0"/>
              <a:t>for all output data made available to users</a:t>
            </a:r>
          </a:p>
          <a:p>
            <a:endParaRPr lang="en-US" dirty="0"/>
          </a:p>
        </p:txBody>
      </p:sp>
    </p:spTree>
    <p:extLst>
      <p:ext uri="{BB962C8B-B14F-4D97-AF65-F5344CB8AC3E}">
        <p14:creationId xmlns:p14="http://schemas.microsoft.com/office/powerpoint/2010/main" val="2957106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How you can help</a:t>
            </a:r>
          </a:p>
          <a:p>
            <a:pPr>
              <a:buFont typeface="Arial" panose="020B0604020202020204" pitchFamily="34" charset="0"/>
              <a:buChar char="•"/>
            </a:pPr>
            <a:r>
              <a:rPr lang="en-GB" dirty="0"/>
              <a:t>Tell us about upcoming data</a:t>
            </a:r>
          </a:p>
          <a:p>
            <a:pPr>
              <a:buFont typeface="Arial" panose="020B0604020202020204" pitchFamily="34" charset="0"/>
              <a:buChar char="•"/>
            </a:pPr>
            <a:r>
              <a:rPr lang="en-GB" dirty="0"/>
              <a:t>Follow the CCI Data Standards</a:t>
            </a:r>
          </a:p>
          <a:p>
            <a:pPr>
              <a:buFont typeface="Arial" panose="020B0604020202020204" pitchFamily="34" charset="0"/>
              <a:buChar char="•"/>
            </a:pPr>
            <a:r>
              <a:rPr lang="en-GB" dirty="0"/>
              <a:t>Send us some sample files early</a:t>
            </a:r>
          </a:p>
          <a:p>
            <a:pPr>
              <a:buFont typeface="Arial" panose="020B0604020202020204" pitchFamily="34" charset="0"/>
              <a:buChar char="•"/>
            </a:pPr>
            <a:r>
              <a:rPr lang="en-GB" dirty="0"/>
              <a:t>Ask for our help with format, metadata</a:t>
            </a:r>
          </a:p>
          <a:p>
            <a:pPr>
              <a:buFont typeface="Arial" panose="020B0604020202020204" pitchFamily="34" charset="0"/>
              <a:buChar char="•"/>
            </a:pPr>
            <a:r>
              <a:rPr lang="en-GB" dirty="0"/>
              <a:t>Use the portal, and send us feedback: ECV teams and CMUG </a:t>
            </a:r>
            <a:r>
              <a:rPr lang="en-GB" dirty="0">
                <a:sym typeface="Wingdings" pitchFamily="2" charset="2"/>
              </a:rPr>
              <a:t> </a:t>
            </a: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3715765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GB" dirty="0"/>
          </a:p>
          <a:p>
            <a:pPr algn="ctr"/>
            <a:endParaRPr lang="en-GB" dirty="0"/>
          </a:p>
          <a:p>
            <a:pPr algn="ctr"/>
            <a:endParaRPr lang="en-GB" dirty="0"/>
          </a:p>
          <a:p>
            <a:pPr algn="ctr"/>
            <a:endParaRPr lang="en-GB" dirty="0"/>
          </a:p>
          <a:p>
            <a:pPr algn="ctr"/>
            <a:r>
              <a:rPr lang="en-GB" dirty="0"/>
              <a:t>Thank you</a:t>
            </a:r>
          </a:p>
          <a:p>
            <a:pPr algn="ctr"/>
            <a:endParaRPr lang="en-GB" dirty="0"/>
          </a:p>
          <a:p>
            <a:pPr algn="ctr"/>
            <a:endParaRPr lang="en-GB" dirty="0"/>
          </a:p>
          <a:p>
            <a:pPr algn="ctr"/>
            <a:r>
              <a:rPr lang="en-GB" dirty="0"/>
              <a:t>Victoria.Bennett@stfc.ac.uk</a:t>
            </a:r>
          </a:p>
        </p:txBody>
      </p:sp>
    </p:spTree>
    <p:extLst>
      <p:ext uri="{BB962C8B-B14F-4D97-AF65-F5344CB8AC3E}">
        <p14:creationId xmlns:p14="http://schemas.microsoft.com/office/powerpoint/2010/main" val="34845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715" y="1564646"/>
            <a:ext cx="8748000" cy="3723690"/>
          </a:xfrm>
        </p:spPr>
        <p:txBody>
          <a:bodyPr/>
          <a:lstStyle/>
          <a:p>
            <a:pPr indent="0"/>
            <a:r>
              <a:rPr lang="en-GB" dirty="0"/>
              <a:t>Contents</a:t>
            </a:r>
          </a:p>
          <a:p>
            <a:pPr marL="285750" indent="-285750">
              <a:buFont typeface="Arial" panose="020B0604020202020204" pitchFamily="34" charset="0"/>
              <a:buChar char="•"/>
            </a:pPr>
            <a:r>
              <a:rPr lang="en-GB" dirty="0"/>
              <a:t>The Open Data Portal – what </a:t>
            </a:r>
            <a:r>
              <a:rPr lang="en-GB"/>
              <a:t>does it do? </a:t>
            </a:r>
            <a:endParaRPr lang="en-GB" dirty="0"/>
          </a:p>
          <a:p>
            <a:pPr marL="285750" indent="-285750">
              <a:buFont typeface="Arial" panose="020B0604020202020204" pitchFamily="34" charset="0"/>
              <a:buChar char="•"/>
            </a:pPr>
            <a:r>
              <a:rPr lang="en-GB" dirty="0"/>
              <a:t>How you can help</a:t>
            </a:r>
          </a:p>
        </p:txBody>
      </p:sp>
    </p:spTree>
    <p:extLst>
      <p:ext uri="{BB962C8B-B14F-4D97-AF65-F5344CB8AC3E}">
        <p14:creationId xmlns:p14="http://schemas.microsoft.com/office/powerpoint/2010/main" val="420093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GB" dirty="0"/>
              <a:t>Open Data Portal – What</a:t>
            </a:r>
          </a:p>
          <a:p>
            <a:pPr lvl="1"/>
            <a:r>
              <a:rPr lang="en-GB" b="1" dirty="0"/>
              <a:t>Single point of access to CCI Data </a:t>
            </a:r>
          </a:p>
          <a:p>
            <a:pPr lvl="1">
              <a:buFont typeface="Arial" panose="020B0604020202020204" pitchFamily="34" charset="0"/>
              <a:buChar char="•"/>
            </a:pPr>
            <a:endParaRPr lang="en-GB" dirty="0"/>
          </a:p>
          <a:p>
            <a:pPr lvl="1"/>
            <a:r>
              <a:rPr lang="en-GB" dirty="0"/>
              <a:t>  Central Data Archive</a:t>
            </a:r>
          </a:p>
          <a:p>
            <a:pPr lvl="1"/>
            <a:r>
              <a:rPr lang="en-GB" dirty="0"/>
              <a:t>  Search</a:t>
            </a:r>
          </a:p>
          <a:p>
            <a:pPr lvl="1"/>
            <a:r>
              <a:rPr lang="en-GB" dirty="0"/>
              <a:t>  Dashboard</a:t>
            </a:r>
          </a:p>
          <a:p>
            <a:pPr lvl="1"/>
            <a:r>
              <a:rPr lang="en-GB" dirty="0"/>
              <a:t>  Download</a:t>
            </a:r>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r>
              <a:rPr lang="en-GB" dirty="0"/>
              <a:t>cci.esa.int/data</a:t>
            </a:r>
          </a:p>
          <a:p>
            <a:pPr lvl="1">
              <a:buFont typeface="Arial" panose="020B0604020202020204" pitchFamily="34" charset="0"/>
              <a:buChar char="•"/>
            </a:pPr>
            <a:endParaRPr lang="en-GB" dirty="0"/>
          </a:p>
        </p:txBody>
      </p:sp>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5845" y="1593655"/>
            <a:ext cx="4770831" cy="2874683"/>
          </a:xfrm>
          <a:prstGeom prst="rect">
            <a:avLst/>
          </a:prstGeom>
        </p:spPr>
      </p:pic>
    </p:spTree>
    <p:extLst>
      <p:ext uri="{BB962C8B-B14F-4D97-AF65-F5344CB8AC3E}">
        <p14:creationId xmlns:p14="http://schemas.microsoft.com/office/powerpoint/2010/main" val="356304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382" y="1080292"/>
            <a:ext cx="4360523" cy="27784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4301" y="2248280"/>
            <a:ext cx="3890200" cy="207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60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3246" b="29378"/>
          <a:stretch/>
        </p:blipFill>
        <p:spPr>
          <a:xfrm>
            <a:off x="850232" y="580037"/>
            <a:ext cx="6925857" cy="3982818"/>
          </a:xfrm>
          <a:prstGeom prst="rect">
            <a:avLst/>
          </a:prstGeom>
        </p:spPr>
      </p:pic>
    </p:spTree>
    <p:extLst>
      <p:ext uri="{BB962C8B-B14F-4D97-AF65-F5344CB8AC3E}">
        <p14:creationId xmlns:p14="http://schemas.microsoft.com/office/powerpoint/2010/main" val="209046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5" y="826710"/>
            <a:ext cx="8748000" cy="3723690"/>
          </a:xfrm>
        </p:spPr>
        <p:txBody>
          <a:bodyPr/>
          <a:lstStyle/>
          <a:p>
            <a:pPr>
              <a:buFont typeface="Arial" panose="020B0604020202020204" pitchFamily="34" charset="0"/>
              <a:buChar char="•"/>
            </a:pPr>
            <a:r>
              <a:rPr lang="en-GB" dirty="0"/>
              <a:t>Download</a:t>
            </a:r>
          </a:p>
          <a:p>
            <a:pPr lvl="1">
              <a:buFont typeface="Arial" panose="020B0604020202020204" pitchFamily="34" charset="0"/>
              <a:buChar char="•"/>
            </a:pPr>
            <a:r>
              <a:rPr lang="en-GB" dirty="0"/>
              <a:t>  Anonymous FTP  </a:t>
            </a:r>
          </a:p>
          <a:p>
            <a:pPr lvl="1">
              <a:buFont typeface="Arial" panose="020B0604020202020204" pitchFamily="34" charset="0"/>
              <a:buChar char="•"/>
            </a:pPr>
            <a:r>
              <a:rPr lang="en-GB" dirty="0"/>
              <a:t>  HTTP, </a:t>
            </a:r>
            <a:r>
              <a:rPr lang="en-GB" dirty="0" err="1"/>
              <a:t>OPeNDAP</a:t>
            </a:r>
            <a:r>
              <a:rPr lang="en-GB" dirty="0"/>
              <a:t> (</a:t>
            </a:r>
            <a:r>
              <a:rPr lang="en-GB" dirty="0" err="1"/>
              <a:t>netCDF</a:t>
            </a:r>
            <a:r>
              <a:rPr lang="en-GB" dirty="0"/>
              <a:t>, CCI standards compliant)</a:t>
            </a:r>
          </a:p>
          <a:p>
            <a:pPr lvl="1">
              <a:buFont typeface="Arial" panose="020B0604020202020204" pitchFamily="34" charset="0"/>
              <a:buChar char="•"/>
            </a:pPr>
            <a:r>
              <a:rPr lang="en-GB" dirty="0"/>
              <a:t>  WMS, WCS (suitable gridded L3 data)</a:t>
            </a:r>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endParaRPr lang="en-GB" b="1" dirty="0"/>
          </a:p>
          <a:p>
            <a:pPr lvl="2">
              <a:buFont typeface="Arial" panose="020B0604020202020204" pitchFamily="34" charset="0"/>
              <a:buChar char="•"/>
            </a:pPr>
            <a:endParaRPr lang="en-GB" dirty="0"/>
          </a:p>
          <a:p>
            <a:pPr lvl="2">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p:txBody>
      </p:sp>
      <p:pic>
        <p:nvPicPr>
          <p:cNvPr id="4" name="Picture 3" descr="CCI ODP Soil Moisture WMS Clien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072" y="2245894"/>
            <a:ext cx="5582717" cy="3390434"/>
          </a:xfrm>
          <a:prstGeom prst="rect">
            <a:avLst/>
          </a:prstGeom>
        </p:spPr>
      </p:pic>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t="14963" r="48729"/>
          <a:stretch/>
        </p:blipFill>
        <p:spPr>
          <a:xfrm>
            <a:off x="6645329" y="1955902"/>
            <a:ext cx="2218555" cy="2679909"/>
          </a:xfrm>
          <a:prstGeom prst="rect">
            <a:avLst/>
          </a:prstGeom>
          <a:ln>
            <a:solidFill>
              <a:schemeClr val="tx1"/>
            </a:solidFill>
          </a:ln>
        </p:spPr>
      </p:pic>
    </p:spTree>
    <p:extLst>
      <p:ext uri="{BB962C8B-B14F-4D97-AF65-F5344CB8AC3E}">
        <p14:creationId xmlns:p14="http://schemas.microsoft.com/office/powerpoint/2010/main" val="110998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005" y="827088"/>
            <a:ext cx="6127190" cy="3722687"/>
          </a:xfrm>
        </p:spPr>
      </p:pic>
    </p:spTree>
    <p:extLst>
      <p:ext uri="{BB962C8B-B14F-4D97-AF65-F5344CB8AC3E}">
        <p14:creationId xmlns:p14="http://schemas.microsoft.com/office/powerpoint/2010/main" val="116232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7811" y="1167986"/>
            <a:ext cx="7270736" cy="3723690"/>
          </a:xfrm>
        </p:spPr>
        <p:txBody>
          <a:bodyPr/>
          <a:lstStyle/>
          <a:p>
            <a:r>
              <a:rPr lang="en-GB" dirty="0"/>
              <a:t>The Archive (October 2018) </a:t>
            </a:r>
          </a:p>
          <a:p>
            <a:pPr>
              <a:buFont typeface="Arial" panose="020B0604020202020204" pitchFamily="34" charset="0"/>
              <a:buChar char="•"/>
            </a:pPr>
            <a:r>
              <a:rPr lang="en-GB" dirty="0"/>
              <a:t>14 ECVs</a:t>
            </a:r>
          </a:p>
          <a:p>
            <a:pPr>
              <a:buFont typeface="Arial" panose="020B0604020202020204" pitchFamily="34" charset="0"/>
              <a:buChar char="•"/>
            </a:pPr>
            <a:r>
              <a:rPr lang="en-GB" dirty="0"/>
              <a:t>Over 100 datasets</a:t>
            </a:r>
          </a:p>
          <a:p>
            <a:pPr>
              <a:buFont typeface="Arial" panose="020B0604020202020204" pitchFamily="34" charset="0"/>
              <a:buChar char="•"/>
            </a:pPr>
            <a:r>
              <a:rPr lang="en-GB" dirty="0"/>
              <a:t>4.2 million files</a:t>
            </a:r>
          </a:p>
          <a:p>
            <a:pPr>
              <a:buFont typeface="Arial" panose="020B0604020202020204" pitchFamily="34" charset="0"/>
              <a:buChar char="•"/>
            </a:pPr>
            <a:r>
              <a:rPr lang="en-GB" dirty="0"/>
              <a:t>133 Terabytes</a:t>
            </a:r>
          </a:p>
          <a:p>
            <a:pPr>
              <a:buFont typeface="Arial" panose="020B0604020202020204" pitchFamily="34" charset="0"/>
              <a:buChar char="•"/>
            </a:pPr>
            <a:endParaRPr lang="en-GB" dirty="0"/>
          </a:p>
          <a:p>
            <a:pPr indent="0"/>
            <a:endParaRPr lang="en-GB" dirty="0"/>
          </a:p>
          <a:p>
            <a:pPr>
              <a:buFont typeface="Arial" panose="020B0604020202020204" pitchFamily="34" charset="0"/>
              <a:buChar char="•"/>
            </a:pPr>
            <a:endParaRPr lang="en-GB" dirty="0"/>
          </a:p>
          <a:p>
            <a:pPr>
              <a:buFont typeface="Arial" panose="020B0604020202020204" pitchFamily="34" charset="0"/>
              <a:buChar char="•"/>
            </a:pPr>
            <a:r>
              <a:rPr lang="en-GB" dirty="0"/>
              <a:t>Managing the data </a:t>
            </a:r>
            <a:r>
              <a:rPr lang="en-GB" b="1" dirty="0"/>
              <a:t>at scale </a:t>
            </a:r>
            <a:r>
              <a:rPr lang="en-GB" dirty="0"/>
              <a:t>requires </a:t>
            </a:r>
            <a:r>
              <a:rPr lang="en-GB" b="1" dirty="0"/>
              <a:t>consistency</a:t>
            </a:r>
          </a:p>
        </p:txBody>
      </p:sp>
      <p:grpSp>
        <p:nvGrpSpPr>
          <p:cNvPr id="3" name="Group 2"/>
          <p:cNvGrpSpPr>
            <a:grpSpLocks noChangeAspect="1"/>
          </p:cNvGrpSpPr>
          <p:nvPr/>
        </p:nvGrpSpPr>
        <p:grpSpPr>
          <a:xfrm>
            <a:off x="3899650" y="984942"/>
            <a:ext cx="3476893" cy="2650035"/>
            <a:chOff x="5822571" y="3917461"/>
            <a:chExt cx="2593015" cy="1976357"/>
          </a:xfrm>
        </p:grpSpPr>
        <p:pic>
          <p:nvPicPr>
            <p:cNvPr id="4" name="Picture 3" descr="14EC2458 JASMIN 2 computing clu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2571" y="3917461"/>
              <a:ext cx="2593015" cy="1708097"/>
            </a:xfrm>
            <a:prstGeom prst="rect">
              <a:avLst/>
            </a:prstGeom>
          </p:spPr>
        </p:pic>
        <p:sp>
          <p:nvSpPr>
            <p:cNvPr id="5" name="TextBox 4"/>
            <p:cNvSpPr txBox="1"/>
            <p:nvPr/>
          </p:nvSpPr>
          <p:spPr>
            <a:xfrm>
              <a:off x="5822571" y="5625558"/>
              <a:ext cx="2593015" cy="268260"/>
            </a:xfrm>
            <a:prstGeom prst="rect">
              <a:avLst/>
            </a:prstGeom>
            <a:noFill/>
          </p:spPr>
          <p:txBody>
            <a:bodyPr wrap="square" rtlCol="0">
              <a:spAutoFit/>
            </a:bodyPr>
            <a:lstStyle/>
            <a:p>
              <a:r>
                <a:rPr lang="en-US" sz="600" dirty="0">
                  <a:latin typeface="Helvetica"/>
                  <a:cs typeface="Helvetica"/>
                </a:rPr>
                <a:t>JASMIN (STFC/Stephen Kill)</a:t>
              </a:r>
            </a:p>
          </p:txBody>
        </p:sp>
      </p:grpSp>
    </p:spTree>
    <p:extLst>
      <p:ext uri="{BB962C8B-B14F-4D97-AF65-F5344CB8AC3E}">
        <p14:creationId xmlns:p14="http://schemas.microsoft.com/office/powerpoint/2010/main" val="49071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Catalogue</a:t>
            </a:r>
          </a:p>
          <a:p>
            <a:pPr>
              <a:buFont typeface="Arial" panose="020B0604020202020204" pitchFamily="34" charset="0"/>
              <a:buChar char="•"/>
            </a:pPr>
            <a:r>
              <a:rPr lang="en-GB" dirty="0"/>
              <a:t>“Hand written” content for each dataset, pulled from your documents and information you provide</a:t>
            </a:r>
          </a:p>
          <a:p>
            <a:pPr>
              <a:buFont typeface="Arial" panose="020B0604020202020204" pitchFamily="34" charset="0"/>
              <a:buChar char="•"/>
            </a:pPr>
            <a:r>
              <a:rPr lang="en-GB" dirty="0"/>
              <a:t>Information includes:</a:t>
            </a:r>
          </a:p>
          <a:p>
            <a:pPr lvl="1">
              <a:buFont typeface="Arial" panose="020B0604020202020204" pitchFamily="34" charset="0"/>
              <a:buChar char="•"/>
            </a:pPr>
            <a:r>
              <a:rPr lang="en-GB" dirty="0"/>
              <a:t>  Dataset description (title and abstract)</a:t>
            </a:r>
          </a:p>
          <a:p>
            <a:pPr lvl="1">
              <a:buFont typeface="Arial" panose="020B0604020202020204" pitchFamily="34" charset="0"/>
              <a:buChar char="•"/>
            </a:pPr>
            <a:r>
              <a:rPr lang="en-GB" dirty="0"/>
              <a:t>  Links to external documentation, papers, websites</a:t>
            </a:r>
          </a:p>
          <a:p>
            <a:pPr lvl="1">
              <a:buFont typeface="Arial" panose="020B0604020202020204" pitchFamily="34" charset="0"/>
              <a:buChar char="•"/>
            </a:pPr>
            <a:r>
              <a:rPr lang="en-GB" dirty="0"/>
              <a:t>  Authors</a:t>
            </a:r>
          </a:p>
          <a:p>
            <a:pPr lvl="1">
              <a:buFont typeface="Arial" panose="020B0604020202020204" pitchFamily="34" charset="0"/>
              <a:buChar char="•"/>
            </a:pPr>
            <a:r>
              <a:rPr lang="en-GB" dirty="0"/>
              <a:t>  Spatial / temporal coverage</a:t>
            </a:r>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2194681869"/>
      </p:ext>
    </p:extLst>
  </p:cSld>
  <p:clrMapOvr>
    <a:masterClrMapping/>
  </p:clrMapOvr>
</p:sld>
</file>

<file path=ppt/theme/theme1.xml><?xml version="1.0" encoding="utf-8"?>
<a:theme xmlns:a="http://schemas.openxmlformats.org/drawingml/2006/main" name="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22279E-2C4C-4C93-8498-455A58D1433E}">
  <ds:schemaRefs>
    <ds:schemaRef ds:uri="http://schemas.openxmlformats.org/package/2006/metadata/core-properties"/>
    <ds:schemaRef ds:uri="http://purl.org/dc/elements/1.1/"/>
    <ds:schemaRef ds:uri="http://schemas.microsoft.com/office/infopath/2007/PartnerControls"/>
    <ds:schemaRef ds:uri="http://www.w3.org/XML/1998/namespace"/>
    <ds:schemaRef ds:uri="http://purl.org/dc/terms/"/>
    <ds:schemaRef ds:uri="f2760952-b3bb-408f-ace6-eb1e07642b86"/>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ESA Presentation 16-9</Template>
  <TotalTime>251</TotalTime>
  <Words>362</Words>
  <Application>Microsoft Macintosh PowerPoint</Application>
  <PresentationFormat>On-screen Show (16:9)</PresentationFormat>
  <Paragraphs>94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Helvetica</vt:lpstr>
      <vt:lpstr>Verdana</vt:lpstr>
      <vt:lpstr>Wingdings</vt:lpstr>
      <vt:lpstr>NEW ESA Presentation 16-9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ESA</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TITLE OF PRESENTATION</dc:subject>
  <dc:creator>Author</dc:creator>
  <cp:lastModifiedBy>Microsoft Office User</cp:lastModifiedBy>
  <cp:revision>30</cp:revision>
  <cp:lastPrinted>2008-08-26T16:26:23Z</cp:lastPrinted>
  <dcterms:created xsi:type="dcterms:W3CDTF">2016-10-18T10:53:19Z</dcterms:created>
  <dcterms:modified xsi:type="dcterms:W3CDTF">2018-10-30T11:48:45Z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Author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ESRIN</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ESRIN</vt:lpwstr>
  </property>
  <property fmtid="{D5CDD505-2E9C-101B-9397-08002B2CF9AE}" pid="24" name="bmsAddress">
    <vt:lpwstr>Via Galileo Galilei - Casella Postale 64 - 00044 Frascati - Italy</vt:lpwstr>
  </property>
  <property fmtid="{D5CDD505-2E9C-101B-9397-08002B2CF9AE}" pid="25" name="bmsPlace">
    <vt:lpwstr>Frascati</vt:lpwstr>
  </property>
  <property fmtid="{D5CDD505-2E9C-101B-9397-08002B2CF9AE}" pid="26" name="bmsPhoneFax">
    <vt:lpwstr>T +39 06 9418 01 - F +39 06 9418 0280 - www.esa.int</vt:lpwstr>
  </property>
  <property fmtid="{D5CDD505-2E9C-101B-9397-08002B2CF9AE}" pid="27" name="Issue">
    <vt:i4>0</vt:i4>
  </property>
  <property fmtid="{D5CDD505-2E9C-101B-9397-08002B2CF9AE}" pid="28" name="Revision">
    <vt:i4>0</vt:i4>
  </property>
  <property fmtid="{D5CDD505-2E9C-101B-9397-08002B2CF9AE}" pid="29" name="Issue Date">
    <vt:filetime>2016-10-17T22:00:00Z</vt:filetime>
  </property>
  <property fmtid="{D5CDD505-2E9C-101B-9397-08002B2CF9AE}" pid="30" name="Organisational_x0020_entity">
    <vt:lpwstr/>
  </property>
</Properties>
</file>