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7" r:id="rId7"/>
    <p:sldId id="265" r:id="rId8"/>
    <p:sldId id="260" r:id="rId9"/>
    <p:sldId id="268" r:id="rId10"/>
    <p:sldId id="267" r:id="rId11"/>
    <p:sldId id="264" r:id="rId12"/>
    <p:sldId id="266" r:id="rId13"/>
    <p:sldId id="261" r:id="rId14"/>
    <p:sldId id="262" r:id="rId15"/>
    <p:sldId id="259" r:id="rId16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4"/>
  </p:normalViewPr>
  <p:slideViewPr>
    <p:cSldViewPr snapToGrid="0">
      <p:cViewPr>
        <p:scale>
          <a:sx n="100" d="100"/>
          <a:sy n="100" d="100"/>
        </p:scale>
        <p:origin x="-516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xmlns="" id="{A25954FA-DE80-6C4A-B233-2BB4446452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xmlns="" id="{0949F5E1-7319-CF4C-B657-A7874F0F4A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xmlns="" id="{A50460B6-6404-2D46-BF8A-89627A6DEF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xmlns="" id="{21A4CB99-EE22-E349-B5B3-8AC6B919799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CE4867F-CF59-F24B-908F-E14EB36F0E67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3286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366A4F75-497B-ED49-8235-7BF18282FE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DF8D769C-5638-C94F-B343-BEB1B5CF3A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38460894-1C0A-EB4B-912C-D4268363EF87}" type="datetimeFigureOut">
              <a:rPr lang="en-US" altLang="en-US"/>
              <a:pPr/>
              <a:t>10/30/2018</a:t>
            </a:fld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4557A777-BD8E-CA47-93CB-CAE955FA0E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xmlns="" id="{2F48CD6C-21B8-9C47-A8C7-C593389842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xmlns="" id="{435B224F-BE43-E443-9BD9-2C42922752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xmlns="" id="{C71FAA81-0916-2846-89B4-4907D6E52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A1F5B247-B75E-8846-B979-2A7EC8F16A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27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xmlns="" id="{9980D0E6-71F7-C44D-9D5E-A3FB8FE22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xmlns="" id="{1B223F39-077D-8D43-86F1-72EAD8FF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B4A7B-97BC-2340-8E43-9A5F48131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6201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86201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86201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6201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201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09A2D1-AF57-E84D-AF33-C0A5F37A0CAD}" type="slidenum">
              <a:rPr lang="en-US" altLang="en-US" sz="1100"/>
              <a:pPr eaLnBrk="1" hangingPunct="1"/>
              <a:t>1</a:t>
            </a:fld>
            <a:endParaRPr lang="en-US" alt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WaterVapour.jpg">
            <a:extLst>
              <a:ext uri="{FF2B5EF4-FFF2-40B4-BE49-F238E27FC236}">
                <a16:creationId xmlns:a16="http://schemas.microsoft.com/office/drawing/2014/main" xmlns="" id="{678E8825-AAF7-9740-9ACF-6F18D2262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>
            <a:extLst>
              <a:ext uri="{FF2B5EF4-FFF2-40B4-BE49-F238E27FC236}">
                <a16:creationId xmlns:a16="http://schemas.microsoft.com/office/drawing/2014/main" xmlns="" id="{98831448-B8FC-6144-ABD0-F8E5CE7B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xmlns="" id="{D24D8414-653F-574B-A48D-30FF7F1CE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>
            <a:extLst>
              <a:ext uri="{FF2B5EF4-FFF2-40B4-BE49-F238E27FC236}">
                <a16:creationId xmlns:a16="http://schemas.microsoft.com/office/drawing/2014/main" xmlns="" id="{F337C009-C717-DE49-9653-EC2C3D226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>
            <a:extLst>
              <a:ext uri="{FF2B5EF4-FFF2-40B4-BE49-F238E27FC236}">
                <a16:creationId xmlns:a16="http://schemas.microsoft.com/office/drawing/2014/main" xmlns="" id="{83BDD28E-66DC-F54A-83CD-B515E09D6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8AA8479-F23D-314E-AE1C-9954EA280092}"/>
              </a:ext>
            </a:extLst>
          </p:cNvPr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>
            <a:extLst>
              <a:ext uri="{FF2B5EF4-FFF2-40B4-BE49-F238E27FC236}">
                <a16:creationId xmlns:a16="http://schemas.microsoft.com/office/drawing/2014/main" xmlns="" id="{7B7BE230-1F1F-B348-9D95-03B09404E76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>
              <a:extLst>
                <a:ext uri="{FF2B5EF4-FFF2-40B4-BE49-F238E27FC236}">
                  <a16:creationId xmlns:a16="http://schemas.microsoft.com/office/drawing/2014/main" xmlns="" id="{22359C65-AA59-634E-812F-5EC3F9D4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>
              <a:extLst>
                <a:ext uri="{FF2B5EF4-FFF2-40B4-BE49-F238E27FC236}">
                  <a16:creationId xmlns:a16="http://schemas.microsoft.com/office/drawing/2014/main" xmlns="" id="{C5AFE359-9DBA-E044-B28C-C496DD540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>
              <a:extLst>
                <a:ext uri="{FF2B5EF4-FFF2-40B4-BE49-F238E27FC236}">
                  <a16:creationId xmlns:a16="http://schemas.microsoft.com/office/drawing/2014/main" xmlns="" id="{332A9619-6919-A74E-AD91-7BD53A62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>
              <a:extLst>
                <a:ext uri="{FF2B5EF4-FFF2-40B4-BE49-F238E27FC236}">
                  <a16:creationId xmlns:a16="http://schemas.microsoft.com/office/drawing/2014/main" xmlns="" id="{8D68302C-E5F5-8847-9555-E76E778D9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>
              <a:extLst>
                <a:ext uri="{FF2B5EF4-FFF2-40B4-BE49-F238E27FC236}">
                  <a16:creationId xmlns:a16="http://schemas.microsoft.com/office/drawing/2014/main" xmlns="" id="{E13DFBC2-4B38-9C44-A85F-C2AA8A610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>
              <a:extLst>
                <a:ext uri="{FF2B5EF4-FFF2-40B4-BE49-F238E27FC236}">
                  <a16:creationId xmlns:a16="http://schemas.microsoft.com/office/drawing/2014/main" xmlns="" id="{BC3BFA8A-6AF5-0A49-90D8-E78CC4A40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>
              <a:extLst>
                <a:ext uri="{FF2B5EF4-FFF2-40B4-BE49-F238E27FC236}">
                  <a16:creationId xmlns:a16="http://schemas.microsoft.com/office/drawing/2014/main" xmlns="" id="{6EF9649E-2409-944D-9154-710AB4553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>
              <a:extLst>
                <a:ext uri="{FF2B5EF4-FFF2-40B4-BE49-F238E27FC236}">
                  <a16:creationId xmlns:a16="http://schemas.microsoft.com/office/drawing/2014/main" xmlns="" id="{D5A93CC3-AAD0-1542-8A1F-18F2C738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>
              <a:extLst>
                <a:ext uri="{FF2B5EF4-FFF2-40B4-BE49-F238E27FC236}">
                  <a16:creationId xmlns:a16="http://schemas.microsoft.com/office/drawing/2014/main" xmlns="" id="{97DC2872-0165-CD47-8DE0-848D12A17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>
              <a:extLst>
                <a:ext uri="{FF2B5EF4-FFF2-40B4-BE49-F238E27FC236}">
                  <a16:creationId xmlns:a16="http://schemas.microsoft.com/office/drawing/2014/main" xmlns="" id="{1748FF50-A118-DB49-82CF-F795FD11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>
              <a:extLst>
                <a:ext uri="{FF2B5EF4-FFF2-40B4-BE49-F238E27FC236}">
                  <a16:creationId xmlns:a16="http://schemas.microsoft.com/office/drawing/2014/main" xmlns="" id="{297EA685-F18F-AA41-ADBA-699813879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>
              <a:extLst>
                <a:ext uri="{FF2B5EF4-FFF2-40B4-BE49-F238E27FC236}">
                  <a16:creationId xmlns:a16="http://schemas.microsoft.com/office/drawing/2014/main" xmlns="" id="{41AF60B0-76A3-4B49-A3FA-8FEB60CB7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>
              <a:extLst>
                <a:ext uri="{FF2B5EF4-FFF2-40B4-BE49-F238E27FC236}">
                  <a16:creationId xmlns:a16="http://schemas.microsoft.com/office/drawing/2014/main" xmlns="" id="{F7B214C3-851A-BB4B-9B5C-FE138B38A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>
              <a:extLst>
                <a:ext uri="{FF2B5EF4-FFF2-40B4-BE49-F238E27FC236}">
                  <a16:creationId xmlns:a16="http://schemas.microsoft.com/office/drawing/2014/main" xmlns="" id="{B6634148-E4CE-974C-AB82-A1B74B903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>
              <a:extLst>
                <a:ext uri="{FF2B5EF4-FFF2-40B4-BE49-F238E27FC236}">
                  <a16:creationId xmlns:a16="http://schemas.microsoft.com/office/drawing/2014/main" xmlns="" id="{B7A44A58-21FA-E247-9E7E-FFBFD803D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>
              <a:extLst>
                <a:ext uri="{FF2B5EF4-FFF2-40B4-BE49-F238E27FC236}">
                  <a16:creationId xmlns:a16="http://schemas.microsoft.com/office/drawing/2014/main" xmlns="" id="{49F9E4ED-A833-BA44-B9B1-88FA8AC75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>
              <a:extLst>
                <a:ext uri="{FF2B5EF4-FFF2-40B4-BE49-F238E27FC236}">
                  <a16:creationId xmlns:a16="http://schemas.microsoft.com/office/drawing/2014/main" xmlns="" id="{8B6634E2-9A1F-D249-AB12-6E9C6571E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>
              <a:extLst>
                <a:ext uri="{FF2B5EF4-FFF2-40B4-BE49-F238E27FC236}">
                  <a16:creationId xmlns:a16="http://schemas.microsoft.com/office/drawing/2014/main" xmlns="" id="{44D737D1-A3B7-984C-80CA-DCF66C85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>
              <a:extLst>
                <a:ext uri="{FF2B5EF4-FFF2-40B4-BE49-F238E27FC236}">
                  <a16:creationId xmlns:a16="http://schemas.microsoft.com/office/drawing/2014/main" xmlns="" id="{10306C0B-FBDB-774E-AD8E-E7B4B8A0C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>
              <a:extLst>
                <a:ext uri="{FF2B5EF4-FFF2-40B4-BE49-F238E27FC236}">
                  <a16:creationId xmlns:a16="http://schemas.microsoft.com/office/drawing/2014/main" xmlns="" id="{5A9A319B-CC5D-CA45-8C28-1B1A76434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>
              <a:extLst>
                <a:ext uri="{FF2B5EF4-FFF2-40B4-BE49-F238E27FC236}">
                  <a16:creationId xmlns:a16="http://schemas.microsoft.com/office/drawing/2014/main" xmlns="" id="{A97DDFB5-C6F5-C040-A11C-943587B65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>
              <a:extLst>
                <a:ext uri="{FF2B5EF4-FFF2-40B4-BE49-F238E27FC236}">
                  <a16:creationId xmlns:a16="http://schemas.microsoft.com/office/drawing/2014/main" xmlns="" id="{ACE847BE-2C41-0042-A696-F68482D9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>
              <a:extLst>
                <a:ext uri="{FF2B5EF4-FFF2-40B4-BE49-F238E27FC236}">
                  <a16:creationId xmlns:a16="http://schemas.microsoft.com/office/drawing/2014/main" xmlns="" id="{B53DEA57-B244-2945-9834-06C26B861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>
              <a:extLst>
                <a:ext uri="{FF2B5EF4-FFF2-40B4-BE49-F238E27FC236}">
                  <a16:creationId xmlns:a16="http://schemas.microsoft.com/office/drawing/2014/main" xmlns="" id="{24E247ED-3BCA-0C48-A931-FD61E5F84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511619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080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18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192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982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46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669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28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CI_ppt_edits_WaterVapour2.jpg">
            <a:extLst>
              <a:ext uri="{FF2B5EF4-FFF2-40B4-BE49-F238E27FC236}">
                <a16:creationId xmlns:a16="http://schemas.microsoft.com/office/drawing/2014/main" xmlns="" id="{6D7511EC-A671-7C4D-98BC-35FE999262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9B695D01-8040-AC49-B9A1-732B13D88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DG">
            <a:extLst>
              <a:ext uri="{FF2B5EF4-FFF2-40B4-BE49-F238E27FC236}">
                <a16:creationId xmlns:a16="http://schemas.microsoft.com/office/drawing/2014/main" xmlns="" id="{3D98A07E-2C38-A941-909E-E95619DA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xmlns="" id="{7FA04ABB-993D-A743-AF9B-69B284FF1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0" name="Picture 11" descr="PPT_Footer.jpg">
            <a:extLst>
              <a:ext uri="{FF2B5EF4-FFF2-40B4-BE49-F238E27FC236}">
                <a16:creationId xmlns:a16="http://schemas.microsoft.com/office/drawing/2014/main" xmlns="" id="{8C66EC66-B778-FE41-AD88-7E9FBC15F4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>
            <a:extLst>
              <a:ext uri="{FF2B5EF4-FFF2-40B4-BE49-F238E27FC236}">
                <a16:creationId xmlns:a16="http://schemas.microsoft.com/office/drawing/2014/main" xmlns="" id="{E9936973-BCCA-9C48-8F42-F97AE75A3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>
            <a:extLst>
              <a:ext uri="{FF2B5EF4-FFF2-40B4-BE49-F238E27FC236}">
                <a16:creationId xmlns:a16="http://schemas.microsoft.com/office/drawing/2014/main" xmlns="" id="{397520FF-0236-1B47-9D3B-C1046B64A38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2"/>
                </a:solidFill>
              </a:rPr>
              <a:t>ESA | 01/01/2016 | Slide  </a:t>
            </a:r>
            <a:fld id="{17CCDFD2-2040-AC46-8FEB-E11A09A69D43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‹Nr.›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>
            <a:extLst>
              <a:ext uri="{FF2B5EF4-FFF2-40B4-BE49-F238E27FC236}">
                <a16:creationId xmlns:a16="http://schemas.microsoft.com/office/drawing/2014/main" xmlns="" id="{97A9BE4F-B682-904B-B494-B281FDDA5CB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>
              <a:extLst>
                <a:ext uri="{FF2B5EF4-FFF2-40B4-BE49-F238E27FC236}">
                  <a16:creationId xmlns:a16="http://schemas.microsoft.com/office/drawing/2014/main" xmlns="" id="{BB6122B5-B476-0E40-9CE1-4C47D90E2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>
              <a:extLst>
                <a:ext uri="{FF2B5EF4-FFF2-40B4-BE49-F238E27FC236}">
                  <a16:creationId xmlns:a16="http://schemas.microsoft.com/office/drawing/2014/main" xmlns="" id="{E158C938-CB16-704B-B1E8-3BBFC804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>
              <a:extLst>
                <a:ext uri="{FF2B5EF4-FFF2-40B4-BE49-F238E27FC236}">
                  <a16:creationId xmlns:a16="http://schemas.microsoft.com/office/drawing/2014/main" xmlns="" id="{E1BF3ACB-055A-414E-B5DC-8642196B5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>
              <a:extLst>
                <a:ext uri="{FF2B5EF4-FFF2-40B4-BE49-F238E27FC236}">
                  <a16:creationId xmlns:a16="http://schemas.microsoft.com/office/drawing/2014/main" xmlns="" id="{B6785299-64A4-074B-AB3E-4ABC8D4DB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>
              <a:extLst>
                <a:ext uri="{FF2B5EF4-FFF2-40B4-BE49-F238E27FC236}">
                  <a16:creationId xmlns:a16="http://schemas.microsoft.com/office/drawing/2014/main" xmlns="" id="{A32F82F9-98B2-F942-9C16-E414F0EBA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>
              <a:extLst>
                <a:ext uri="{FF2B5EF4-FFF2-40B4-BE49-F238E27FC236}">
                  <a16:creationId xmlns:a16="http://schemas.microsoft.com/office/drawing/2014/main" xmlns="" id="{F1E06E53-525A-8940-907D-CED43D889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>
              <a:extLst>
                <a:ext uri="{FF2B5EF4-FFF2-40B4-BE49-F238E27FC236}">
                  <a16:creationId xmlns:a16="http://schemas.microsoft.com/office/drawing/2014/main" xmlns="" id="{A22F8D12-FE56-2A4F-A376-203244FA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>
              <a:extLst>
                <a:ext uri="{FF2B5EF4-FFF2-40B4-BE49-F238E27FC236}">
                  <a16:creationId xmlns:a16="http://schemas.microsoft.com/office/drawing/2014/main" xmlns="" id="{586901ED-57F3-B144-B056-51232F411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>
              <a:extLst>
                <a:ext uri="{FF2B5EF4-FFF2-40B4-BE49-F238E27FC236}">
                  <a16:creationId xmlns:a16="http://schemas.microsoft.com/office/drawing/2014/main" xmlns="" id="{99712C81-B05F-4D4A-BA63-B7E65972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>
              <a:extLst>
                <a:ext uri="{FF2B5EF4-FFF2-40B4-BE49-F238E27FC236}">
                  <a16:creationId xmlns:a16="http://schemas.microsoft.com/office/drawing/2014/main" xmlns="" id="{9B21B042-8808-7C42-A06D-4C9DFF03B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>
              <a:extLst>
                <a:ext uri="{FF2B5EF4-FFF2-40B4-BE49-F238E27FC236}">
                  <a16:creationId xmlns:a16="http://schemas.microsoft.com/office/drawing/2014/main" xmlns="" id="{3EB9AFFD-D247-F541-8FA4-65B33394B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>
              <a:extLst>
                <a:ext uri="{FF2B5EF4-FFF2-40B4-BE49-F238E27FC236}">
                  <a16:creationId xmlns:a16="http://schemas.microsoft.com/office/drawing/2014/main" xmlns="" id="{2FDD3D3D-6BE3-A648-B0AC-97CFE202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>
              <a:extLst>
                <a:ext uri="{FF2B5EF4-FFF2-40B4-BE49-F238E27FC236}">
                  <a16:creationId xmlns:a16="http://schemas.microsoft.com/office/drawing/2014/main" xmlns="" id="{B8AF8E47-6F7C-CF4A-BCB6-FE67F71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>
              <a:extLst>
                <a:ext uri="{FF2B5EF4-FFF2-40B4-BE49-F238E27FC236}">
                  <a16:creationId xmlns:a16="http://schemas.microsoft.com/office/drawing/2014/main" xmlns="" id="{5A8E6751-403E-F045-B9FC-D121FC6D0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>
              <a:extLst>
                <a:ext uri="{FF2B5EF4-FFF2-40B4-BE49-F238E27FC236}">
                  <a16:creationId xmlns:a16="http://schemas.microsoft.com/office/drawing/2014/main" xmlns="" id="{881AA020-EB43-F34D-BB50-8CA7138F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>
              <a:extLst>
                <a:ext uri="{FF2B5EF4-FFF2-40B4-BE49-F238E27FC236}">
                  <a16:creationId xmlns:a16="http://schemas.microsoft.com/office/drawing/2014/main" xmlns="" id="{79827EAF-D979-8048-AB86-A3AAF116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>
              <a:extLst>
                <a:ext uri="{FF2B5EF4-FFF2-40B4-BE49-F238E27FC236}">
                  <a16:creationId xmlns:a16="http://schemas.microsoft.com/office/drawing/2014/main" xmlns="" id="{3D68C8AF-4077-024C-B5A2-A57974C36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>
              <a:extLst>
                <a:ext uri="{FF2B5EF4-FFF2-40B4-BE49-F238E27FC236}">
                  <a16:creationId xmlns:a16="http://schemas.microsoft.com/office/drawing/2014/main" xmlns="" id="{B87B710B-06CC-0F44-9853-D328EB673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>
              <a:extLst>
                <a:ext uri="{FF2B5EF4-FFF2-40B4-BE49-F238E27FC236}">
                  <a16:creationId xmlns:a16="http://schemas.microsoft.com/office/drawing/2014/main" xmlns="" id="{474A1F42-ECA1-7D49-AD01-BA29B645B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>
              <a:extLst>
                <a:ext uri="{FF2B5EF4-FFF2-40B4-BE49-F238E27FC236}">
                  <a16:creationId xmlns:a16="http://schemas.microsoft.com/office/drawing/2014/main" xmlns="" id="{FBF7557C-B91B-FC45-9432-24592DD5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>
              <a:extLst>
                <a:ext uri="{FF2B5EF4-FFF2-40B4-BE49-F238E27FC236}">
                  <a16:creationId xmlns:a16="http://schemas.microsoft.com/office/drawing/2014/main" xmlns="" id="{8E769F0F-77F0-9641-AD4D-360D2A529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>
              <a:extLst>
                <a:ext uri="{FF2B5EF4-FFF2-40B4-BE49-F238E27FC236}">
                  <a16:creationId xmlns:a16="http://schemas.microsoft.com/office/drawing/2014/main" xmlns="" id="{A413419D-4009-2E4C-98CA-C0B5E32F7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>
              <a:extLst>
                <a:ext uri="{FF2B5EF4-FFF2-40B4-BE49-F238E27FC236}">
                  <a16:creationId xmlns:a16="http://schemas.microsoft.com/office/drawing/2014/main" xmlns="" id="{CB43F719-CCE5-6C4E-A80B-5DFD386EC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>
              <a:extLst>
                <a:ext uri="{FF2B5EF4-FFF2-40B4-BE49-F238E27FC236}">
                  <a16:creationId xmlns:a16="http://schemas.microsoft.com/office/drawing/2014/main" xmlns="" id="{E2FA0804-3F9D-D247-8C27-0E86DEF77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>
            <a:extLst>
              <a:ext uri="{FF2B5EF4-FFF2-40B4-BE49-F238E27FC236}">
                <a16:creationId xmlns:a16="http://schemas.microsoft.com/office/drawing/2014/main" xmlns="" id="{CE0C9607-B3C3-D44D-9041-80B2CF12B6A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ＭＳ Ｐゴシック" charset="0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ＭＳ Ｐゴシック" charset="0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ＭＳ Ｐゴシック" charset="0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ＭＳ Ｐゴシック" charset="0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ＭＳ Ｐゴシック" charset="0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48B4FDF8-6A93-B54C-9C10-4A93F97D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79013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WV_cci</a:t>
            </a: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 overview presentation</a:t>
            </a:r>
          </a:p>
        </p:txBody>
      </p:sp>
      <p:sp>
        <p:nvSpPr>
          <p:cNvPr id="5122" name="Text Box 24">
            <a:extLst>
              <a:ext uri="{FF2B5EF4-FFF2-40B4-BE49-F238E27FC236}">
                <a16:creationId xmlns:a16="http://schemas.microsoft.com/office/drawing/2014/main" xmlns="" id="{9BB086D5-B97D-3C4C-A04C-C0B037A0F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49" y="2523780"/>
            <a:ext cx="495039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</a:rPr>
              <a:t>Michaela </a:t>
            </a:r>
            <a:r>
              <a:rPr lang="en-US" altLang="en-US" sz="1600" dirty="0" smtClean="0">
                <a:solidFill>
                  <a:schemeClr val="bg1"/>
                </a:solidFill>
              </a:rPr>
              <a:t>I. </a:t>
            </a:r>
            <a:r>
              <a:rPr lang="en-US" altLang="en-US" sz="1600" dirty="0">
                <a:solidFill>
                  <a:schemeClr val="bg1"/>
                </a:solidFill>
              </a:rPr>
              <a:t>Hegglin, </a:t>
            </a:r>
            <a:r>
              <a:rPr lang="en-US" altLang="en-US" sz="1600" i="1" dirty="0">
                <a:solidFill>
                  <a:schemeClr val="bg1"/>
                </a:solidFill>
              </a:rPr>
              <a:t>University of Reading, UK</a:t>
            </a:r>
          </a:p>
        </p:txBody>
      </p:sp>
      <p:sp>
        <p:nvSpPr>
          <p:cNvPr id="5123" name="Text Box 25">
            <a:extLst>
              <a:ext uri="{FF2B5EF4-FFF2-40B4-BE49-F238E27FC236}">
                <a16:creationId xmlns:a16="http://schemas.microsoft.com/office/drawing/2014/main" xmlns="" id="{05A65CD0-6E8C-0F4F-B87D-72FEFC27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49" y="2924162"/>
            <a:ext cx="539583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u="sng" dirty="0">
                <a:solidFill>
                  <a:schemeClr val="bg1"/>
                </a:solidFill>
              </a:rPr>
              <a:t>Marc Schröder</a:t>
            </a:r>
            <a:r>
              <a:rPr lang="en-US" altLang="en-US" sz="1600" dirty="0">
                <a:solidFill>
                  <a:schemeClr val="bg1"/>
                </a:solidFill>
              </a:rPr>
              <a:t>, </a:t>
            </a:r>
            <a:r>
              <a:rPr lang="en-US" altLang="en-US" sz="1600" i="1" dirty="0" err="1" smtClean="0">
                <a:solidFill>
                  <a:schemeClr val="bg1"/>
                </a:solidFill>
              </a:rPr>
              <a:t>Deutscher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 </a:t>
            </a:r>
            <a:r>
              <a:rPr lang="en-US" altLang="en-US" sz="1600" i="1" dirty="0" err="1" smtClean="0">
                <a:solidFill>
                  <a:schemeClr val="bg1"/>
                </a:solidFill>
              </a:rPr>
              <a:t>Wetterdienst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, </a:t>
            </a:r>
            <a:r>
              <a:rPr lang="en-US" altLang="en-US" sz="1600" i="1" dirty="0">
                <a:solidFill>
                  <a:schemeClr val="bg1"/>
                </a:solidFill>
              </a:rPr>
              <a:t>Germany 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xmlns="" id="{021A66B7-ECF2-7549-8D43-28A964621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49" y="3307947"/>
            <a:ext cx="300915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</a:rPr>
              <a:t>and the </a:t>
            </a:r>
            <a:r>
              <a:rPr lang="en-US" altLang="en-US" sz="1600" dirty="0" err="1">
                <a:solidFill>
                  <a:schemeClr val="bg1"/>
                </a:solidFill>
              </a:rPr>
              <a:t>WV_cci</a:t>
            </a:r>
            <a:r>
              <a:rPr lang="en-US" altLang="en-US" sz="1600" dirty="0">
                <a:solidFill>
                  <a:schemeClr val="bg1"/>
                </a:solidFill>
              </a:rPr>
              <a:t> consortium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Product specification development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B5FB6307-D0AA-B945-9AF6-CBA8693A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696913"/>
            <a:ext cx="8747125" cy="3824287"/>
          </a:xfrm>
        </p:spPr>
        <p:txBody>
          <a:bodyPr/>
          <a:lstStyle/>
          <a:p>
            <a:pPr indent="-342900"/>
            <a:r>
              <a:rPr lang="en-GB" dirty="0"/>
              <a:t>How will your product specifications develop to meet the needs of your individual CRG (how will the CRG use the proposed products in their applications</a:t>
            </a:r>
            <a:r>
              <a:rPr lang="en-GB" dirty="0" smtClean="0"/>
              <a:t>)?</a:t>
            </a:r>
            <a:endParaRPr lang="en-GB" altLang="en-US" sz="8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indent="-342900"/>
            <a:r>
              <a:rPr lang="en-GB" sz="1400" b="1" dirty="0">
                <a:solidFill>
                  <a:schemeClr val="tx1"/>
                </a:solidFill>
              </a:rPr>
              <a:t>User needs are being assessed and PSD product specification will be following the defined requirements as </a:t>
            </a:r>
            <a:r>
              <a:rPr lang="en-GB" sz="1400" b="1" dirty="0" smtClean="0">
                <a:solidFill>
                  <a:schemeClr val="tx1"/>
                </a:solidFill>
              </a:rPr>
              <a:t>much as </a:t>
            </a:r>
            <a:r>
              <a:rPr lang="en-GB" sz="1400" b="1" dirty="0">
                <a:solidFill>
                  <a:schemeClr val="tx1"/>
                </a:solidFill>
              </a:rPr>
              <a:t>possible</a:t>
            </a:r>
            <a:r>
              <a:rPr lang="en-GB" sz="1400" b="1" dirty="0" smtClean="0">
                <a:solidFill>
                  <a:schemeClr val="tx1"/>
                </a:solidFill>
              </a:rPr>
              <a:t>.</a:t>
            </a:r>
            <a:endParaRPr lang="en-GB" sz="800" i="1" dirty="0">
              <a:solidFill>
                <a:schemeClr val="tx1"/>
              </a:solidFill>
            </a:endParaRPr>
          </a:p>
          <a:p>
            <a:pPr indent="-342900"/>
            <a:r>
              <a:rPr lang="en-GB" sz="1400" i="1" dirty="0" err="1">
                <a:solidFill>
                  <a:schemeClr val="tx1"/>
                </a:solidFill>
              </a:rPr>
              <a:t>EphysLab</a:t>
            </a:r>
            <a:r>
              <a:rPr lang="en-GB" sz="1400" i="1" dirty="0">
                <a:solidFill>
                  <a:schemeClr val="tx1"/>
                </a:solidFill>
              </a:rPr>
              <a:t>: </a:t>
            </a:r>
            <a:r>
              <a:rPr lang="en-GB" sz="1400" dirty="0" smtClean="0">
                <a:solidFill>
                  <a:schemeClr val="tx1"/>
                </a:solidFill>
              </a:rPr>
              <a:t>analysis </a:t>
            </a:r>
            <a:r>
              <a:rPr lang="en-GB" sz="1400" dirty="0">
                <a:solidFill>
                  <a:schemeClr val="tx1"/>
                </a:solidFill>
              </a:rPr>
              <a:t>of atmospheric rivers and low-level </a:t>
            </a:r>
            <a:r>
              <a:rPr lang="en-GB" sz="1400" dirty="0" smtClean="0">
                <a:solidFill>
                  <a:schemeClr val="tx1"/>
                </a:solidFill>
              </a:rPr>
              <a:t>jets in Eulerian and </a:t>
            </a:r>
            <a:r>
              <a:rPr lang="en-GB" sz="1400" dirty="0" err="1" smtClean="0">
                <a:solidFill>
                  <a:schemeClr val="tx1"/>
                </a:solidFill>
              </a:rPr>
              <a:t>Lagrangian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frameworks.</a:t>
            </a:r>
            <a:endParaRPr lang="en-GB" sz="1400" dirty="0">
              <a:solidFill>
                <a:schemeClr val="tx1"/>
              </a:solidFill>
            </a:endParaRPr>
          </a:p>
          <a:p>
            <a:pPr indent="-342900"/>
            <a:r>
              <a:rPr lang="en-GB" altLang="en-US" sz="1400" i="1" dirty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University of Versailles: </a:t>
            </a:r>
            <a:r>
              <a:rPr lang="en-GB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Evaluation of climatology and seasonality in CMIP6 simulations.</a:t>
            </a:r>
          </a:p>
          <a:p>
            <a:pPr indent="-342900"/>
            <a:r>
              <a:rPr lang="en-GB" altLang="en-US" sz="1400" i="1" dirty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BIRA: </a:t>
            </a:r>
            <a:r>
              <a:rPr lang="en-US" alt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Evaluation </a:t>
            </a: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of different available stratospheric </a:t>
            </a:r>
            <a:endParaRPr lang="en-US" altLang="en-US" sz="1400" dirty="0" smtClean="0">
              <a:solidFill>
                <a:schemeClr val="tx1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indent="-342900"/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   CDRs using SWOOSH and GOZCARDs. </a:t>
            </a:r>
          </a:p>
          <a:p>
            <a:pPr indent="-342900"/>
            <a:r>
              <a:rPr lang="en-US" altLang="en-US" sz="1400" i="1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DWD</a:t>
            </a:r>
            <a:r>
              <a:rPr lang="en-US" alt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: Analysis of temporal changes in TCWV and </a:t>
            </a:r>
          </a:p>
          <a:p>
            <a:pPr indent="-342900"/>
            <a:r>
              <a:rPr lang="en-US" alt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    comparison to theoretical expectation, </a:t>
            </a:r>
          </a:p>
          <a:p>
            <a:pPr indent="-342900"/>
            <a:r>
              <a:rPr lang="en-US" alt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    </a:t>
            </a:r>
            <a:r>
              <a:rPr lang="en-US" alt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intercompare</a:t>
            </a:r>
            <a:r>
              <a:rPr lang="en-US" alt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ESA TCWV data</a:t>
            </a:r>
          </a:p>
          <a:p>
            <a:pPr indent="-342900"/>
            <a:r>
              <a:rPr lang="en-US" alt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    following G-VAP approaches.</a:t>
            </a:r>
            <a:r>
              <a:rPr lang="en-US" altLang="en-US" sz="1000" i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00" i="1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         Schröder et al.,</a:t>
            </a:r>
          </a:p>
          <a:p>
            <a:pPr indent="-342900"/>
            <a:r>
              <a:rPr lang="en-US" altLang="en-US" sz="1000" i="1" dirty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000" i="1" dirty="0" smtClean="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		              submitted to Rem Sens</a:t>
            </a:r>
            <a:endParaRPr lang="en-US" altLang="en-US" sz="1000" i="1" dirty="0">
              <a:solidFill>
                <a:schemeClr val="tx1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Grafik 5" descr="trend_regression_1988_2008_11dr_z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95267"/>
            <a:ext cx="4000500" cy="20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0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Consistency between ECVs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B5FB6307-D0AA-B945-9AF6-CBA8693A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dirty="0"/>
              <a:t>How will you address the integrated perspective for consistency between the ECVs, including identification of gaps?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109A15C-8B9E-AA47-AFF2-71632E61B2D4}"/>
              </a:ext>
            </a:extLst>
          </p:cNvPr>
          <p:cNvSpPr txBox="1">
            <a:spLocks/>
          </p:cNvSpPr>
          <p:nvPr/>
        </p:nvSpPr>
        <p:spPr bwMode="auto">
          <a:xfrm>
            <a:off x="223837" y="1564057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buFont typeface="Arial" panose="020B0604020202020204" pitchFamily="34" charset="0"/>
              <a:buChar char="•"/>
            </a:pPr>
            <a:r>
              <a:rPr lang="en-GB" i="1" kern="0" dirty="0" smtClean="0"/>
              <a:t> Consistency </a:t>
            </a:r>
            <a:r>
              <a:rPr lang="en-GB" i="1" kern="0" dirty="0"/>
              <a:t>between TCWV and Vertically Resolved CDRs will be tested</a:t>
            </a:r>
            <a:r>
              <a:rPr lang="en-GB" i="1" kern="0" dirty="0" smtClean="0"/>
              <a:t>.</a:t>
            </a:r>
          </a:p>
          <a:p>
            <a:pPr indent="0">
              <a:buFont typeface="Arial" panose="020B0604020202020204" pitchFamily="34" charset="0"/>
              <a:buChar char="•"/>
            </a:pPr>
            <a:endParaRPr lang="en-GB" i="1" kern="0" dirty="0"/>
          </a:p>
          <a:p>
            <a:pPr indent="0">
              <a:buFont typeface="Arial" panose="020B0604020202020204" pitchFamily="34" charset="0"/>
              <a:buChar char="•"/>
            </a:pPr>
            <a:r>
              <a:rPr lang="en-GB" i="1" kern="0" dirty="0" smtClean="0"/>
              <a:t> LST and SST from ESA CCI projects will be used as input in </a:t>
            </a:r>
            <a:r>
              <a:rPr lang="en-GB" i="1" kern="0" dirty="0" err="1" smtClean="0"/>
              <a:t>WV_cci</a:t>
            </a:r>
            <a:r>
              <a:rPr lang="en-GB" i="1" kern="0" dirty="0" smtClean="0"/>
              <a:t> activity on theoretical expectation.</a:t>
            </a:r>
          </a:p>
          <a:p>
            <a:pPr indent="0">
              <a:buFont typeface="Arial" panose="020B0604020202020204" pitchFamily="34" charset="0"/>
              <a:buChar char="•"/>
            </a:pPr>
            <a:endParaRPr lang="en-GB" i="1" kern="0" dirty="0"/>
          </a:p>
          <a:p>
            <a:pPr indent="0">
              <a:buFont typeface="Arial" panose="020B0604020202020204" pitchFamily="34" charset="0"/>
              <a:buChar char="•"/>
            </a:pPr>
            <a:r>
              <a:rPr lang="en-GB" i="1" kern="0" dirty="0" smtClean="0"/>
              <a:t> ESA CCI cloud mask* used as input to ECV-1 and ECV-2.</a:t>
            </a:r>
          </a:p>
          <a:p>
            <a:pPr indent="0">
              <a:buFont typeface="Arial" panose="020B0604020202020204" pitchFamily="34" charset="0"/>
              <a:buChar char="•"/>
            </a:pPr>
            <a:endParaRPr lang="en-GB" i="1" kern="0" dirty="0"/>
          </a:p>
          <a:p>
            <a:pPr indent="0">
              <a:buFont typeface="Arial" panose="020B0604020202020204" pitchFamily="34" charset="0"/>
              <a:buChar char="•"/>
            </a:pPr>
            <a:r>
              <a:rPr lang="en-GB" i="1" kern="0" dirty="0" smtClean="0"/>
              <a:t> Consistency as defined in </a:t>
            </a:r>
            <a:r>
              <a:rPr lang="en-GB" i="1" kern="0" dirty="0" err="1" smtClean="0"/>
              <a:t>Immler</a:t>
            </a:r>
            <a:r>
              <a:rPr lang="en-GB" i="1" kern="0" dirty="0" smtClean="0"/>
              <a:t> et al. (2010) will be assessed as well.</a:t>
            </a:r>
          </a:p>
          <a:p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040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Feedback from CMUG session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B5FB6307-D0AA-B945-9AF6-CBA8693A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109A15C-8B9E-AA47-AFF2-71632E61B2D4}"/>
              </a:ext>
            </a:extLst>
          </p:cNvPr>
          <p:cNvSpPr txBox="1">
            <a:spLocks/>
          </p:cNvSpPr>
          <p:nvPr/>
        </p:nvSpPr>
        <p:spPr bwMode="auto">
          <a:xfrm>
            <a:off x="119062" y="963982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buFont typeface="Arial" panose="020B0604020202020204" pitchFamily="34" charset="0"/>
              <a:buChar char="•"/>
            </a:pPr>
            <a:r>
              <a:rPr lang="en-GB" i="1" kern="0" dirty="0" smtClean="0"/>
              <a:t> Utilisation of </a:t>
            </a:r>
            <a:r>
              <a:rPr lang="en-GB" i="1" kern="0" dirty="0" err="1" smtClean="0"/>
              <a:t>WV_cci</a:t>
            </a:r>
            <a:r>
              <a:rPr lang="en-GB" i="1" kern="0" dirty="0" smtClean="0"/>
              <a:t> ECVs in Climate Monitoring Facility at ECMWF would be  </a:t>
            </a:r>
          </a:p>
          <a:p>
            <a:pPr indent="0"/>
            <a:r>
              <a:rPr lang="en-GB" i="1" kern="0" dirty="0"/>
              <a:t> </a:t>
            </a:r>
            <a:r>
              <a:rPr lang="en-GB" i="1" kern="0" dirty="0" smtClean="0"/>
              <a:t> appreciated and supported.</a:t>
            </a:r>
          </a:p>
          <a:p>
            <a:pPr indent="0">
              <a:buFont typeface="Arial" panose="020B0604020202020204" pitchFamily="34" charset="0"/>
              <a:buChar char="•"/>
            </a:pPr>
            <a:r>
              <a:rPr lang="en-GB" i="1" kern="0" dirty="0"/>
              <a:t> </a:t>
            </a:r>
            <a:r>
              <a:rPr lang="en-US" i="1" kern="0" dirty="0" err="1"/>
              <a:t>Utilisation</a:t>
            </a:r>
            <a:r>
              <a:rPr lang="en-US" i="1" kern="0" dirty="0"/>
              <a:t> of </a:t>
            </a:r>
            <a:r>
              <a:rPr lang="en-US" i="1" kern="0" dirty="0" err="1"/>
              <a:t>WV_cci</a:t>
            </a:r>
            <a:r>
              <a:rPr lang="en-US" i="1" kern="0" dirty="0"/>
              <a:t> ECVs in </a:t>
            </a:r>
            <a:r>
              <a:rPr lang="en-US" i="1" kern="0" dirty="0" err="1" smtClean="0"/>
              <a:t>ESMValtool</a:t>
            </a:r>
            <a:r>
              <a:rPr lang="en-US" i="1" kern="0" dirty="0" smtClean="0"/>
              <a:t> would </a:t>
            </a:r>
            <a:r>
              <a:rPr lang="en-US" i="1" kern="0" dirty="0"/>
              <a:t>be appreciated and supported</a:t>
            </a:r>
            <a:r>
              <a:rPr lang="en-US" i="1" kern="0" dirty="0" smtClean="0"/>
              <a:t>.</a:t>
            </a:r>
          </a:p>
          <a:p>
            <a:pPr indent="0">
              <a:buFont typeface="Arial" panose="020B0604020202020204" pitchFamily="34" charset="0"/>
              <a:buChar char="•"/>
            </a:pPr>
            <a:endParaRPr lang="en-US" i="1" kern="0" dirty="0"/>
          </a:p>
          <a:p>
            <a:pPr indent="0"/>
            <a:r>
              <a:rPr lang="en-US" i="1" kern="0" dirty="0" smtClean="0"/>
              <a:t>Other non-covered options (first, non-consolidated ideas):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kern="0" dirty="0" err="1" smtClean="0"/>
              <a:t>Utilise</a:t>
            </a:r>
            <a:r>
              <a:rPr lang="en-US" i="1" kern="0" dirty="0" smtClean="0"/>
              <a:t> high spatial resolution of ECV-1 (Level 2: ~0.3 km, Level 3: 0.05deg, other resolutions possible if required), e.g., assess impact of sub-grid variability </a:t>
            </a:r>
            <a:r>
              <a:rPr lang="en-US" i="1" kern="0" dirty="0" smtClean="0"/>
              <a:t>at global </a:t>
            </a:r>
            <a:r>
              <a:rPr lang="en-US" i="1" kern="0" dirty="0" smtClean="0"/>
              <a:t>land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kern="0" dirty="0" smtClean="0"/>
              <a:t>Model evaluation in areas with large variability in </a:t>
            </a:r>
            <a:r>
              <a:rPr lang="en-US" i="1" kern="0" dirty="0" smtClean="0"/>
              <a:t>topography.</a:t>
            </a:r>
            <a:endParaRPr lang="en-US" i="1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kern="0" dirty="0" smtClean="0"/>
              <a:t>Constraint </a:t>
            </a:r>
            <a:r>
              <a:rPr lang="en-US" i="1" kern="0" dirty="0" smtClean="0"/>
              <a:t>models with </a:t>
            </a:r>
            <a:r>
              <a:rPr lang="en-US" i="1" kern="0" dirty="0" err="1" smtClean="0"/>
              <a:t>WV_cci</a:t>
            </a:r>
            <a:r>
              <a:rPr lang="en-US" i="1" kern="0" dirty="0" smtClean="0"/>
              <a:t> data to see impact on water </a:t>
            </a:r>
            <a:r>
              <a:rPr lang="en-US" i="1" kern="0" dirty="0" err="1" smtClean="0"/>
              <a:t>vapour</a:t>
            </a:r>
            <a:r>
              <a:rPr lang="en-US" i="1" kern="0" smtClean="0"/>
              <a:t> </a:t>
            </a:r>
            <a:r>
              <a:rPr lang="en-US" i="1" kern="0" smtClean="0"/>
              <a:t>feedback.</a:t>
            </a:r>
            <a:endParaRPr lang="en-US" i="1" kern="0" dirty="0"/>
          </a:p>
          <a:p>
            <a:pPr indent="0">
              <a:buFont typeface="Arial" panose="020B0604020202020204" pitchFamily="34" charset="0"/>
              <a:buChar char="•"/>
            </a:pPr>
            <a:endParaRPr lang="en-GB" i="1" kern="0" dirty="0" smtClean="0"/>
          </a:p>
          <a:p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5975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Project partners</a:t>
            </a:r>
          </a:p>
        </p:txBody>
      </p:sp>
      <p:pic>
        <p:nvPicPr>
          <p:cNvPr id="4" name="Picture 3" descr="Slide2.png">
            <a:extLst>
              <a:ext uri="{FF2B5EF4-FFF2-40B4-BE49-F238E27FC236}">
                <a16:creationId xmlns:a16="http://schemas.microsoft.com/office/drawing/2014/main" xmlns="" id="{9492D1F8-991F-4A49-BD2D-874A34643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" t="21297" r="5125" b="18538"/>
          <a:stretch/>
        </p:blipFill>
        <p:spPr>
          <a:xfrm>
            <a:off x="987448" y="939523"/>
            <a:ext cx="7111523" cy="3417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A66E44-F24A-B846-ACE8-C1BCC32E6A6B}"/>
              </a:ext>
            </a:extLst>
          </p:cNvPr>
          <p:cNvSpPr txBox="1"/>
          <p:nvPr/>
        </p:nvSpPr>
        <p:spPr>
          <a:xfrm>
            <a:off x="7528949" y="3132000"/>
            <a:ext cx="936000" cy="54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30000" sy="30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ctr" anchorCtr="1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B995F3-584B-504B-A850-723BBA322976}"/>
              </a:ext>
            </a:extLst>
          </p:cNvPr>
          <p:cNvSpPr/>
          <p:nvPr/>
        </p:nvSpPr>
        <p:spPr>
          <a:xfrm>
            <a:off x="7531900" y="3726605"/>
            <a:ext cx="97975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University of Vigo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449DF0-16E1-8A49-81EE-6BA5A4A07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35" y="3152863"/>
            <a:ext cx="425427" cy="5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2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Project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D6B7F4-4177-D942-AE6C-1ABA48924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98" y="857702"/>
            <a:ext cx="4962617" cy="3720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Data product overview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B5FB6307-D0AA-B945-9AF6-CBA8693A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dirty="0"/>
              <a:t>What data are we producing, and when?</a:t>
            </a:r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5D0A66-CD4E-914D-BA3D-008DD983A8C2}"/>
              </a:ext>
            </a:extLst>
          </p:cNvPr>
          <p:cNvSpPr txBox="1"/>
          <p:nvPr/>
        </p:nvSpPr>
        <p:spPr>
          <a:xfrm>
            <a:off x="223837" y="1375912"/>
            <a:ext cx="1557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Total </a:t>
            </a:r>
          </a:p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Column</a:t>
            </a:r>
          </a:p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Products</a:t>
            </a: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Vertically </a:t>
            </a:r>
          </a:p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Resolved  (Profile)</a:t>
            </a:r>
          </a:p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Products </a:t>
            </a:r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for stratosphere (2D) and upper troposphere/lower stratosphere (3D)</a:t>
            </a: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7" name="Picture 6" descr="Slide1.png">
            <a:extLst>
              <a:ext uri="{FF2B5EF4-FFF2-40B4-BE49-F238E27FC236}">
                <a16:creationId xmlns:a16="http://schemas.microsoft.com/office/drawing/2014/main" xmlns="" id="{4BA0F8F1-7521-2E4C-878F-A8664CC9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8" t="7562" r="5671" b="16700"/>
          <a:stretch>
            <a:fillRect/>
          </a:stretch>
        </p:blipFill>
        <p:spPr>
          <a:xfrm>
            <a:off x="1855750" y="1155685"/>
            <a:ext cx="4718904" cy="3267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50F675-2A28-CB4C-B6D0-8FAA05AE9F22}"/>
              </a:ext>
            </a:extLst>
          </p:cNvPr>
          <p:cNvSpPr txBox="1"/>
          <p:nvPr/>
        </p:nvSpPr>
        <p:spPr>
          <a:xfrm>
            <a:off x="6952161" y="1375912"/>
            <a:ext cx="1557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Availability</a:t>
            </a:r>
            <a:endParaRPr lang="en-US" sz="1200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by </a:t>
            </a:r>
            <a:r>
              <a:rPr lang="en-US" sz="1200" dirty="0" smtClean="0">
                <a:solidFill>
                  <a:schemeClr val="accent4"/>
                </a:solidFill>
                <a:latin typeface="Arial"/>
                <a:cs typeface="Arial"/>
              </a:rPr>
              <a:t>Sept 2020</a:t>
            </a:r>
            <a:endParaRPr lang="en-US" sz="1200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by Dec 2020 (2D)</a:t>
            </a:r>
          </a:p>
          <a:p>
            <a:endParaRPr lang="en-US" sz="1200" dirty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</a:p>
          <a:p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accent4"/>
                </a:solidFill>
                <a:latin typeface="Arial"/>
                <a:cs typeface="Arial"/>
              </a:rPr>
              <a:t>by May 2021 (3D)</a:t>
            </a:r>
          </a:p>
        </p:txBody>
      </p:sp>
    </p:spTree>
    <p:extLst>
      <p:ext uri="{BB962C8B-B14F-4D97-AF65-F5344CB8AC3E}">
        <p14:creationId xmlns:p14="http://schemas.microsoft.com/office/powerpoint/2010/main" val="336220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Consistency of User Requirements (I)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B5FB6307-D0AA-B945-9AF6-CBA8693A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dirty="0"/>
              <a:t>Will your User Requirements be consistent with the needs of CMUG, the Climate Research Groups (CRGs), and </a:t>
            </a:r>
            <a:r>
              <a:rPr lang="en-GB" b="1" dirty="0"/>
              <a:t>GCOS requirements (table)</a:t>
            </a:r>
            <a:r>
              <a:rPr lang="en-GB" dirty="0"/>
              <a:t>, including source traceability?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BBA7A36-E09E-194A-B6D2-3DF758A3C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90532"/>
              </p:ext>
            </p:extLst>
          </p:nvPr>
        </p:nvGraphicFramePr>
        <p:xfrm>
          <a:off x="431799" y="1966321"/>
          <a:ext cx="8229601" cy="238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5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62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768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Stability dec</a:t>
                      </a:r>
                      <a:r>
                        <a:rPr lang="en-US" baseline="30000" dirty="0">
                          <a:latin typeface="Verdana"/>
                          <a:cs typeface="Verdana"/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776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TCWV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25km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776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Tropospheric</a:t>
                      </a:r>
                      <a:r>
                        <a:rPr lang="en-US" baseline="0" dirty="0">
                          <a:latin typeface="Verdana"/>
                          <a:cs typeface="Verdana"/>
                        </a:rPr>
                        <a:t> profiles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25km</a:t>
                      </a:r>
                      <a:r>
                        <a:rPr lang="en-US" baseline="0" dirty="0">
                          <a:latin typeface="Verdana"/>
                          <a:cs typeface="Verdana"/>
                        </a:rPr>
                        <a:t>  / 2km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erdana"/>
                          <a:cs typeface="Verdana"/>
                        </a:rPr>
                        <a:t>0.3%</a:t>
                      </a:r>
                    </a:p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776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Stratospheric</a:t>
                      </a:r>
                      <a:r>
                        <a:rPr lang="en-US" baseline="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dirty="0">
                          <a:latin typeface="Verdana"/>
                          <a:cs typeface="Verdana"/>
                        </a:rPr>
                        <a:t>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100-200km</a:t>
                      </a:r>
                      <a:r>
                        <a:rPr lang="en-US" baseline="0" dirty="0">
                          <a:latin typeface="Verdana"/>
                          <a:cs typeface="Verdana"/>
                        </a:rPr>
                        <a:t> / 2km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/>
                          <a:cs typeface="Verdana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erdana"/>
                          <a:cs typeface="Verdana"/>
                        </a:rPr>
                        <a:t>0.3%</a:t>
                      </a:r>
                    </a:p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34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Consistency of User Requirements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C27AD-14FB-2945-BDD1-A6F3CD69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863413"/>
            <a:ext cx="8747125" cy="3824287"/>
          </a:xfrm>
        </p:spPr>
        <p:txBody>
          <a:bodyPr/>
          <a:lstStyle/>
          <a:p>
            <a:r>
              <a:rPr lang="en-GB" b="1" dirty="0" smtClean="0"/>
              <a:t>TCWV</a:t>
            </a:r>
            <a:endParaRPr lang="en-GB" b="1" dirty="0"/>
          </a:p>
          <a:p>
            <a:r>
              <a:rPr lang="en-GB" sz="600" dirty="0"/>
              <a:t/>
            </a:r>
            <a:br>
              <a:rPr lang="en-GB" sz="600" dirty="0"/>
            </a:br>
            <a:r>
              <a:rPr lang="en-GB" i="1" dirty="0"/>
              <a:t>Resolution:</a:t>
            </a:r>
            <a:r>
              <a:rPr lang="en-GB" dirty="0"/>
              <a:t> </a:t>
            </a:r>
            <a:r>
              <a:rPr lang="en-GB" dirty="0" smtClean="0"/>
              <a:t>0.05°(~5 km) and 0.5°(~50 km), with microwave observations oversampled and NIR data averaged, respectively. 4h temporal resolution is beyond observing capabilities.</a:t>
            </a:r>
            <a:endParaRPr lang="en-GB" dirty="0"/>
          </a:p>
          <a:p>
            <a:r>
              <a:rPr lang="en-GB" sz="600" dirty="0"/>
              <a:t/>
            </a:r>
            <a:br>
              <a:rPr lang="en-GB" sz="600" dirty="0"/>
            </a:br>
            <a:r>
              <a:rPr lang="en-GB" i="1" dirty="0"/>
              <a:t>Uncertainty: </a:t>
            </a:r>
            <a:r>
              <a:rPr lang="en-GB" i="1" dirty="0" smtClean="0"/>
              <a:t>High quality of precursor version has been demonstrated in e.g. </a:t>
            </a:r>
            <a:r>
              <a:rPr lang="en-GB" i="1" dirty="0" err="1" smtClean="0"/>
              <a:t>Lindstrot</a:t>
            </a:r>
            <a:r>
              <a:rPr lang="en-GB" i="1" dirty="0" smtClean="0"/>
              <a:t> et al. (2012, 2014) and Schröder et al. (2013). Achieving </a:t>
            </a:r>
            <a:r>
              <a:rPr lang="en-GB" dirty="0" smtClean="0"/>
              <a:t>2% will be challenging.</a:t>
            </a:r>
            <a:r>
              <a:rPr lang="en-GB" dirty="0"/>
              <a:t/>
            </a:r>
            <a:br>
              <a:rPr lang="en-GB" dirty="0"/>
            </a:br>
            <a:r>
              <a:rPr lang="en-GB" sz="600" dirty="0"/>
              <a:t/>
            </a:r>
            <a:br>
              <a:rPr lang="en-GB" sz="600" dirty="0"/>
            </a:br>
            <a:r>
              <a:rPr lang="en-GB" i="1" dirty="0"/>
              <a:t>Stability: </a:t>
            </a:r>
            <a:r>
              <a:rPr lang="en-GB" dirty="0" smtClean="0"/>
              <a:t>Stability of precursor version has not been addressed. HOAPS v4 stability is 0.00 ± 0.008 kg/m</a:t>
            </a:r>
            <a:r>
              <a:rPr lang="en-GB" baseline="30000" dirty="0" smtClean="0"/>
              <a:t>2</a:t>
            </a:r>
            <a:r>
              <a:rPr lang="en-GB" dirty="0" smtClean="0"/>
              <a:t> (“reference”: merged microwave REMSS data record, period: 1987-2014). Demonstrating stability at global scale will be challenging.</a:t>
            </a:r>
            <a:r>
              <a:rPr lang="en-GB" dirty="0"/>
              <a:t/>
            </a:r>
            <a:br>
              <a:rPr lang="en-GB" dirty="0"/>
            </a:br>
            <a:r>
              <a:rPr lang="en-US" dirty="0"/>
              <a:t>Compliance </a:t>
            </a:r>
            <a:r>
              <a:rPr lang="en-US" dirty="0" smtClean="0"/>
              <a:t>testing (achieved accuracy / GCOS) </a:t>
            </a:r>
            <a:r>
              <a:rPr lang="en-US" dirty="0"/>
              <a:t>follows Loew et al., (2017). </a:t>
            </a:r>
          </a:p>
        </p:txBody>
      </p:sp>
    </p:spTree>
    <p:extLst>
      <p:ext uri="{BB962C8B-B14F-4D97-AF65-F5344CB8AC3E}">
        <p14:creationId xmlns:p14="http://schemas.microsoft.com/office/powerpoint/2010/main" val="113861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Consistency of User Requirements (</a:t>
            </a:r>
            <a:r>
              <a:rPr lang="en-US" altLang="en-US" b="1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III</a:t>
            </a:r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C27AD-14FB-2945-BDD1-A6F3CD69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8" y="863413"/>
            <a:ext cx="8747125" cy="3824287"/>
          </a:xfrm>
        </p:spPr>
        <p:txBody>
          <a:bodyPr/>
          <a:lstStyle/>
          <a:p>
            <a:r>
              <a:rPr lang="en-GB" b="1" dirty="0"/>
              <a:t>Stratospheric profiles</a:t>
            </a:r>
          </a:p>
          <a:p>
            <a:r>
              <a:rPr lang="en-GB" sz="600" dirty="0"/>
              <a:t/>
            </a:r>
            <a:br>
              <a:rPr lang="en-GB" sz="600" dirty="0"/>
            </a:br>
            <a:r>
              <a:rPr lang="en-GB" i="1" dirty="0"/>
              <a:t>Resolution:</a:t>
            </a:r>
            <a:r>
              <a:rPr lang="en-GB" dirty="0"/>
              <a:t> Determined by the resolution of the worse-resolved parent dataset. Vertical resolution of 2 km is not achievable ( rather 3-4 km);  same for the horizontal resolution: 100-200 km is not realistic, rather 400-500 km.</a:t>
            </a:r>
          </a:p>
          <a:p>
            <a:r>
              <a:rPr lang="en-GB" sz="600" dirty="0"/>
              <a:t/>
            </a:r>
            <a:br>
              <a:rPr lang="en-GB" sz="600" dirty="0"/>
            </a:br>
            <a:r>
              <a:rPr lang="en-GB" i="1" dirty="0"/>
              <a:t>Uncertainty: </a:t>
            </a:r>
            <a:r>
              <a:rPr lang="en-GB" dirty="0"/>
              <a:t>Random error of 5% can be achieved for individual instruments, but the instruments are deviating from each other up to +- 10%, though in the some cases it can go down to +-3%.</a:t>
            </a:r>
            <a:br>
              <a:rPr lang="en-GB" dirty="0"/>
            </a:br>
            <a:r>
              <a:rPr lang="en-GB" sz="600" dirty="0"/>
              <a:t/>
            </a:r>
            <a:br>
              <a:rPr lang="en-GB" sz="600" dirty="0"/>
            </a:br>
            <a:r>
              <a:rPr lang="en-GB" i="1" dirty="0"/>
              <a:t>Stability: </a:t>
            </a:r>
            <a:r>
              <a:rPr lang="en-GB" dirty="0"/>
              <a:t>Datasets can have drifts with respect to each other (as small as 0.3% per decade); absolute/true drift (against CFH) of datasets needs further investigation.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0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Uncertainties in CDRs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B5FB6307-D0AA-B945-9AF6-CBA8693A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How will you deal with uncertainties in products?</a:t>
            </a: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indent="-342900" eaLnBrk="1" hangingPunct="1"/>
            <a:endParaRPr lang="en-US" altLang="en-US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0E32E3-5AF1-934D-A0AC-8191EF8B8CE3}"/>
              </a:ext>
            </a:extLst>
          </p:cNvPr>
          <p:cNvSpPr/>
          <p:nvPr/>
        </p:nvSpPr>
        <p:spPr>
          <a:xfrm>
            <a:off x="173038" y="800765"/>
            <a:ext cx="874712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8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URD will help define uncertainties in the most useful way for users. </a:t>
            </a:r>
            <a:r>
              <a:rPr lang="en-GB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Our suggested approach will be two-fold</a:t>
            </a:r>
            <a:r>
              <a:rPr lang="en-GB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GB" sz="8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Top down: </a:t>
            </a:r>
            <a:r>
              <a:rPr lang="en-GB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Assessment of overall </a:t>
            </a:r>
            <a:r>
              <a:rPr lang="en-GB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bias, RMS and stability </a:t>
            </a:r>
            <a:r>
              <a:rPr lang="en-GB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derived in comparison to reference data sets, including a statistical analysis of the final record</a:t>
            </a:r>
            <a:r>
              <a:rPr lang="en-GB" sz="16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6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6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6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Bottom up</a:t>
            </a:r>
            <a:r>
              <a:rPr lang="en-GB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Propagation of uncertainties of both input data sets and merging/homogenisation </a:t>
            </a:r>
            <a:r>
              <a:rPr lang="en-GB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methodology, </a:t>
            </a:r>
            <a:r>
              <a:rPr lang="en-GB" sz="16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also considering Stengel </a:t>
            </a:r>
            <a:r>
              <a:rPr lang="en-GB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(2017) and Merchant et al. (2017). </a:t>
            </a:r>
            <a:endParaRPr lang="en-GB" sz="16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the stratospheric product, we will closely co-operate with the WCRP/SPARC TUNER (Towards </a:t>
            </a:r>
            <a:r>
              <a:rPr lang="en-GB" sz="16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UnifiedError</a:t>
            </a:r>
            <a:r>
              <a:rPr lang="en-GB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Reporting) activity to obtain self-consistent instrument errors</a:t>
            </a:r>
            <a:r>
              <a:rPr lang="en-GB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Further cooperation is planned with the WCRP/GEWEX water </a:t>
            </a:r>
            <a:r>
              <a:rPr lang="en-GB" sz="16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vapor</a:t>
            </a:r>
            <a:r>
              <a:rPr lang="en-GB" sz="16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assessment (G-VAP), EUMETSAT CM SAF on microwave-based FCDRs and ESA on NIR data.</a:t>
            </a:r>
            <a:endParaRPr lang="en-GB" sz="6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error propagation calculation when used in models.</a:t>
            </a:r>
          </a:p>
          <a:p>
            <a:endParaRPr lang="en-GB" sz="6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4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xmlns="" id="{17C612AB-DE3C-354C-9554-D05CD91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Needs for ECMWF reanalysis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B5FB6307-D0AA-B945-9AF6-CBA8693A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r>
              <a:rPr lang="en-GB" dirty="0"/>
              <a:t>What are your data needs for ECMWF reanalysis data?</a:t>
            </a:r>
          </a:p>
          <a:p>
            <a:pPr lvl="0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C551EF4-8C04-1F4C-B7F8-7A29C36F421A}"/>
              </a:ext>
            </a:extLst>
          </p:cNvPr>
          <p:cNvSpPr txBox="1">
            <a:spLocks/>
          </p:cNvSpPr>
          <p:nvPr/>
        </p:nvSpPr>
        <p:spPr bwMode="auto">
          <a:xfrm>
            <a:off x="223837" y="1564057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ＭＳ Ｐゴシック" charset="0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400" b="1" kern="0" dirty="0"/>
              <a:t>Stratospheric/UTLS profiles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 smtClean="0"/>
              <a:t> No </a:t>
            </a:r>
            <a:r>
              <a:rPr lang="en-GB" sz="1400" kern="0" dirty="0"/>
              <a:t>need for production of datasets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kern="0" dirty="0" smtClean="0"/>
              <a:t> Validation </a:t>
            </a:r>
            <a:r>
              <a:rPr lang="en-GB" sz="1400" kern="0" dirty="0"/>
              <a:t>of UTLS limb sounder will rely on ECMWF temperature fields </a:t>
            </a:r>
            <a:r>
              <a:rPr lang="en-GB" sz="1400" kern="0" dirty="0" smtClean="0"/>
              <a:t>    </a:t>
            </a:r>
          </a:p>
          <a:p>
            <a:pPr indent="0"/>
            <a:r>
              <a:rPr lang="en-GB" sz="1400" kern="0" dirty="0" smtClean="0"/>
              <a:t>   (</a:t>
            </a:r>
            <a:r>
              <a:rPr lang="en-GB" sz="1400" kern="0" dirty="0"/>
              <a:t>needs tropopause height</a:t>
            </a:r>
            <a:r>
              <a:rPr lang="en-GB" sz="1400" kern="0" dirty="0" smtClean="0"/>
              <a:t>)</a:t>
            </a:r>
          </a:p>
          <a:p>
            <a:pPr indent="0"/>
            <a:r>
              <a:rPr lang="en-GB" sz="1400" b="1" kern="0" dirty="0" smtClean="0"/>
              <a:t>TCWV							       </a:t>
            </a:r>
            <a:r>
              <a:rPr lang="en-GB" sz="1000" i="1" kern="0" dirty="0" err="1" smtClean="0"/>
              <a:t>Sohn</a:t>
            </a:r>
            <a:r>
              <a:rPr lang="en-GB" sz="1000" i="1" kern="0" dirty="0" smtClean="0"/>
              <a:t> and </a:t>
            </a:r>
            <a:r>
              <a:rPr lang="en-GB" sz="1000" i="1" kern="0" dirty="0" err="1" smtClean="0"/>
              <a:t>Bennartz</a:t>
            </a:r>
            <a:r>
              <a:rPr lang="en-GB" sz="1000" i="1" kern="0" dirty="0" smtClean="0"/>
              <a:t> (2008)</a:t>
            </a:r>
            <a:endParaRPr lang="en-GB" sz="1000" i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0" dirty="0"/>
              <a:t>ECMWF reanalysis data needed for </a:t>
            </a:r>
            <a:endParaRPr lang="en-GB" sz="1400" kern="0" dirty="0" smtClean="0"/>
          </a:p>
          <a:p>
            <a:pPr indent="0"/>
            <a:r>
              <a:rPr lang="en-GB" sz="1400" kern="0" dirty="0" smtClean="0"/>
              <a:t>     estimating the </a:t>
            </a:r>
            <a:r>
              <a:rPr lang="en-GB" sz="1400" kern="0" dirty="0"/>
              <a:t>clear-sky bias. </a:t>
            </a:r>
            <a:endParaRPr lang="en-GB" sz="14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0" dirty="0" smtClean="0"/>
              <a:t>Minimum </a:t>
            </a:r>
            <a:r>
              <a:rPr lang="en-GB" sz="1400" kern="0" dirty="0"/>
              <a:t>parameter list: </a:t>
            </a:r>
            <a:endParaRPr lang="en-GB" sz="1400" kern="0" dirty="0" smtClean="0"/>
          </a:p>
          <a:p>
            <a:pPr indent="0"/>
            <a:r>
              <a:rPr lang="en-GB" sz="1400" kern="0" dirty="0" smtClean="0"/>
              <a:t>     TCWV</a:t>
            </a:r>
            <a:r>
              <a:rPr lang="en-GB" sz="1400" kern="0" dirty="0"/>
              <a:t>, cloud cover, LWP, P.</a:t>
            </a:r>
          </a:p>
          <a:p>
            <a:endParaRPr lang="en-GB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186071"/>
            <a:ext cx="5100638" cy="187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177704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f2760952-b3bb-408f-ace6-eb1e07642b86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580</Words>
  <Application>Microsoft Office PowerPoint</Application>
  <PresentationFormat>Bildschirmpräsentation (16:9)</PresentationFormat>
  <Paragraphs>120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ESA Presentation 16-9</vt:lpstr>
      <vt:lpstr>PowerPoint-Präsentation</vt:lpstr>
      <vt:lpstr>Project partners</vt:lpstr>
      <vt:lpstr>Project overview</vt:lpstr>
      <vt:lpstr>Data product overview</vt:lpstr>
      <vt:lpstr>Consistency of User Requirements (I)</vt:lpstr>
      <vt:lpstr>Consistency of User Requirements (II)</vt:lpstr>
      <vt:lpstr>Consistency of User Requirements (III)</vt:lpstr>
      <vt:lpstr>Uncertainties in CDRs</vt:lpstr>
      <vt:lpstr>Needs for ECMWF reanalysis</vt:lpstr>
      <vt:lpstr>Product specification development</vt:lpstr>
      <vt:lpstr>Consistency between ECVs</vt:lpstr>
      <vt:lpstr>Feedback from CMUG session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Michaela Hegglin</dc:creator>
  <cp:lastModifiedBy>Schröder Marc</cp:lastModifiedBy>
  <cp:revision>59</cp:revision>
  <cp:lastPrinted>2008-08-26T16:26:23Z</cp:lastPrinted>
  <dcterms:created xsi:type="dcterms:W3CDTF">2018-10-23T18:50:00Z</dcterms:created>
  <dcterms:modified xsi:type="dcterms:W3CDTF">2018-10-30T10:20:14Z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