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79" r:id="rId4"/>
    <p:sldId id="363" r:id="rId5"/>
    <p:sldId id="269" r:id="rId6"/>
    <p:sldId id="270" r:id="rId7"/>
    <p:sldId id="271" r:id="rId8"/>
    <p:sldId id="262" r:id="rId9"/>
    <p:sldId id="309" r:id="rId10"/>
    <p:sldId id="267" r:id="rId11"/>
    <p:sldId id="299" r:id="rId12"/>
    <p:sldId id="300" r:id="rId13"/>
    <p:sldId id="368" r:id="rId14"/>
    <p:sldId id="366" r:id="rId15"/>
    <p:sldId id="297" r:id="rId16"/>
    <p:sldId id="369" r:id="rId17"/>
    <p:sldId id="364" r:id="rId18"/>
    <p:sldId id="3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43"/>
  </p:normalViewPr>
  <p:slideViewPr>
    <p:cSldViewPr snapToGrid="0" snapToObjects="1">
      <p:cViewPr varScale="1">
        <p:scale>
          <a:sx n="121" d="100"/>
          <a:sy n="121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70C8-B476-5944-9256-22F00360C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77DBE8-4811-A84B-A4C3-B0C936C8B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4D31F-BFFA-744A-86DD-9A0E57FE8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3754-FFFC-7347-929B-3F8C6069B756}" type="datetimeFigureOut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05E7F-5AAC-2B48-B484-F550A763E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FE2F3-D7D3-C249-BD3B-5D0C3D098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5D41-7656-FC4F-9447-B2C957C90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2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2A37F-D1FA-9E46-966B-0013AEFBB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77D22-48A9-7E45-A6D2-FDBB8A114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02171-963A-6B47-8194-486F7C8C8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3754-FFFC-7347-929B-3F8C6069B756}" type="datetimeFigureOut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9548A-D068-BA4F-A2B6-A3CE2F9B6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A0D33-D5BD-6749-9F48-7DF6A5F96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5D41-7656-FC4F-9447-B2C957C90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2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78F45B-8EEE-0F45-A397-364EBF9744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035578-80D9-5042-9E0C-CB26E2D59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9B1C8-B89A-0F4E-B46F-798C86769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3754-FFFC-7347-929B-3F8C6069B756}" type="datetimeFigureOut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89E5F-45B9-2646-86D7-D2B8F43F6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FA348-EA91-6648-9089-366019314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5D41-7656-FC4F-9447-B2C957C90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5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B6DE9-6EB6-C748-9DF7-927978428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69255-3D9D-A84B-A7EA-D49FE83AC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75EF9-30E2-1844-ADAD-52EEEF44F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3754-FFFC-7347-929B-3F8C6069B756}" type="datetimeFigureOut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60117-C065-4644-AB32-9AD0E12C6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28A34-4D59-B540-A46B-C3FB848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5D41-7656-FC4F-9447-B2C957C90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23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F0F6D-E439-CD4D-8C86-C5A315C7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A2F48-044D-8946-8AD5-9466CD431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238E3-C671-0A48-ABCE-798178DB5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3754-FFFC-7347-929B-3F8C6069B756}" type="datetimeFigureOut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CC8AE-4887-3842-8419-C91F9AD53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FCDFC-1BF0-0C41-8B0C-373B8C275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5D41-7656-FC4F-9447-B2C957C90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5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E02FC-37C0-0F49-8FA0-9B007B880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B323E-E699-8A42-99EA-D729DAA523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B0D3C-C394-3E4F-BE2B-C69F7C2AB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7282F-2EED-444E-BE43-0991F8D0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3754-FFFC-7347-929B-3F8C6069B756}" type="datetimeFigureOut">
              <a:rPr lang="en-US" smtClean="0"/>
              <a:t>11/1/18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0BA80-01E6-1A44-B9BE-3F98D44B1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F7E0D-A57D-9C40-B0DB-C2A1DF244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5D41-7656-FC4F-9447-B2C957C90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82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34C5B-3DC6-2348-BA6A-2D69CED4D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D3111-CFE0-5F43-8143-CCAA8D49F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705A42-85FF-A74D-85CA-ECB51A560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5F114-4A9F-924B-9A53-594FCE452F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775DE9-3178-C24F-B43B-B7CE1ECE48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0D8304-F576-3845-ADC1-30E80F5DE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3754-FFFC-7347-929B-3F8C6069B756}" type="datetimeFigureOut">
              <a:rPr lang="en-US" smtClean="0"/>
              <a:t>11/1/18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182EAB-899C-DD4F-84C0-919D4EFFF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F63FFC-57F2-9F4F-B0D2-0C33E62A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5D41-7656-FC4F-9447-B2C957C90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9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3BC23-79A7-2A42-814F-37A795872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02786A-D516-6B40-856D-86F7FDA8D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3754-FFFC-7347-929B-3F8C6069B756}" type="datetimeFigureOut">
              <a:rPr lang="en-US" smtClean="0"/>
              <a:t>11/1/18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29F483-FABC-BB4F-A16D-5CB6FC466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2D0F51-8B09-D648-848A-C0BDA6E53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5D41-7656-FC4F-9447-B2C957C90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2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859992-A2DE-D644-A1D1-B812328D9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3754-FFFC-7347-929B-3F8C6069B756}" type="datetimeFigureOut">
              <a:rPr lang="en-US" smtClean="0"/>
              <a:t>11/1/18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FBF308-A168-5546-86F6-77F5334FD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2D229-0694-C944-B962-1A339531D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5D41-7656-FC4F-9447-B2C957C90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7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735AD-2881-0549-9B0C-59DA73C0F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F1C7E-382C-6C4D-AD29-317C1AB27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A22528-E814-1D42-B61E-B0355597B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7BABD-99BD-6745-A18F-4AB0A9895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3754-FFFC-7347-929B-3F8C6069B756}" type="datetimeFigureOut">
              <a:rPr lang="en-US" smtClean="0"/>
              <a:t>11/1/18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1DE126-A2CD-8D47-85A8-9B3D74D80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BFE571-448A-7A43-A1DB-FEEEAC16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5D41-7656-FC4F-9447-B2C957C90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7EEEA-5D6F-3C40-87A7-F6E07D4C6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0DDAF4-9E0E-CF43-99E1-B70B486F3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5D530-4904-E54D-A91F-A8E9A7539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E60CB-9FF3-8047-ACF4-2AE329366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3754-FFFC-7347-929B-3F8C6069B756}" type="datetimeFigureOut">
              <a:rPr lang="en-US" smtClean="0"/>
              <a:t>11/1/18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2C1DBA-F7DA-3C4E-B0FD-9BC043755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54D71-04A3-B748-A4DC-3A65CADD7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5D41-7656-FC4F-9447-B2C957C90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76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991E75-96CD-D94D-84C8-17948A782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2DF11-944B-3C4A-B8AD-7060627DD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29D8F-E2F2-2345-A08D-56E593D3D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03754-FFFC-7347-929B-3F8C6069B756}" type="datetimeFigureOut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8C312-87C0-C14E-A005-2471FE730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9304D-FC8D-3A43-9F1A-C3AAB25C4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E5D41-7656-FC4F-9447-B2C957C90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5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2D725-B7DC-6D4B-825F-087F1F326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54502"/>
            <a:ext cx="9144000" cy="2387600"/>
          </a:xfrm>
        </p:spPr>
        <p:txBody>
          <a:bodyPr anchor="ctr">
            <a:normAutofit/>
          </a:bodyPr>
          <a:lstStyle/>
          <a:p>
            <a:r>
              <a:rPr lang="en-US" b="1" dirty="0"/>
              <a:t>Sea Surface Salinity</a:t>
            </a:r>
            <a:br>
              <a:rPr lang="en-US" dirty="0"/>
            </a:br>
            <a:r>
              <a:rPr lang="en-US" sz="4000" dirty="0"/>
              <a:t>Climate Change Initiative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5B45B-D0E5-B042-AFF9-203DB6DC6F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0711"/>
            <a:ext cx="9144000" cy="1655762"/>
          </a:xfrm>
        </p:spPr>
        <p:txBody>
          <a:bodyPr anchor="ctr">
            <a:normAutofit fontScale="92500" lnSpcReduction="10000"/>
          </a:bodyPr>
          <a:lstStyle/>
          <a:p>
            <a:r>
              <a:rPr lang="en-US" dirty="0"/>
              <a:t>Scientific Co-lead: J. Boutin (LOCEAN),N. Reul (IFREMER)</a:t>
            </a:r>
          </a:p>
          <a:p>
            <a:r>
              <a:rPr lang="en-US" dirty="0"/>
              <a:t>Climate Research Group: D. Stammer and J. Khoeler (UHAM)  </a:t>
            </a:r>
          </a:p>
          <a:p>
            <a:endParaRPr lang="en-US" dirty="0"/>
          </a:p>
          <a:p>
            <a:r>
              <a:rPr lang="en-US" dirty="0"/>
              <a:t>Project Manager: Rafael Catany (ARGANS)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7F1CEA-C2BE-D84E-A0E8-ECBA8DDEE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34134"/>
            <a:ext cx="12192000" cy="13728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0BA487-F301-F341-B367-96D12678A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211" y="91966"/>
            <a:ext cx="1555254" cy="15081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719E12-3DB6-1F45-830A-6CFC437E608C}"/>
              </a:ext>
            </a:extLst>
          </p:cNvPr>
          <p:cNvSpPr txBox="1"/>
          <p:nvPr/>
        </p:nvSpPr>
        <p:spPr>
          <a:xfrm>
            <a:off x="4554488" y="2839957"/>
            <a:ext cx="3083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CCI CMUG Integration Meeting</a:t>
            </a:r>
          </a:p>
          <a:p>
            <a:pPr algn="ctr"/>
            <a:r>
              <a:rPr lang="en-US" dirty="0"/>
              <a:t>Exeter 2018</a:t>
            </a:r>
          </a:p>
        </p:txBody>
      </p:sp>
    </p:spTree>
    <p:extLst>
      <p:ext uri="{BB962C8B-B14F-4D97-AF65-F5344CB8AC3E}">
        <p14:creationId xmlns:p14="http://schemas.microsoft.com/office/powerpoint/2010/main" val="164630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E5B2-EC61-8B46-9122-F80DD7333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CCI+SSS product meet the needs of the community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1588B4-5E13-7B45-B5F2-24818CA095C3}"/>
              </a:ext>
            </a:extLst>
          </p:cNvPr>
          <p:cNvSpPr txBox="1"/>
          <p:nvPr/>
        </p:nvSpPr>
        <p:spPr>
          <a:xfrm>
            <a:off x="7774775" y="1790705"/>
            <a:ext cx="44430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Cycle ensure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Production and Validation CCI+SSS dataset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 Requirement Survey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CED2B1-A5CB-E24F-BEEB-A489580F4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5" y="1790705"/>
            <a:ext cx="7756013" cy="475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25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E5B2-EC61-8B46-9122-F80DD7333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90D44-4CCF-1343-A7E2-3CAEBE0FB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CCI SSS product interest of worldwide community </a:t>
            </a:r>
            <a:r>
              <a:rPr lang="en-US" dirty="0"/>
              <a:t>– survey continues, to be publicized during the </a:t>
            </a:r>
            <a:r>
              <a:rPr lang="en-US" b="1" dirty="0"/>
              <a:t>international salinity conference, Paris, next week</a:t>
            </a:r>
          </a:p>
          <a:p>
            <a:r>
              <a:rPr lang="en-US" dirty="0"/>
              <a:t>Users who participated to the survey are mainly from </a:t>
            </a:r>
            <a:r>
              <a:rPr lang="en-US" b="1" dirty="0"/>
              <a:t>Earth Observations and Model community</a:t>
            </a:r>
            <a:r>
              <a:rPr lang="en-US" dirty="0"/>
              <a:t>. New contributions are welcome.</a:t>
            </a:r>
          </a:p>
          <a:p>
            <a:r>
              <a:rPr lang="en-US" dirty="0"/>
              <a:t>The structure of the consortium will ensure that Validation and CRG teams are independent from the EOST teams and do do not influence each other. So final </a:t>
            </a:r>
            <a:r>
              <a:rPr lang="en-US" b="1" dirty="0"/>
              <a:t>CCI SSS product will respond the needs of the User Requirement only</a:t>
            </a:r>
          </a:p>
        </p:txBody>
      </p:sp>
    </p:spTree>
    <p:extLst>
      <p:ext uri="{BB962C8B-B14F-4D97-AF65-F5344CB8AC3E}">
        <p14:creationId xmlns:p14="http://schemas.microsoft.com/office/powerpoint/2010/main" val="2727783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B2065D-469F-B24D-94EF-9C7052E2E394}"/>
              </a:ext>
            </a:extLst>
          </p:cNvPr>
          <p:cNvSpPr txBox="1"/>
          <p:nvPr/>
        </p:nvSpPr>
        <p:spPr>
          <a:xfrm>
            <a:off x="9114256" y="385764"/>
            <a:ext cx="2870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Thank you for your attention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7F6975-75D2-324B-A02B-51E058C02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861" y="2097090"/>
            <a:ext cx="6402388" cy="40041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CC438D-3853-F14D-B8C9-CCFA58927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428" y="385764"/>
            <a:ext cx="1555254" cy="15081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C240B1-274C-2643-95D2-3413EFACD1D7}"/>
              </a:ext>
            </a:extLst>
          </p:cNvPr>
          <p:cNvSpPr/>
          <p:nvPr/>
        </p:nvSpPr>
        <p:spPr>
          <a:xfrm>
            <a:off x="4556048" y="6119794"/>
            <a:ext cx="2491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cci.esa.int</a:t>
            </a:r>
            <a:r>
              <a:rPr lang="en-US" dirty="0"/>
              <a:t>/salinity</a:t>
            </a:r>
          </a:p>
        </p:txBody>
      </p:sp>
    </p:spTree>
    <p:extLst>
      <p:ext uri="{BB962C8B-B14F-4D97-AF65-F5344CB8AC3E}">
        <p14:creationId xmlns:p14="http://schemas.microsoft.com/office/powerpoint/2010/main" val="567981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C66B4-F960-FB49-B5C1-F986D684F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 about status of the processing</a:t>
            </a:r>
          </a:p>
        </p:txBody>
      </p:sp>
    </p:spTree>
    <p:extLst>
      <p:ext uri="{BB962C8B-B14F-4D97-AF65-F5344CB8AC3E}">
        <p14:creationId xmlns:p14="http://schemas.microsoft.com/office/powerpoint/2010/main" val="2959894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573FD9-736C-42F2-91E3-909E5BDB6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Status</a:t>
            </a:r>
            <a:r>
              <a:rPr lang="fr-FR" dirty="0"/>
              <a:t> of the </a:t>
            </a:r>
            <a:r>
              <a:rPr lang="fr-FR" dirty="0" err="1"/>
              <a:t>project</a:t>
            </a:r>
            <a:r>
              <a:rPr lang="fr-FR" dirty="0"/>
              <a:t>: Data production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E4D4BD-8484-4199-8DFA-3C282F250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309879"/>
          </a:xfrm>
        </p:spPr>
        <p:txBody>
          <a:bodyPr>
            <a:normAutofit/>
          </a:bodyPr>
          <a:lstStyle/>
          <a:p>
            <a:r>
              <a:rPr lang="en-US" dirty="0"/>
              <a:t>OPERATIONAL CHAIN: Implementation of the current SMOS, SMAP, AQUARIUS level 2 processing in the CCI+SSS operational chain ongoing =&gt; will allow to adjust auxiliary data and level 2 algorithms during Year 2 &amp; 3 of the project</a:t>
            </a:r>
          </a:p>
          <a:p>
            <a:endParaRPr lang="en-US" dirty="0"/>
          </a:p>
          <a:p>
            <a:r>
              <a:rPr lang="en-US" dirty="0"/>
              <a:t>LABORATORY BREADBOARD: Development of a </a:t>
            </a:r>
            <a:r>
              <a:rPr lang="en-US" b="1" dirty="0">
                <a:solidFill>
                  <a:schemeClr val="accent1"/>
                </a:solidFill>
              </a:rPr>
              <a:t>first merged product </a:t>
            </a:r>
            <a:r>
              <a:rPr lang="en-US" dirty="0"/>
              <a:t>(</a:t>
            </a:r>
            <a:r>
              <a:rPr lang="en-US" dirty="0">
                <a:solidFill>
                  <a:schemeClr val="accent1"/>
                </a:solidFill>
              </a:rPr>
              <a:t>to be delivered before mid 2019</a:t>
            </a:r>
            <a:r>
              <a:rPr lang="en-US" dirty="0"/>
              <a:t>) using existing level 2 SMOS, SMAP, AQUARIUS SSS and after correcting systematic biases:</a:t>
            </a:r>
          </a:p>
          <a:p>
            <a:pPr>
              <a:lnSpc>
                <a:spcPct val="100000"/>
              </a:lnSpc>
              <a:spcBef>
                <a:spcPts val="3313"/>
              </a:spcBef>
              <a:buNone/>
            </a:pPr>
            <a:r>
              <a:rPr lang="en-US" sz="2100" b="1" dirty="0">
                <a:solidFill>
                  <a:prstClr val="black"/>
                </a:solidFill>
                <a:ea typeface="MS PGothic" panose="020B0600070205080204" pitchFamily="34" charset="-128"/>
              </a:rPr>
              <a:t>	</a:t>
            </a:r>
            <a:r>
              <a:rPr lang="fr-FR" sz="2100" dirty="0" err="1">
                <a:cs typeface="Arial" charset="0"/>
              </a:rPr>
              <a:t>Bayesian</a:t>
            </a:r>
            <a:r>
              <a:rPr lang="fr-FR" sz="2100" dirty="0">
                <a:cs typeface="Arial" charset="0"/>
              </a:rPr>
              <a:t> </a:t>
            </a:r>
            <a:r>
              <a:rPr lang="fr-FR" sz="2100" dirty="0" err="1">
                <a:cs typeface="Arial" charset="0"/>
              </a:rPr>
              <a:t>method</a:t>
            </a:r>
            <a:r>
              <a:rPr lang="fr-FR" sz="2100" dirty="0">
                <a:cs typeface="Arial" charset="0"/>
              </a:rPr>
              <a:t> for relative </a:t>
            </a:r>
            <a:r>
              <a:rPr lang="fr-FR" sz="2100" dirty="0" err="1">
                <a:cs typeface="Arial" charset="0"/>
              </a:rPr>
              <a:t>biases</a:t>
            </a:r>
            <a:r>
              <a:rPr lang="fr-FR" sz="2100" dirty="0">
                <a:cs typeface="Arial" charset="0"/>
              </a:rPr>
              <a:t> correction at SSS </a:t>
            </a:r>
            <a:r>
              <a:rPr lang="fr-FR" sz="2100" dirty="0" err="1">
                <a:cs typeface="Arial" charset="0"/>
              </a:rPr>
              <a:t>level</a:t>
            </a:r>
            <a:r>
              <a:rPr lang="fr-FR" sz="2100" dirty="0">
                <a:cs typeface="Arial" charset="0"/>
              </a:rPr>
              <a:t> and </a:t>
            </a:r>
            <a:r>
              <a:rPr lang="fr-FR" sz="2100" dirty="0" err="1">
                <a:cs typeface="Arial" charset="0"/>
              </a:rPr>
              <a:t>uncertainty</a:t>
            </a:r>
            <a:r>
              <a:rPr lang="fr-FR" sz="2100" dirty="0">
                <a:cs typeface="Arial" charset="0"/>
              </a:rPr>
              <a:t> </a:t>
            </a:r>
            <a:r>
              <a:rPr lang="fr-FR" sz="2100" dirty="0" err="1">
                <a:cs typeface="Arial" charset="0"/>
              </a:rPr>
              <a:t>estimates</a:t>
            </a:r>
            <a:r>
              <a:rPr lang="en-US" altLang="fr-FR" sz="2100" dirty="0">
                <a:ea typeface="Cambria Math"/>
                <a:cs typeface="Arial" charset="0"/>
              </a:rPr>
              <a:t>⇨</a:t>
            </a:r>
            <a:r>
              <a:rPr lang="fr-FR" sz="2100" dirty="0">
                <a:cs typeface="Arial" charset="0"/>
              </a:rPr>
              <a:t> SSS </a:t>
            </a:r>
            <a:r>
              <a:rPr lang="fr-FR" sz="2100" dirty="0" err="1">
                <a:cs typeface="Arial" charset="0"/>
              </a:rPr>
              <a:t>biases</a:t>
            </a:r>
            <a:r>
              <a:rPr lang="fr-FR" sz="2100" dirty="0">
                <a:cs typeface="Arial" charset="0"/>
              </a:rPr>
              <a:t> </a:t>
            </a:r>
            <a:r>
              <a:rPr lang="fr-FR" sz="2100" dirty="0" err="1">
                <a:cs typeface="Arial" charset="0"/>
              </a:rPr>
              <a:t>estimated</a:t>
            </a:r>
            <a:r>
              <a:rPr lang="fr-FR" sz="2100" dirty="0">
                <a:cs typeface="Arial" charset="0"/>
              </a:rPr>
              <a:t> in </a:t>
            </a:r>
            <a:r>
              <a:rPr lang="fr-FR" sz="2100" dirty="0" err="1">
                <a:cs typeface="Arial" charset="0"/>
              </a:rPr>
              <a:t>different</a:t>
            </a:r>
            <a:r>
              <a:rPr lang="fr-FR" sz="2100" dirty="0">
                <a:cs typeface="Arial" charset="0"/>
              </a:rPr>
              <a:t> </a:t>
            </a:r>
            <a:r>
              <a:rPr lang="fr-FR" sz="2100" dirty="0" err="1">
                <a:cs typeface="Arial" charset="0"/>
              </a:rPr>
              <a:t>acquisiton</a:t>
            </a:r>
            <a:r>
              <a:rPr lang="fr-FR" sz="2100" dirty="0">
                <a:cs typeface="Arial" charset="0"/>
              </a:rPr>
              <a:t> </a:t>
            </a:r>
            <a:r>
              <a:rPr lang="fr-FR" sz="2100" dirty="0" err="1">
                <a:cs typeface="Arial" charset="0"/>
              </a:rPr>
              <a:t>geometries</a:t>
            </a:r>
            <a:r>
              <a:rPr lang="fr-FR" sz="2100" dirty="0">
                <a:cs typeface="Arial" charset="0"/>
              </a:rPr>
              <a:t> over </a:t>
            </a:r>
            <a:r>
              <a:rPr lang="fr-FR" sz="2100" dirty="0" err="1">
                <a:cs typeface="Arial" charset="0"/>
              </a:rPr>
              <a:t>several</a:t>
            </a:r>
            <a:r>
              <a:rPr lang="fr-FR" sz="2100" dirty="0">
                <a:cs typeface="Arial" charset="0"/>
              </a:rPr>
              <a:t> </a:t>
            </a:r>
            <a:r>
              <a:rPr lang="fr-FR" sz="2100" dirty="0" err="1">
                <a:cs typeface="Arial" charset="0"/>
              </a:rPr>
              <a:t>years</a:t>
            </a:r>
            <a:r>
              <a:rPr lang="fr-FR" sz="2100" dirty="0">
                <a:cs typeface="Arial" charset="0"/>
              </a:rPr>
              <a:t> (self-consistent </a:t>
            </a:r>
            <a:r>
              <a:rPr lang="fr-FR" sz="2100" dirty="0" err="1">
                <a:cs typeface="Arial" charset="0"/>
              </a:rPr>
              <a:t>method</a:t>
            </a:r>
            <a:r>
              <a:rPr lang="fr-FR" sz="2100" dirty="0">
                <a:cs typeface="Arial" charset="0"/>
              </a:rPr>
              <a:t>). Natural </a:t>
            </a:r>
            <a:r>
              <a:rPr lang="fr-FR" sz="2100" dirty="0" err="1">
                <a:cs typeface="Arial" charset="0"/>
              </a:rPr>
              <a:t>variability</a:t>
            </a:r>
            <a:r>
              <a:rPr lang="fr-FR" sz="2100" dirty="0">
                <a:cs typeface="Arial" charset="0"/>
              </a:rPr>
              <a:t> can </a:t>
            </a:r>
            <a:r>
              <a:rPr lang="fr-FR" sz="2100" dirty="0" err="1">
                <a:cs typeface="Arial" charset="0"/>
              </a:rPr>
              <a:t>be</a:t>
            </a:r>
            <a:r>
              <a:rPr lang="fr-FR" sz="2100" dirty="0">
                <a:cs typeface="Arial" charset="0"/>
              </a:rPr>
              <a:t> </a:t>
            </a:r>
            <a:r>
              <a:rPr lang="fr-FR" sz="2100" dirty="0" err="1">
                <a:cs typeface="Arial" charset="0"/>
              </a:rPr>
              <a:t>used</a:t>
            </a:r>
            <a:r>
              <a:rPr lang="fr-FR" sz="2100" dirty="0">
                <a:cs typeface="Arial" charset="0"/>
              </a:rPr>
              <a:t> in </a:t>
            </a:r>
            <a:r>
              <a:rPr lang="fr-FR" sz="2100" dirty="0" err="1">
                <a:cs typeface="Arial" charset="0"/>
              </a:rPr>
              <a:t>order</a:t>
            </a:r>
            <a:r>
              <a:rPr lang="fr-FR" sz="2100" dirty="0">
                <a:cs typeface="Arial" charset="0"/>
              </a:rPr>
              <a:t> to drive the fluctuation amplitude. A 3 sigma </a:t>
            </a:r>
            <a:r>
              <a:rPr lang="fr-FR" sz="2100" dirty="0" err="1">
                <a:cs typeface="Arial" charset="0"/>
              </a:rPr>
              <a:t>filtering</a:t>
            </a:r>
            <a:r>
              <a:rPr lang="fr-FR" sz="2100" dirty="0">
                <a:cs typeface="Arial" charset="0"/>
              </a:rPr>
              <a:t> </a:t>
            </a:r>
            <a:r>
              <a:rPr lang="fr-FR" sz="2100" dirty="0" err="1">
                <a:cs typeface="Arial" charset="0"/>
              </a:rPr>
              <a:t>is</a:t>
            </a:r>
            <a:r>
              <a:rPr lang="fr-FR" sz="2100" dirty="0">
                <a:cs typeface="Arial" charset="0"/>
              </a:rPr>
              <a:t> </a:t>
            </a:r>
            <a:r>
              <a:rPr lang="fr-FR" sz="2100" dirty="0" err="1">
                <a:cs typeface="Arial" charset="0"/>
              </a:rPr>
              <a:t>used</a:t>
            </a:r>
            <a:r>
              <a:rPr lang="fr-FR" sz="2100" dirty="0">
                <a:cs typeface="Arial" charset="0"/>
              </a:rPr>
              <a:t> in </a:t>
            </a:r>
            <a:r>
              <a:rPr lang="fr-FR" sz="2100" dirty="0" err="1">
                <a:cs typeface="Arial" charset="0"/>
              </a:rPr>
              <a:t>order</a:t>
            </a:r>
            <a:r>
              <a:rPr lang="fr-FR" sz="2100" dirty="0">
                <a:cs typeface="Arial" charset="0"/>
              </a:rPr>
              <a:t> to </a:t>
            </a:r>
            <a:r>
              <a:rPr lang="fr-FR" sz="2100" dirty="0" err="1">
                <a:cs typeface="Arial" charset="0"/>
              </a:rPr>
              <a:t>remove</a:t>
            </a:r>
            <a:r>
              <a:rPr lang="fr-FR" sz="2100" dirty="0">
                <a:cs typeface="Arial" charset="0"/>
              </a:rPr>
              <a:t> intermittent RFI and </a:t>
            </a:r>
            <a:r>
              <a:rPr lang="fr-FR" sz="2100" dirty="0" err="1">
                <a:cs typeface="Arial" charset="0"/>
              </a:rPr>
              <a:t>other</a:t>
            </a:r>
            <a:r>
              <a:rPr lang="fr-FR" sz="2100" dirty="0">
                <a:cs typeface="Arial" charset="0"/>
              </a:rPr>
              <a:t> </a:t>
            </a:r>
            <a:r>
              <a:rPr lang="fr-FR" sz="2100" dirty="0" err="1">
                <a:cs typeface="Arial" charset="0"/>
              </a:rPr>
              <a:t>outliers</a:t>
            </a:r>
            <a:r>
              <a:rPr lang="fr-FR" sz="2100" dirty="0">
                <a:cs typeface="Arial" charset="0"/>
              </a:rPr>
              <a:t>.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1594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FB9D37A-A0FE-4FDC-BB5E-BAFEDE0CB3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72" b="4966"/>
          <a:stretch/>
        </p:blipFill>
        <p:spPr>
          <a:xfrm>
            <a:off x="4491122" y="1771193"/>
            <a:ext cx="5367035" cy="1946699"/>
          </a:xfrm>
          <a:prstGeom prst="rect">
            <a:avLst/>
          </a:prstGeom>
        </p:spPr>
      </p:pic>
      <p:pic>
        <p:nvPicPr>
          <p:cNvPr id="6" name="Espace réservé du contenu 3">
            <a:extLst>
              <a:ext uri="{FF2B5EF4-FFF2-40B4-BE49-F238E27FC236}">
                <a16:creationId xmlns:a16="http://schemas.microsoft.com/office/drawing/2014/main" id="{07E87CAA-EC0A-43E2-9FF2-C08B4D254C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" t="47214" r="-805" b="4424"/>
          <a:stretch/>
        </p:blipFill>
        <p:spPr>
          <a:xfrm>
            <a:off x="190129" y="3854158"/>
            <a:ext cx="5367039" cy="1946700"/>
          </a:xfrm>
          <a:prstGeom prst="rect">
            <a:avLst/>
          </a:prstGeom>
        </p:spPr>
      </p:pic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id="{1D013636-78AD-4CC6-9D81-7F84AB7773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" t="49852" r="-800" b="6678"/>
          <a:stretch/>
        </p:blipFill>
        <p:spPr>
          <a:xfrm>
            <a:off x="4491122" y="3953255"/>
            <a:ext cx="5410331" cy="1763877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18C1015-4B22-437B-B8A8-A09AF19C605C}"/>
              </a:ext>
            </a:extLst>
          </p:cNvPr>
          <p:cNvCxnSpPr>
            <a:cxnSpLocks/>
          </p:cNvCxnSpPr>
          <p:nvPr/>
        </p:nvCxnSpPr>
        <p:spPr>
          <a:xfrm>
            <a:off x="6471948" y="2377740"/>
            <a:ext cx="482352" cy="4103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155BAA6F-C228-4E64-B266-0BC61B837DF8}"/>
              </a:ext>
            </a:extLst>
          </p:cNvPr>
          <p:cNvSpPr txBox="1"/>
          <p:nvPr/>
        </p:nvSpPr>
        <p:spPr>
          <a:xfrm>
            <a:off x="1799737" y="1535873"/>
            <a:ext cx="209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fr-FR" dirty="0">
                <a:solidFill>
                  <a:prstClr val="black"/>
                </a:solidFill>
                <a:latin typeface="Calibri"/>
              </a:rPr>
              <a:t>SMOS+SMAP+AQUA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2DB3656-AE29-454B-A242-4DA30F6AD148}"/>
              </a:ext>
            </a:extLst>
          </p:cNvPr>
          <p:cNvSpPr txBox="1"/>
          <p:nvPr/>
        </p:nvSpPr>
        <p:spPr>
          <a:xfrm>
            <a:off x="6367877" y="1535828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fr-FR" dirty="0">
                <a:solidFill>
                  <a:prstClr val="black"/>
                </a:solidFill>
                <a:latin typeface="Calibri"/>
              </a:rPr>
              <a:t>SMOS </a:t>
            </a:r>
            <a:r>
              <a:rPr lang="fr-FR" dirty="0" err="1">
                <a:solidFill>
                  <a:prstClr val="black"/>
                </a:solidFill>
                <a:latin typeface="Calibri"/>
              </a:rPr>
              <a:t>only</a:t>
            </a: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4C95381-BD38-4FD7-8138-808529D0F482}"/>
              </a:ext>
            </a:extLst>
          </p:cNvPr>
          <p:cNvSpPr txBox="1"/>
          <p:nvPr/>
        </p:nvSpPr>
        <p:spPr>
          <a:xfrm>
            <a:off x="6244620" y="3634622"/>
            <a:ext cx="1635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fr-FR" dirty="0">
                <a:solidFill>
                  <a:prstClr val="black"/>
                </a:solidFill>
                <a:latin typeface="Calibri"/>
              </a:rPr>
              <a:t>AQUARIUS </a:t>
            </a:r>
            <a:r>
              <a:rPr lang="fr-FR" dirty="0" err="1">
                <a:solidFill>
                  <a:prstClr val="black"/>
                </a:solidFill>
                <a:latin typeface="Calibri"/>
              </a:rPr>
              <a:t>only</a:t>
            </a: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82" b="1534"/>
          <a:stretch/>
        </p:blipFill>
        <p:spPr>
          <a:xfrm>
            <a:off x="146908" y="1953655"/>
            <a:ext cx="5167824" cy="1852055"/>
          </a:xfr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E1C4726-22C1-4DBE-AB98-A6C924D0EA40}"/>
              </a:ext>
            </a:extLst>
          </p:cNvPr>
          <p:cNvSpPr txBox="1"/>
          <p:nvPr/>
        </p:nvSpPr>
        <p:spPr>
          <a:xfrm>
            <a:off x="2134345" y="3669490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fr-FR" dirty="0">
                <a:solidFill>
                  <a:prstClr val="black"/>
                </a:solidFill>
                <a:latin typeface="Calibri"/>
              </a:rPr>
              <a:t>SMAP </a:t>
            </a:r>
            <a:r>
              <a:rPr lang="fr-FR" dirty="0" err="1">
                <a:solidFill>
                  <a:prstClr val="black"/>
                </a:solidFill>
                <a:latin typeface="Calibri"/>
              </a:rPr>
              <a:t>only</a:t>
            </a: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9655693D-CA0C-4B19-8CEA-F39FCAA81220}"/>
              </a:ext>
            </a:extLst>
          </p:cNvPr>
          <p:cNvCxnSpPr>
            <a:cxnSpLocks/>
          </p:cNvCxnSpPr>
          <p:nvPr/>
        </p:nvCxnSpPr>
        <p:spPr>
          <a:xfrm>
            <a:off x="6367876" y="4446342"/>
            <a:ext cx="482352" cy="4103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A4A4F5A-8C02-4F72-84AB-67808BF6973C}"/>
              </a:ext>
            </a:extLst>
          </p:cNvPr>
          <p:cNvCxnSpPr>
            <a:cxnSpLocks/>
          </p:cNvCxnSpPr>
          <p:nvPr/>
        </p:nvCxnSpPr>
        <p:spPr>
          <a:xfrm>
            <a:off x="2099448" y="4509496"/>
            <a:ext cx="482352" cy="4103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8BD082E-F2AA-324C-9F68-F391D1A1AC9B}"/>
              </a:ext>
            </a:extLst>
          </p:cNvPr>
          <p:cNvSpPr txBox="1"/>
          <p:nvPr/>
        </p:nvSpPr>
        <p:spPr>
          <a:xfrm>
            <a:off x="722791" y="6066953"/>
            <a:ext cx="9569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Amazon River </a:t>
            </a:r>
            <a:r>
              <a:rPr lang="fr-FR" dirty="0" err="1"/>
              <a:t>outflow</a:t>
            </a:r>
            <a:r>
              <a:rPr lang="fr-FR" dirty="0"/>
              <a:t>. </a:t>
            </a:r>
            <a:r>
              <a:rPr lang="fr-FR" dirty="0" err="1"/>
              <a:t>Example</a:t>
            </a:r>
            <a:r>
              <a:rPr lang="fr-FR" dirty="0"/>
              <a:t> of </a:t>
            </a:r>
            <a:r>
              <a:rPr lang="fr-FR" dirty="0" err="1"/>
              <a:t>merging</a:t>
            </a:r>
            <a:r>
              <a:rPr lang="fr-FR" dirty="0"/>
              <a:t>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retrieval</a:t>
            </a:r>
            <a:r>
              <a:rPr lang="fr-FR" dirty="0"/>
              <a:t> </a:t>
            </a:r>
            <a:r>
              <a:rPr lang="fr-FR" dirty="0" err="1"/>
              <a:t>agorithms</a:t>
            </a:r>
            <a:r>
              <a:rPr lang="fr-FR" dirty="0"/>
              <a:t>, Weekly (</a:t>
            </a:r>
            <a:r>
              <a:rPr lang="fr-FR" dirty="0" err="1"/>
              <a:t>Courtesy</a:t>
            </a:r>
            <a:r>
              <a:rPr lang="fr-FR" dirty="0"/>
              <a:t> of Jean-Luc </a:t>
            </a:r>
            <a:r>
              <a:rPr lang="fr-FR" dirty="0" err="1"/>
              <a:t>Vergely</a:t>
            </a:r>
            <a:r>
              <a:rPr lang="fr-FR" dirty="0"/>
              <a:t> and Jacqueline Boutin)</a:t>
            </a:r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B760C5E-8559-B74C-8BD7-3C9F51B65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data are you producing, and when?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663572-536C-3D40-97FE-E731FCE2A52A}"/>
              </a:ext>
            </a:extLst>
          </p:cNvPr>
          <p:cNvSpPr txBox="1"/>
          <p:nvPr/>
        </p:nvSpPr>
        <p:spPr>
          <a:xfrm>
            <a:off x="9422038" y="1895967"/>
            <a:ext cx="2652782" cy="36933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To be improved:</a:t>
            </a:r>
          </a:p>
          <a:p>
            <a:r>
              <a:rPr lang="en-US" dirty="0"/>
              <a:t>-SMAP version to be updated</a:t>
            </a:r>
          </a:p>
          <a:p>
            <a:r>
              <a:rPr lang="en-US" dirty="0"/>
              <a:t>-Optimize the use of SSS with different resolution (AQUARIUS 150km, SMOS/SMAP ~45km)</a:t>
            </a:r>
          </a:p>
          <a:p>
            <a:r>
              <a:rPr lang="en-US" dirty="0"/>
              <a:t>-ensure that the estimated  uncertainty is consistent with the observed change when one instrument disappears</a:t>
            </a:r>
          </a:p>
        </p:txBody>
      </p:sp>
    </p:spTree>
    <p:extLst>
      <p:ext uri="{BB962C8B-B14F-4D97-AF65-F5344CB8AC3E}">
        <p14:creationId xmlns:p14="http://schemas.microsoft.com/office/powerpoint/2010/main" val="1037958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B2065D-469F-B24D-94EF-9C7052E2E394}"/>
              </a:ext>
            </a:extLst>
          </p:cNvPr>
          <p:cNvSpPr txBox="1"/>
          <p:nvPr/>
        </p:nvSpPr>
        <p:spPr>
          <a:xfrm>
            <a:off x="590367" y="385764"/>
            <a:ext cx="2870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Thank you for your attention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7F6975-75D2-324B-A02B-51E058C02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861" y="2097090"/>
            <a:ext cx="6402388" cy="40041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CC438D-3853-F14D-B8C9-CCFA58927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428" y="385764"/>
            <a:ext cx="1555254" cy="1508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424A66-F232-9C43-AE91-C1A9644B310F}"/>
              </a:ext>
            </a:extLst>
          </p:cNvPr>
          <p:cNvSpPr txBox="1"/>
          <p:nvPr/>
        </p:nvSpPr>
        <p:spPr>
          <a:xfrm>
            <a:off x="9417269" y="5916593"/>
            <a:ext cx="225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rcatany@argans.co.uk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70F956-1620-194D-A24D-2D1AE7B8A3EC}"/>
              </a:ext>
            </a:extLst>
          </p:cNvPr>
          <p:cNvSpPr/>
          <p:nvPr/>
        </p:nvSpPr>
        <p:spPr>
          <a:xfrm>
            <a:off x="4556048" y="6119794"/>
            <a:ext cx="2491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cci.esa.int</a:t>
            </a:r>
            <a:r>
              <a:rPr lang="en-US" dirty="0"/>
              <a:t>/salinity</a:t>
            </a:r>
          </a:p>
        </p:txBody>
      </p:sp>
    </p:spTree>
    <p:extLst>
      <p:ext uri="{BB962C8B-B14F-4D97-AF65-F5344CB8AC3E}">
        <p14:creationId xmlns:p14="http://schemas.microsoft.com/office/powerpoint/2010/main" val="2332129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573FD9-736C-42F2-91E3-909E5BDB6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Status</a:t>
            </a:r>
            <a:r>
              <a:rPr lang="fr-FR" dirty="0"/>
              <a:t> of the </a:t>
            </a:r>
            <a:r>
              <a:rPr lang="fr-FR" dirty="0" err="1"/>
              <a:t>project</a:t>
            </a:r>
            <a:r>
              <a:rPr lang="fr-FR" dirty="0"/>
              <a:t>: </a:t>
            </a:r>
            <a:r>
              <a:rPr lang="fr-FR" dirty="0" err="1"/>
              <a:t>Uncertainties</a:t>
            </a:r>
            <a:r>
              <a:rPr lang="fr-FR" dirty="0"/>
              <a:t> </a:t>
            </a:r>
            <a:r>
              <a:rPr lang="fr-FR" dirty="0" err="1"/>
              <a:t>estimates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E4D4BD-8484-4199-8DFA-3C282F250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Uncertainties on level 2 SSS are characterized for each individual sensor by inter comparing measurements taken by the various sensors and by the same sensor in different geometry</a:t>
            </a:r>
          </a:p>
          <a:p>
            <a:r>
              <a:rPr lang="en-US" dirty="0"/>
              <a:t>Common statistical approach for error propagation and systematic error mitigation to deliver uncertainties estimates at level 3/4 are used to:</a:t>
            </a:r>
          </a:p>
          <a:p>
            <a:pPr lvl="1"/>
            <a:r>
              <a:rPr lang="en-US" dirty="0"/>
              <a:t>propagate errors in a Gaussian context</a:t>
            </a:r>
          </a:p>
          <a:p>
            <a:pPr lvl="1"/>
            <a:r>
              <a:rPr lang="en-US" dirty="0"/>
              <a:t>estimate relative biases </a:t>
            </a:r>
          </a:p>
          <a:p>
            <a:r>
              <a:rPr lang="en-US" dirty="0"/>
              <a:t>Keep traceability of adjustments between various data sets (indicators to be discussed with users)</a:t>
            </a:r>
            <a:br>
              <a:rPr lang="en-US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0863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AD233E-84ED-4A24-8899-3531A7D9A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887"/>
            <a:ext cx="10515600" cy="1325563"/>
          </a:xfrm>
        </p:spPr>
        <p:txBody>
          <a:bodyPr/>
          <a:lstStyle/>
          <a:p>
            <a:r>
              <a:rPr lang="fr-FR" dirty="0"/>
              <a:t>Example of SSS and </a:t>
            </a:r>
            <a:r>
              <a:rPr lang="fr-FR" dirty="0" err="1"/>
              <a:t>error</a:t>
            </a:r>
            <a:r>
              <a:rPr lang="fr-FR" dirty="0"/>
              <a:t> </a:t>
            </a:r>
            <a:r>
              <a:rPr lang="fr-FR" dirty="0" err="1"/>
              <a:t>estimate</a:t>
            </a:r>
            <a:r>
              <a:rPr lang="fr-FR" dirty="0"/>
              <a:t> in one pixel</a:t>
            </a:r>
          </a:p>
        </p:txBody>
      </p:sp>
      <p:pic>
        <p:nvPicPr>
          <p:cNvPr id="3" name="Espace réservé du contenu 6">
            <a:extLst>
              <a:ext uri="{FF2B5EF4-FFF2-40B4-BE49-F238E27FC236}">
                <a16:creationId xmlns:a16="http://schemas.microsoft.com/office/drawing/2014/main" id="{9B0959F0-27B2-4B7F-86DB-A9A9888BBC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" r="6073"/>
          <a:stretch/>
        </p:blipFill>
        <p:spPr>
          <a:xfrm>
            <a:off x="5692463" y="1358973"/>
            <a:ext cx="5163086" cy="4663356"/>
          </a:xfrm>
          <a:prstGeom prst="rect">
            <a:avLst/>
          </a:prstGeom>
        </p:spPr>
      </p:pic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2F7325C-5A9D-4D7E-8722-AAF36B1543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r="8025"/>
          <a:stretch/>
        </p:blipFill>
        <p:spPr>
          <a:xfrm>
            <a:off x="480745" y="2728178"/>
            <a:ext cx="4539342" cy="347126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ACB1B33-5170-4D7C-9B5E-1AB4038D35C7}"/>
              </a:ext>
            </a:extLst>
          </p:cNvPr>
          <p:cNvSpPr txBox="1"/>
          <p:nvPr/>
        </p:nvSpPr>
        <p:spPr>
          <a:xfrm>
            <a:off x="6464445" y="4047547"/>
            <a:ext cx="1592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/>
              <a:t>L4 </a:t>
            </a:r>
            <a:r>
              <a:rPr lang="fr-FR" sz="1800" dirty="0" err="1"/>
              <a:t>error</a:t>
            </a:r>
            <a:endParaRPr lang="fr-FR" sz="18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52D9B02-516E-43AD-A11B-95820581E15D}"/>
              </a:ext>
            </a:extLst>
          </p:cNvPr>
          <p:cNvSpPr txBox="1"/>
          <p:nvPr/>
        </p:nvSpPr>
        <p:spPr>
          <a:xfrm>
            <a:off x="2104360" y="3505985"/>
            <a:ext cx="129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/>
              <a:t>L2 </a:t>
            </a:r>
            <a:r>
              <a:rPr lang="fr-FR" sz="1800" dirty="0" err="1"/>
              <a:t>error</a:t>
            </a:r>
            <a:endParaRPr lang="fr-FR" sz="18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9CBA253-717D-4282-A8D1-2068DA96722F}"/>
              </a:ext>
            </a:extLst>
          </p:cNvPr>
          <p:cNvSpPr txBox="1"/>
          <p:nvPr/>
        </p:nvSpPr>
        <p:spPr>
          <a:xfrm>
            <a:off x="5769628" y="565299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2010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1B63217-BC6D-4477-AF87-90F5C13C08A8}"/>
              </a:ext>
            </a:extLst>
          </p:cNvPr>
          <p:cNvSpPr txBox="1"/>
          <p:nvPr/>
        </p:nvSpPr>
        <p:spPr>
          <a:xfrm>
            <a:off x="10151499" y="575663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2018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12B9B20-3771-40FF-8579-DDE024140F57}"/>
              </a:ext>
            </a:extLst>
          </p:cNvPr>
          <p:cNvSpPr txBox="1"/>
          <p:nvPr/>
        </p:nvSpPr>
        <p:spPr>
          <a:xfrm>
            <a:off x="7984672" y="6271056"/>
            <a:ext cx="3622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/>
              <a:t>Vergely</a:t>
            </a:r>
            <a:r>
              <a:rPr lang="fr-FR" i="1" dirty="0"/>
              <a:t> &amp; Boutin, </a:t>
            </a:r>
            <a:r>
              <a:rPr lang="fr-FR" i="1" dirty="0" err="1"/>
              <a:t>preliminary</a:t>
            </a:r>
            <a:r>
              <a:rPr lang="fr-FR" i="1" dirty="0"/>
              <a:t> </a:t>
            </a:r>
            <a:r>
              <a:rPr lang="fr-FR" i="1" dirty="0" err="1"/>
              <a:t>results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047615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E5B2-EC61-8B46-9122-F80DD7333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90D44-4CCF-1343-A7E2-3CAEBE0FB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CCI SSS project overview</a:t>
            </a:r>
          </a:p>
          <a:p>
            <a:r>
              <a:rPr lang="en-US" dirty="0"/>
              <a:t>Definition of the SSS community: Preliminary results of the User Survey</a:t>
            </a:r>
          </a:p>
          <a:p>
            <a:r>
              <a:rPr lang="en-US" dirty="0"/>
              <a:t>How will CCI SSS product meet the needs of the community</a:t>
            </a:r>
          </a:p>
          <a:p>
            <a:r>
              <a:rPr lang="en-US"/>
              <a:t>Summary</a:t>
            </a:r>
            <a:endParaRPr lang="en-US" dirty="0"/>
          </a:p>
          <a:p>
            <a:r>
              <a:rPr lang="en-US" dirty="0"/>
              <a:t>Data production type, and when? *additional</a:t>
            </a:r>
          </a:p>
        </p:txBody>
      </p:sp>
    </p:spTree>
    <p:extLst>
      <p:ext uri="{BB962C8B-B14F-4D97-AF65-F5344CB8AC3E}">
        <p14:creationId xmlns:p14="http://schemas.microsoft.com/office/powerpoint/2010/main" val="514917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796C9B-48C6-415F-9C63-468FAC6E2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dirty="0"/>
              <a:t>CCI SSS Project </a:t>
            </a:r>
            <a:r>
              <a:rPr lang="fr-FR" dirty="0" err="1"/>
              <a:t>overview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67ABB6-3499-45A0-9258-C86E5809C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797" y="1368424"/>
            <a:ext cx="10515600" cy="5021865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Long term multi-mission salinity Climate Data Record based on a </a:t>
            </a:r>
            <a:r>
              <a:rPr lang="en-US" sz="2400" b="1" dirty="0">
                <a:solidFill>
                  <a:schemeClr val="accent1"/>
                </a:solidFill>
              </a:rPr>
              <a:t>combination of SMOS</a:t>
            </a:r>
            <a:r>
              <a:rPr lang="en-US" sz="2400" b="1" dirty="0"/>
              <a:t> </a:t>
            </a:r>
            <a:r>
              <a:rPr lang="en-US" sz="2400" dirty="0"/>
              <a:t>(2010-) with </a:t>
            </a:r>
            <a:r>
              <a:rPr lang="en-US" sz="2400" b="1" dirty="0">
                <a:solidFill>
                  <a:schemeClr val="accent1"/>
                </a:solidFill>
              </a:rPr>
              <a:t>Aquarius</a:t>
            </a:r>
            <a:r>
              <a:rPr lang="en-US" sz="2400" dirty="0"/>
              <a:t> (2011-2015) and </a:t>
            </a:r>
            <a:r>
              <a:rPr lang="en-US" sz="2400" b="1" dirty="0">
                <a:solidFill>
                  <a:schemeClr val="accent1"/>
                </a:solidFill>
              </a:rPr>
              <a:t>SMAP</a:t>
            </a:r>
            <a:r>
              <a:rPr lang="en-US" sz="2400" dirty="0"/>
              <a:t> (2015-) L-band radiometers. Additionally </a:t>
            </a:r>
            <a:r>
              <a:rPr lang="en-US" sz="2400" b="1" dirty="0">
                <a:solidFill>
                  <a:schemeClr val="accent1"/>
                </a:solidFill>
              </a:rPr>
              <a:t>C/X-band radiometers </a:t>
            </a:r>
            <a:r>
              <a:rPr lang="en-US" sz="2400" dirty="0"/>
              <a:t>will be used to extend the time series back to 2002.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400" dirty="0"/>
              <a:t>Ground based data from the in situ </a:t>
            </a:r>
            <a:r>
              <a:rPr lang="en-US" sz="2400" b="1" dirty="0">
                <a:solidFill>
                  <a:schemeClr val="accent1"/>
                </a:solidFill>
              </a:rPr>
              <a:t>ARGO ocean profiling </a:t>
            </a:r>
            <a:r>
              <a:rPr lang="en-US" sz="2400" dirty="0"/>
              <a:t>network (i.e. interest in uppermost profile), </a:t>
            </a:r>
            <a:r>
              <a:rPr lang="en-US" sz="2400" b="1" dirty="0">
                <a:solidFill>
                  <a:schemeClr val="accent1"/>
                </a:solidFill>
              </a:rPr>
              <a:t>ship SSS measurements </a:t>
            </a:r>
            <a:r>
              <a:rPr lang="en-US" sz="2400" dirty="0"/>
              <a:t>(e.g. from the Global Ocean Surface Underway Data (GOSUD) Project http://www.gosud.org/) together with </a:t>
            </a:r>
            <a:r>
              <a:rPr lang="en-US" sz="2400" b="1" dirty="0">
                <a:solidFill>
                  <a:schemeClr val="accent1"/>
                </a:solidFill>
              </a:rPr>
              <a:t>specialized oceanographic research data sets </a:t>
            </a:r>
            <a:r>
              <a:rPr lang="en-US" sz="2400" dirty="0"/>
              <a:t>will be used </a:t>
            </a:r>
            <a:r>
              <a:rPr lang="en-US" sz="2400" dirty="0">
                <a:solidFill>
                  <a:schemeClr val="accent1"/>
                </a:solidFill>
              </a:rPr>
              <a:t>as </a:t>
            </a:r>
            <a:r>
              <a:rPr lang="en-US" sz="2400" b="1" dirty="0">
                <a:solidFill>
                  <a:schemeClr val="accent1"/>
                </a:solidFill>
              </a:rPr>
              <a:t>reference measurements</a:t>
            </a:r>
            <a:r>
              <a:rPr lang="en-US" sz="2400" b="1" dirty="0">
                <a:solidFill>
                  <a:schemeClr val="accent5"/>
                </a:solidFill>
              </a:rPr>
              <a:t> </a:t>
            </a:r>
            <a:r>
              <a:rPr lang="en-US" sz="2400" dirty="0"/>
              <a:t>via PI-MEP,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part of them for guiding the development/ verification of the algorithm development, part for validating the products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48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0445F9-F130-443A-96D5-9C2B79263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err="1"/>
              <a:t>Demonstrate</a:t>
            </a:r>
            <a:r>
              <a:rPr lang="fr-FR" dirty="0"/>
              <a:t> the value and impact of the SSS ECV in </a:t>
            </a:r>
            <a:r>
              <a:rPr lang="fr-FR" dirty="0" err="1"/>
              <a:t>climate</a:t>
            </a:r>
            <a:r>
              <a:rPr lang="fr-FR" dirty="0"/>
              <a:t> science </a:t>
            </a:r>
            <a:r>
              <a:rPr lang="fr-FR" dirty="0" err="1"/>
              <a:t>research</a:t>
            </a:r>
            <a:r>
              <a:rPr lang="fr-FR" dirty="0"/>
              <a:t>, in 5 case </a:t>
            </a:r>
            <a:r>
              <a:rPr lang="fr-FR" dirty="0" err="1"/>
              <a:t>studies</a:t>
            </a:r>
            <a:r>
              <a:rPr lang="fr-FR" dirty="0"/>
              <a:t>:</a:t>
            </a:r>
          </a:p>
          <a:p>
            <a:endParaRPr lang="fr-FR" dirty="0"/>
          </a:p>
          <a:p>
            <a:pPr marL="0" indent="0">
              <a:buNone/>
            </a:pPr>
            <a:r>
              <a:rPr lang="en-US" b="1" dirty="0"/>
              <a:t>1</a:t>
            </a:r>
            <a:r>
              <a:rPr lang="en-US" dirty="0"/>
              <a:t>: </a:t>
            </a:r>
            <a:r>
              <a:rPr lang="en-US" b="1" i="1" dirty="0"/>
              <a:t>North Atlantic salinity anomaly </a:t>
            </a:r>
          </a:p>
          <a:p>
            <a:pPr marL="0" indent="0">
              <a:buNone/>
            </a:pPr>
            <a:r>
              <a:rPr lang="en-US" b="1" dirty="0"/>
              <a:t>2: C</a:t>
            </a:r>
            <a:r>
              <a:rPr lang="en-US" b="1" i="1" dirty="0"/>
              <a:t>limate variability reconstruction in the Atlantic </a:t>
            </a:r>
          </a:p>
          <a:p>
            <a:pPr marL="0" indent="0">
              <a:buNone/>
            </a:pPr>
            <a:r>
              <a:rPr lang="en-US" b="1" dirty="0"/>
              <a:t>3: </a:t>
            </a:r>
            <a:r>
              <a:rPr lang="en-US" b="1" i="1" dirty="0"/>
              <a:t>Water cycle in the Bay of Bengal </a:t>
            </a:r>
          </a:p>
          <a:p>
            <a:pPr marL="0" indent="0">
              <a:buNone/>
            </a:pPr>
            <a:r>
              <a:rPr lang="en-US" b="1" dirty="0"/>
              <a:t>4: </a:t>
            </a:r>
            <a:r>
              <a:rPr lang="en-US" b="1" i="1" dirty="0"/>
              <a:t>Salinity stratification and small-scale variability </a:t>
            </a:r>
          </a:p>
          <a:p>
            <a:pPr marL="0" indent="0">
              <a:buNone/>
            </a:pPr>
            <a:r>
              <a:rPr lang="en-US" b="1" dirty="0"/>
              <a:t>5: Comparing </a:t>
            </a:r>
            <a:r>
              <a:rPr lang="en-US" b="1" i="1" dirty="0"/>
              <a:t>salinity variability between observations and models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+ Assimilation (Option)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18ED764A-99E5-4968-860F-7F4282CA1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CCI SSS Project </a:t>
            </a:r>
            <a:r>
              <a:rPr lang="fr-FR" dirty="0" err="1"/>
              <a:t>overview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6D141B-1510-0545-AB92-7D3AE7FA34F9}"/>
              </a:ext>
            </a:extLst>
          </p:cNvPr>
          <p:cNvSpPr/>
          <p:nvPr/>
        </p:nvSpPr>
        <p:spPr>
          <a:xfrm>
            <a:off x="7709151" y="6098774"/>
            <a:ext cx="2491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cci.esa.int</a:t>
            </a:r>
            <a:r>
              <a:rPr lang="en-US" dirty="0"/>
              <a:t>/salinity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4B72DA-A581-F540-B12F-4A574741CE1A}"/>
              </a:ext>
            </a:extLst>
          </p:cNvPr>
          <p:cNvSpPr txBox="1"/>
          <p:nvPr/>
        </p:nvSpPr>
        <p:spPr>
          <a:xfrm>
            <a:off x="5790164" y="6098774"/>
            <a:ext cx="1918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information:</a:t>
            </a:r>
          </a:p>
        </p:txBody>
      </p:sp>
    </p:spTree>
    <p:extLst>
      <p:ext uri="{BB962C8B-B14F-4D97-AF65-F5344CB8AC3E}">
        <p14:creationId xmlns:p14="http://schemas.microsoft.com/office/powerpoint/2010/main" val="838673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B132F-EC75-6248-9EF8-F03D3690E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7" y="-2346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Definition of the SSS community </a:t>
            </a:r>
            <a:br>
              <a:rPr lang="en-US" dirty="0"/>
            </a:br>
            <a:r>
              <a:rPr lang="en-US" dirty="0"/>
              <a:t>Who are the final end Users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C383047-F88A-2342-A1D2-2F8F5D083D33}"/>
              </a:ext>
            </a:extLst>
          </p:cNvPr>
          <p:cNvGrpSpPr/>
          <p:nvPr/>
        </p:nvGrpSpPr>
        <p:grpSpPr>
          <a:xfrm>
            <a:off x="6991518" y="2119412"/>
            <a:ext cx="2834468" cy="2743200"/>
            <a:chOff x="8713701" y="1480753"/>
            <a:chExt cx="2834468" cy="27432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F3EE4E6-1D6A-0145-8CC2-C293D6DABA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72" r="9037" b="12974"/>
            <a:stretch/>
          </p:blipFill>
          <p:spPr>
            <a:xfrm>
              <a:off x="8713701" y="1480753"/>
              <a:ext cx="2834468" cy="27432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707A9B0-7938-1341-869D-A6B0FBEBD60B}"/>
                </a:ext>
              </a:extLst>
            </p:cNvPr>
            <p:cNvSpPr txBox="1"/>
            <p:nvPr/>
          </p:nvSpPr>
          <p:spPr>
            <a:xfrm>
              <a:off x="9211765" y="3224967"/>
              <a:ext cx="63671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70 %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849442D-E609-824D-8284-5BACD68F24F0}"/>
              </a:ext>
            </a:extLst>
          </p:cNvPr>
          <p:cNvGrpSpPr/>
          <p:nvPr/>
        </p:nvGrpSpPr>
        <p:grpSpPr>
          <a:xfrm>
            <a:off x="2093955" y="2266451"/>
            <a:ext cx="3195992" cy="2743200"/>
            <a:chOff x="-3719513" y="2054191"/>
            <a:chExt cx="3195992" cy="27432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DEE8A66-3BAC-1D45-A819-51F13308B8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43" r="3751" b="7684"/>
            <a:stretch/>
          </p:blipFill>
          <p:spPr>
            <a:xfrm>
              <a:off x="-3719513" y="2054191"/>
              <a:ext cx="3195992" cy="27432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2A55BBA-5532-264A-909A-938388F93656}"/>
                </a:ext>
              </a:extLst>
            </p:cNvPr>
            <p:cNvSpPr txBox="1"/>
            <p:nvPr/>
          </p:nvSpPr>
          <p:spPr>
            <a:xfrm>
              <a:off x="-2524934" y="2624728"/>
              <a:ext cx="3577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3%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05AFF20-664A-B444-9B19-9BE1C27EA9D5}"/>
              </a:ext>
            </a:extLst>
          </p:cNvPr>
          <p:cNvSpPr txBox="1"/>
          <p:nvPr/>
        </p:nvSpPr>
        <p:spPr>
          <a:xfrm>
            <a:off x="1965368" y="5588785"/>
            <a:ext cx="770345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International community but with a clear EU dominant population</a:t>
            </a:r>
          </a:p>
          <a:p>
            <a:r>
              <a:rPr lang="en-US" dirty="0"/>
              <a:t>Interest might be towards EO applications (70%) and Model-based studies (30%)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479A47-215C-5946-9143-4500350C0795}"/>
              </a:ext>
            </a:extLst>
          </p:cNvPr>
          <p:cNvSpPr txBox="1"/>
          <p:nvPr/>
        </p:nvSpPr>
        <p:spPr>
          <a:xfrm>
            <a:off x="3467429" y="1607552"/>
            <a:ext cx="4712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Geographical distribution and Sector occupation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DD4BD1-4F3F-D048-AB05-DC4EE82F3DAD}"/>
              </a:ext>
            </a:extLst>
          </p:cNvPr>
          <p:cNvSpPr txBox="1"/>
          <p:nvPr/>
        </p:nvSpPr>
        <p:spPr>
          <a:xfrm>
            <a:off x="190370" y="1171976"/>
            <a:ext cx="371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Preliminary results of the User Survey</a:t>
            </a:r>
          </a:p>
        </p:txBody>
      </p:sp>
    </p:spTree>
    <p:extLst>
      <p:ext uri="{BB962C8B-B14F-4D97-AF65-F5344CB8AC3E}">
        <p14:creationId xmlns:p14="http://schemas.microsoft.com/office/powerpoint/2010/main" val="1981869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1D6890-A83B-CB45-8715-54C617AB9996}"/>
              </a:ext>
            </a:extLst>
          </p:cNvPr>
          <p:cNvSpPr txBox="1"/>
          <p:nvPr/>
        </p:nvSpPr>
        <p:spPr>
          <a:xfrm>
            <a:off x="-2130983" y="-1232290"/>
            <a:ext cx="2460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CRG</a:t>
            </a:r>
          </a:p>
          <a:p>
            <a:pPr algn="ctr"/>
            <a:r>
              <a:rPr lang="en-US" dirty="0"/>
              <a:t>Climate Research Users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3BEC36-5660-CB4D-8C4D-B363E6C838B6}"/>
              </a:ext>
            </a:extLst>
          </p:cNvPr>
          <p:cNvSpPr txBox="1"/>
          <p:nvPr/>
        </p:nvSpPr>
        <p:spPr>
          <a:xfrm>
            <a:off x="539877" y="2621264"/>
            <a:ext cx="2500557" cy="1740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>
                <a:sym typeface="Wingdings" pitchFamily="2" charset="2"/>
              </a:rPr>
              <a:t>GCOS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Accuracy of 0.1 psu,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Horizontal resolution of 1-100 km;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Hourly to monthly temporal resolution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A55BBA-5532-264A-909A-938388F93656}"/>
              </a:ext>
            </a:extLst>
          </p:cNvPr>
          <p:cNvSpPr txBox="1"/>
          <p:nvPr/>
        </p:nvSpPr>
        <p:spPr>
          <a:xfrm>
            <a:off x="5255170" y="2058607"/>
            <a:ext cx="3577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3%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5AFF20-664A-B444-9B19-9BE1C27EA9D5}"/>
              </a:ext>
            </a:extLst>
          </p:cNvPr>
          <p:cNvSpPr txBox="1"/>
          <p:nvPr/>
        </p:nvSpPr>
        <p:spPr>
          <a:xfrm>
            <a:off x="539877" y="6189089"/>
            <a:ext cx="831471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User requirement of the spatial and temporal resolution within the GCOS ECV requests</a:t>
            </a:r>
          </a:p>
          <a:p>
            <a:r>
              <a:rPr lang="en-US" dirty="0"/>
              <a:t>0.25˚ and weekly product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4CEFA9-5ADB-134D-82FF-F4E4806A3B28}"/>
              </a:ext>
            </a:extLst>
          </p:cNvPr>
          <p:cNvSpPr txBox="1"/>
          <p:nvPr/>
        </p:nvSpPr>
        <p:spPr>
          <a:xfrm>
            <a:off x="5737124" y="5825578"/>
            <a:ext cx="570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Courtesy of Khoeler, J. and Stammer, D. CCI+SSS URD 2018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B0B5C7-50B0-6E49-AC06-93C801E17BCD}"/>
              </a:ext>
            </a:extLst>
          </p:cNvPr>
          <p:cNvGrpSpPr/>
          <p:nvPr/>
        </p:nvGrpSpPr>
        <p:grpSpPr>
          <a:xfrm>
            <a:off x="5013925" y="1200538"/>
            <a:ext cx="6402940" cy="2470180"/>
            <a:chOff x="5591990" y="874721"/>
            <a:chExt cx="6402940" cy="247018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B22F68F-C326-2549-AA18-881571375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91990" y="874721"/>
              <a:ext cx="6205870" cy="247018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FC4FDC-CE21-454B-8BE7-6665322B55D7}"/>
                </a:ext>
              </a:extLst>
            </p:cNvPr>
            <p:cNvSpPr txBox="1"/>
            <p:nvPr/>
          </p:nvSpPr>
          <p:spPr>
            <a:xfrm>
              <a:off x="10131663" y="967228"/>
              <a:ext cx="1863267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Spatial Resolution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44246A1-BC81-F149-A73D-D490B3B41F19}"/>
              </a:ext>
            </a:extLst>
          </p:cNvPr>
          <p:cNvGrpSpPr/>
          <p:nvPr/>
        </p:nvGrpSpPr>
        <p:grpSpPr>
          <a:xfrm>
            <a:off x="5034895" y="3491602"/>
            <a:ext cx="6626524" cy="2304573"/>
            <a:chOff x="5612960" y="3165785"/>
            <a:chExt cx="6626524" cy="230457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05AEDE8-58A5-A143-84FF-9A0D03CE2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2960" y="3222458"/>
              <a:ext cx="6184900" cy="22479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0B887F6-4B9A-A24E-805A-5191BE4A8449}"/>
                </a:ext>
              </a:extLst>
            </p:cNvPr>
            <p:cNvSpPr txBox="1"/>
            <p:nvPr/>
          </p:nvSpPr>
          <p:spPr>
            <a:xfrm>
              <a:off x="10131663" y="3165785"/>
              <a:ext cx="2107821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Temporal Resolution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52B132F-EC75-6248-9EF8-F03D3690E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08" y="-5202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Definition of the SSS community</a:t>
            </a:r>
            <a:br>
              <a:rPr lang="en-US" dirty="0"/>
            </a:br>
            <a:r>
              <a:rPr lang="en-US" dirty="0"/>
              <a:t>What are the User Requirements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9A440-FF8E-E548-B446-6F07C40BD364}"/>
              </a:ext>
            </a:extLst>
          </p:cNvPr>
          <p:cNvSpPr txBox="1"/>
          <p:nvPr/>
        </p:nvSpPr>
        <p:spPr>
          <a:xfrm>
            <a:off x="190370" y="1171976"/>
            <a:ext cx="371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Preliminary results of the User Survey</a:t>
            </a:r>
          </a:p>
        </p:txBody>
      </p:sp>
    </p:spTree>
    <p:extLst>
      <p:ext uri="{BB962C8B-B14F-4D97-AF65-F5344CB8AC3E}">
        <p14:creationId xmlns:p14="http://schemas.microsoft.com/office/powerpoint/2010/main" val="3906824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2A55BBA-5532-264A-909A-938388F93656}"/>
              </a:ext>
            </a:extLst>
          </p:cNvPr>
          <p:cNvSpPr txBox="1"/>
          <p:nvPr/>
        </p:nvSpPr>
        <p:spPr>
          <a:xfrm>
            <a:off x="5255170" y="2058607"/>
            <a:ext cx="3577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3%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5AFF20-664A-B444-9B19-9BE1C27EA9D5}"/>
              </a:ext>
            </a:extLst>
          </p:cNvPr>
          <p:cNvSpPr txBox="1"/>
          <p:nvPr/>
        </p:nvSpPr>
        <p:spPr>
          <a:xfrm>
            <a:off x="2951454" y="6116186"/>
            <a:ext cx="622638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Data preferred distribution via FTP servers and in NetCDF format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4CEFA9-5ADB-134D-82FF-F4E4806A3B28}"/>
              </a:ext>
            </a:extLst>
          </p:cNvPr>
          <p:cNvSpPr txBox="1"/>
          <p:nvPr/>
        </p:nvSpPr>
        <p:spPr>
          <a:xfrm>
            <a:off x="6463241" y="5452532"/>
            <a:ext cx="570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Courtesy of Khoeler, J. and Stammer, D. CCI+SSS URD 2018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297CA7-7CF2-C64C-A7B1-DCDACAB04E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67" b="19969"/>
          <a:stretch/>
        </p:blipFill>
        <p:spPr>
          <a:xfrm>
            <a:off x="389832" y="1939813"/>
            <a:ext cx="6048448" cy="32567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96785B-4632-7D4D-AF26-66285A78D4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0" b="12118"/>
          <a:stretch/>
        </p:blipFill>
        <p:spPr>
          <a:xfrm>
            <a:off x="6151202" y="2062133"/>
            <a:ext cx="6053273" cy="304557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0FDAEC2-A23E-0E46-B692-8E90F5166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08" y="-5202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Definition of the SSS community</a:t>
            </a:r>
            <a:br>
              <a:rPr lang="en-US" dirty="0"/>
            </a:br>
            <a:r>
              <a:rPr lang="en-US" dirty="0"/>
              <a:t>What are the User Requirements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D2E442-4C0F-A94C-8547-52F15B6872CC}"/>
              </a:ext>
            </a:extLst>
          </p:cNvPr>
          <p:cNvSpPr txBox="1"/>
          <p:nvPr/>
        </p:nvSpPr>
        <p:spPr>
          <a:xfrm>
            <a:off x="190370" y="1171976"/>
            <a:ext cx="371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Preliminary results of the User Survey</a:t>
            </a:r>
          </a:p>
        </p:txBody>
      </p:sp>
    </p:spTree>
    <p:extLst>
      <p:ext uri="{BB962C8B-B14F-4D97-AF65-F5344CB8AC3E}">
        <p14:creationId xmlns:p14="http://schemas.microsoft.com/office/powerpoint/2010/main" val="3677912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E5B2-EC61-8B46-9122-F80DD7333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CCI+SSS product meet the needs of the community</a:t>
            </a:r>
          </a:p>
        </p:txBody>
      </p:sp>
      <p:pic>
        <p:nvPicPr>
          <p:cNvPr id="6" name="Picture 5" descr="Screen Shot 2018-04-09 at 06.29.34.png">
            <a:extLst>
              <a:ext uri="{FF2B5EF4-FFF2-40B4-BE49-F238E27FC236}">
                <a16:creationId xmlns:a16="http://schemas.microsoft.com/office/drawing/2014/main" id="{ECD1E073-ABBA-124C-A2FD-EE0E52B15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90688"/>
            <a:ext cx="9144000" cy="44897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2CFD70-4501-E047-A68C-C79282AE9C18}"/>
              </a:ext>
            </a:extLst>
          </p:cNvPr>
          <p:cNvSpPr txBox="1"/>
          <p:nvPr/>
        </p:nvSpPr>
        <p:spPr>
          <a:xfrm>
            <a:off x="1985963" y="6343650"/>
            <a:ext cx="66197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EOST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E6B31B-0962-CC41-8B72-D00460366363}"/>
              </a:ext>
            </a:extLst>
          </p:cNvPr>
          <p:cNvSpPr txBox="1"/>
          <p:nvPr/>
        </p:nvSpPr>
        <p:spPr>
          <a:xfrm>
            <a:off x="4648201" y="6343650"/>
            <a:ext cx="126682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243D93-FD24-2642-B211-967B1B733280}"/>
              </a:ext>
            </a:extLst>
          </p:cNvPr>
          <p:cNvSpPr txBox="1"/>
          <p:nvPr/>
        </p:nvSpPr>
        <p:spPr>
          <a:xfrm>
            <a:off x="6858012" y="6343650"/>
            <a:ext cx="66197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44D76D-E9ED-6943-90CC-D5E7C554353B}"/>
              </a:ext>
            </a:extLst>
          </p:cNvPr>
          <p:cNvSpPr txBox="1"/>
          <p:nvPr/>
        </p:nvSpPr>
        <p:spPr>
          <a:xfrm>
            <a:off x="9167824" y="6343650"/>
            <a:ext cx="83342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SDG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5183B8-239F-824F-BF2C-7A05B9E9E370}"/>
              </a:ext>
            </a:extLst>
          </p:cNvPr>
          <p:cNvSpPr txBox="1"/>
          <p:nvPr/>
        </p:nvSpPr>
        <p:spPr>
          <a:xfrm>
            <a:off x="218911" y="2049516"/>
            <a:ext cx="3534104" cy="17543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Structure of the consortium of having CRG  and Validation teams independent from the EOST (Production) team will ensure CCI SSS product meets expectation of final end user</a:t>
            </a:r>
          </a:p>
        </p:txBody>
      </p:sp>
    </p:spTree>
    <p:extLst>
      <p:ext uri="{BB962C8B-B14F-4D97-AF65-F5344CB8AC3E}">
        <p14:creationId xmlns:p14="http://schemas.microsoft.com/office/powerpoint/2010/main" val="436756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3DD541E9-86A6-9542-955E-59F2BA9C1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03" y="1279882"/>
            <a:ext cx="9493790" cy="5346890"/>
          </a:xfrm>
          <a:prstGeom prst="rect">
            <a:avLst/>
          </a:prstGeom>
        </p:spPr>
      </p:pic>
      <p:sp>
        <p:nvSpPr>
          <p:cNvPr id="70" name="Title 1">
            <a:extLst>
              <a:ext uri="{FF2B5EF4-FFF2-40B4-BE49-F238E27FC236}">
                <a16:creationId xmlns:a16="http://schemas.microsoft.com/office/drawing/2014/main" id="{22AC6731-6519-694E-B967-6D26103D32D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How will CCI+SSS product meet the needs of the community</a:t>
            </a:r>
          </a:p>
        </p:txBody>
      </p:sp>
    </p:spTree>
    <p:extLst>
      <p:ext uri="{BB962C8B-B14F-4D97-AF65-F5344CB8AC3E}">
        <p14:creationId xmlns:p14="http://schemas.microsoft.com/office/powerpoint/2010/main" val="3792199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</TotalTime>
  <Words>930</Words>
  <Application>Microsoft Macintosh PowerPoint</Application>
  <PresentationFormat>Widescreen</PresentationFormat>
  <Paragraphs>102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MS PGothic</vt:lpstr>
      <vt:lpstr>Arial</vt:lpstr>
      <vt:lpstr>Calibri</vt:lpstr>
      <vt:lpstr>Calibri Light</vt:lpstr>
      <vt:lpstr>Cambria Math</vt:lpstr>
      <vt:lpstr>Wingdings</vt:lpstr>
      <vt:lpstr>Office Theme</vt:lpstr>
      <vt:lpstr>Sea Surface Salinity Climate Change Initiative </vt:lpstr>
      <vt:lpstr>Outline</vt:lpstr>
      <vt:lpstr>CCI SSS Project overview</vt:lpstr>
      <vt:lpstr>CCI SSS Project overview</vt:lpstr>
      <vt:lpstr>Definition of the SSS community  Who are the final end Users</vt:lpstr>
      <vt:lpstr>Definition of the SSS community What are the User Requirements</vt:lpstr>
      <vt:lpstr>Definition of the SSS community What are the User Requirements</vt:lpstr>
      <vt:lpstr>How will CCI+SSS product meet the needs of the community</vt:lpstr>
      <vt:lpstr>PowerPoint Presentation</vt:lpstr>
      <vt:lpstr>How will CCI+SSS product meet the needs of the community</vt:lpstr>
      <vt:lpstr>Summary</vt:lpstr>
      <vt:lpstr>PowerPoint Presentation</vt:lpstr>
      <vt:lpstr>Additional slides about status of the processing</vt:lpstr>
      <vt:lpstr>Status of the project: Data production</vt:lpstr>
      <vt:lpstr>What data are you producing, and when?</vt:lpstr>
      <vt:lpstr>PowerPoint Presentation</vt:lpstr>
      <vt:lpstr>Status of the project: Uncertainties estimates</vt:lpstr>
      <vt:lpstr>Example of SSS and error estimate in one pixel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Climate Change Initiative  Sea Surface Salinity</dc:title>
  <dc:creator>Jaume Catany R.E.</dc:creator>
  <cp:lastModifiedBy>Jaume Catany R.E.</cp:lastModifiedBy>
  <cp:revision>72</cp:revision>
  <dcterms:created xsi:type="dcterms:W3CDTF">2018-10-24T19:00:26Z</dcterms:created>
  <dcterms:modified xsi:type="dcterms:W3CDTF">2018-11-01T08:48:03Z</dcterms:modified>
</cp:coreProperties>
</file>