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94" r:id="rId3"/>
    <p:sldId id="437" r:id="rId4"/>
    <p:sldId id="457" r:id="rId5"/>
    <p:sldId id="487" r:id="rId6"/>
    <p:sldId id="502" r:id="rId7"/>
    <p:sldId id="503" r:id="rId8"/>
    <p:sldId id="485" r:id="rId9"/>
    <p:sldId id="490" r:id="rId10"/>
    <p:sldId id="497" r:id="rId11"/>
    <p:sldId id="501" r:id="rId12"/>
    <p:sldId id="500" r:id="rId13"/>
    <p:sldId id="504" r:id="rId14"/>
    <p:sldId id="505" r:id="rId15"/>
    <p:sldId id="506" r:id="rId1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 Reimer" initials="CRE" lastIdx="3" clrIdx="0"/>
  <p:cmAuthor id="1" name="wd" initials="W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EC0"/>
    <a:srgbClr val="0097CC"/>
    <a:srgbClr val="0CA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96433" autoAdjust="0"/>
  </p:normalViewPr>
  <p:slideViewPr>
    <p:cSldViewPr>
      <p:cViewPr varScale="1">
        <p:scale>
          <a:sx n="103" d="100"/>
          <a:sy n="103" d="100"/>
        </p:scale>
        <p:origin x="7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59CBE-394A-4867-AB17-B5F5313FAE6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5C2D622-C772-493F-9536-66E4F003BDF4}">
      <dgm:prSet phldrT="[Text]"/>
      <dgm:spPr/>
      <dgm:t>
        <a:bodyPr/>
        <a:lstStyle/>
        <a:p>
          <a:r>
            <a:rPr lang="de-AT" dirty="0" smtClean="0"/>
            <a:t>Science updates</a:t>
          </a:r>
          <a:endParaRPr lang="de-AT" dirty="0"/>
        </a:p>
      </dgm:t>
    </dgm:pt>
    <dgm:pt modelId="{37FBC108-0536-49CF-A0DB-303BFA0675BF}" type="parTrans" cxnId="{968B10E2-A284-4E6B-8E31-4F578A870DA4}">
      <dgm:prSet/>
      <dgm:spPr/>
      <dgm:t>
        <a:bodyPr/>
        <a:lstStyle/>
        <a:p>
          <a:endParaRPr lang="de-AT"/>
        </a:p>
      </dgm:t>
    </dgm:pt>
    <dgm:pt modelId="{DE97547D-909E-4127-A523-A170AD469A78}" type="sibTrans" cxnId="{968B10E2-A284-4E6B-8E31-4F578A870DA4}">
      <dgm:prSet/>
      <dgm:spPr/>
      <dgm:t>
        <a:bodyPr/>
        <a:lstStyle/>
        <a:p>
          <a:endParaRPr lang="de-AT"/>
        </a:p>
      </dgm:t>
    </dgm:pt>
    <dgm:pt modelId="{33D609DE-0424-4D27-AA43-323BFDB23141}">
      <dgm:prSet phldrT="[Text]"/>
      <dgm:spPr/>
      <dgm:t>
        <a:bodyPr/>
        <a:lstStyle/>
        <a:p>
          <a:r>
            <a:rPr lang="de-AT" dirty="0" smtClean="0"/>
            <a:t>Internal validation</a:t>
          </a:r>
          <a:endParaRPr lang="de-AT" dirty="0"/>
        </a:p>
      </dgm:t>
    </dgm:pt>
    <dgm:pt modelId="{72D7A585-51C9-4E60-ABD2-97033EC36E52}" type="parTrans" cxnId="{2F5F6986-AC1B-44B3-B9ED-9EF97AC8E4C0}">
      <dgm:prSet/>
      <dgm:spPr/>
      <dgm:t>
        <a:bodyPr/>
        <a:lstStyle/>
        <a:p>
          <a:endParaRPr lang="de-AT"/>
        </a:p>
      </dgm:t>
    </dgm:pt>
    <dgm:pt modelId="{50DC9F1F-5A86-4457-92EF-E041CCE95108}" type="sibTrans" cxnId="{2F5F6986-AC1B-44B3-B9ED-9EF97AC8E4C0}">
      <dgm:prSet/>
      <dgm:spPr/>
      <dgm:t>
        <a:bodyPr/>
        <a:lstStyle/>
        <a:p>
          <a:endParaRPr lang="de-AT"/>
        </a:p>
      </dgm:t>
    </dgm:pt>
    <dgm:pt modelId="{B5C96579-1D0A-4134-890A-944FEACF6EBF}">
      <dgm:prSet phldrT="[Text]"/>
      <dgm:spPr/>
      <dgm:t>
        <a:bodyPr/>
        <a:lstStyle/>
        <a:p>
          <a:r>
            <a:rPr lang="de-AT" dirty="0" smtClean="0"/>
            <a:t>Release to key users</a:t>
          </a:r>
          <a:endParaRPr lang="de-AT" dirty="0"/>
        </a:p>
      </dgm:t>
    </dgm:pt>
    <dgm:pt modelId="{3779E3FE-BDB2-428E-9B2A-3787725CAD5F}" type="parTrans" cxnId="{73A9DA09-00CF-492E-A1B3-86F0E95EE4E3}">
      <dgm:prSet/>
      <dgm:spPr/>
      <dgm:t>
        <a:bodyPr/>
        <a:lstStyle/>
        <a:p>
          <a:endParaRPr lang="de-AT"/>
        </a:p>
      </dgm:t>
    </dgm:pt>
    <dgm:pt modelId="{46CFE7E1-607D-4F04-BAFB-D8C0AC356A6E}" type="sibTrans" cxnId="{73A9DA09-00CF-492E-A1B3-86F0E95EE4E3}">
      <dgm:prSet/>
      <dgm:spPr/>
      <dgm:t>
        <a:bodyPr/>
        <a:lstStyle/>
        <a:p>
          <a:endParaRPr lang="de-AT"/>
        </a:p>
      </dgm:t>
    </dgm:pt>
    <dgm:pt modelId="{DB875E12-85C2-45E3-987F-1E435EFAF24B}">
      <dgm:prSet phldrT="[Text]"/>
      <dgm:spPr/>
      <dgm:t>
        <a:bodyPr/>
        <a:lstStyle/>
        <a:p>
          <a:r>
            <a:rPr lang="de-AT" dirty="0" smtClean="0"/>
            <a:t>Minor bug fixes </a:t>
          </a:r>
          <a:endParaRPr lang="de-AT" dirty="0"/>
        </a:p>
      </dgm:t>
    </dgm:pt>
    <dgm:pt modelId="{0A15FA28-7404-46C0-8AD5-BB4CB061D5F1}" type="parTrans" cxnId="{4D615F08-F96E-40A3-A118-5ACF38A2BC8C}">
      <dgm:prSet/>
      <dgm:spPr/>
      <dgm:t>
        <a:bodyPr/>
        <a:lstStyle/>
        <a:p>
          <a:endParaRPr lang="de-AT"/>
        </a:p>
      </dgm:t>
    </dgm:pt>
    <dgm:pt modelId="{B431B7F3-12E7-46D9-B927-F18A7563807A}" type="sibTrans" cxnId="{4D615F08-F96E-40A3-A118-5ACF38A2BC8C}">
      <dgm:prSet/>
      <dgm:spPr/>
      <dgm:t>
        <a:bodyPr/>
        <a:lstStyle/>
        <a:p>
          <a:endParaRPr lang="de-AT"/>
        </a:p>
      </dgm:t>
    </dgm:pt>
    <dgm:pt modelId="{7EFD20FB-2557-4662-BED5-52D16309A579}">
      <dgm:prSet phldrT="[Text]"/>
      <dgm:spPr/>
      <dgm:t>
        <a:bodyPr/>
        <a:lstStyle/>
        <a:p>
          <a:r>
            <a:rPr lang="de-AT" dirty="0" smtClean="0"/>
            <a:t>Public release</a:t>
          </a:r>
          <a:endParaRPr lang="de-AT" dirty="0"/>
        </a:p>
      </dgm:t>
    </dgm:pt>
    <dgm:pt modelId="{6B12FBD7-021F-48A2-902A-B0E0CF67C87F}" type="parTrans" cxnId="{AB9DFD7B-B99A-4D97-8CE7-1F01500B915B}">
      <dgm:prSet/>
      <dgm:spPr/>
      <dgm:t>
        <a:bodyPr/>
        <a:lstStyle/>
        <a:p>
          <a:endParaRPr lang="de-AT"/>
        </a:p>
      </dgm:t>
    </dgm:pt>
    <dgm:pt modelId="{FFD35D43-0E04-4D36-8C3D-3C01B4E9E18D}" type="sibTrans" cxnId="{AB9DFD7B-B99A-4D97-8CE7-1F01500B915B}">
      <dgm:prSet/>
      <dgm:spPr/>
      <dgm:t>
        <a:bodyPr/>
        <a:lstStyle/>
        <a:p>
          <a:endParaRPr lang="de-AT"/>
        </a:p>
      </dgm:t>
    </dgm:pt>
    <dgm:pt modelId="{EEDF6947-0264-4DAA-ACDC-3F33BB8E267D}">
      <dgm:prSet/>
      <dgm:spPr/>
      <dgm:t>
        <a:bodyPr/>
        <a:lstStyle/>
        <a:p>
          <a:r>
            <a:rPr lang="de-AT" dirty="0" smtClean="0"/>
            <a:t>Improvement + bug fixing</a:t>
          </a:r>
          <a:endParaRPr lang="de-AT" dirty="0"/>
        </a:p>
      </dgm:t>
    </dgm:pt>
    <dgm:pt modelId="{6CB54801-74B9-4576-A4D2-F6C2AB3BC881}" type="parTrans" cxnId="{9B51F7BC-5B00-43B9-8E26-F4D24ACD8AB0}">
      <dgm:prSet/>
      <dgm:spPr/>
      <dgm:t>
        <a:bodyPr/>
        <a:lstStyle/>
        <a:p>
          <a:endParaRPr lang="de-AT"/>
        </a:p>
      </dgm:t>
    </dgm:pt>
    <dgm:pt modelId="{36F22D41-8F17-4ADE-89BF-6B7EBA9B2000}" type="sibTrans" cxnId="{9B51F7BC-5B00-43B9-8E26-F4D24ACD8AB0}">
      <dgm:prSet/>
      <dgm:spPr/>
      <dgm:t>
        <a:bodyPr/>
        <a:lstStyle/>
        <a:p>
          <a:endParaRPr lang="de-AT"/>
        </a:p>
      </dgm:t>
    </dgm:pt>
    <dgm:pt modelId="{46E951FD-CEA6-4D5E-8F9B-17F46BB66CAA}" type="pres">
      <dgm:prSet presAssocID="{C0959CBE-394A-4867-AB17-B5F5313FAE6A}" presName="cycle" presStyleCnt="0">
        <dgm:presLayoutVars>
          <dgm:dir/>
          <dgm:resizeHandles val="exact"/>
        </dgm:presLayoutVars>
      </dgm:prSet>
      <dgm:spPr/>
    </dgm:pt>
    <dgm:pt modelId="{7237A751-7084-46C5-98A1-604E077AA5C4}" type="pres">
      <dgm:prSet presAssocID="{F5C2D622-C772-493F-9536-66E4F003BD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547A3B9-F46A-4EA9-98E8-47BB00FD7685}" type="pres">
      <dgm:prSet presAssocID="{F5C2D622-C772-493F-9536-66E4F003BDF4}" presName="spNode" presStyleCnt="0"/>
      <dgm:spPr/>
    </dgm:pt>
    <dgm:pt modelId="{F3125467-8CFF-4338-AA19-4EAD01FD64FA}" type="pres">
      <dgm:prSet presAssocID="{DE97547D-909E-4127-A523-A170AD469A78}" presName="sibTrans" presStyleLbl="sibTrans1D1" presStyleIdx="0" presStyleCnt="6"/>
      <dgm:spPr/>
    </dgm:pt>
    <dgm:pt modelId="{F99F08BB-73C9-417F-BD12-3B9E4AE8CA66}" type="pres">
      <dgm:prSet presAssocID="{33D609DE-0424-4D27-AA43-323BFDB231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366261C-7445-45A2-BC43-D2F14FC651F6}" type="pres">
      <dgm:prSet presAssocID="{33D609DE-0424-4D27-AA43-323BFDB23141}" presName="spNode" presStyleCnt="0"/>
      <dgm:spPr/>
    </dgm:pt>
    <dgm:pt modelId="{EAF8BDBA-7A1F-4886-8DB2-DA8D0CBC38F4}" type="pres">
      <dgm:prSet presAssocID="{50DC9F1F-5A86-4457-92EF-E041CCE95108}" presName="sibTrans" presStyleLbl="sibTrans1D1" presStyleIdx="1" presStyleCnt="6"/>
      <dgm:spPr/>
    </dgm:pt>
    <dgm:pt modelId="{9CD7D260-34B1-4434-AAA0-7CBBFB90162B}" type="pres">
      <dgm:prSet presAssocID="{EEDF6947-0264-4DAA-ACDC-3F33BB8E267D}" presName="node" presStyleLbl="node1" presStyleIdx="2" presStyleCnt="6">
        <dgm:presLayoutVars>
          <dgm:bulletEnabled val="1"/>
        </dgm:presLayoutVars>
      </dgm:prSet>
      <dgm:spPr/>
    </dgm:pt>
    <dgm:pt modelId="{5339C668-CBDD-4674-9966-FB9741C8C9C2}" type="pres">
      <dgm:prSet presAssocID="{EEDF6947-0264-4DAA-ACDC-3F33BB8E267D}" presName="spNode" presStyleCnt="0"/>
      <dgm:spPr/>
    </dgm:pt>
    <dgm:pt modelId="{6F95DA8E-92E2-4557-94B9-DE5D6B76EF22}" type="pres">
      <dgm:prSet presAssocID="{36F22D41-8F17-4ADE-89BF-6B7EBA9B2000}" presName="sibTrans" presStyleLbl="sibTrans1D1" presStyleIdx="2" presStyleCnt="6"/>
      <dgm:spPr/>
    </dgm:pt>
    <dgm:pt modelId="{27FA9D88-E5FD-486B-9E91-1837F82CD0AD}" type="pres">
      <dgm:prSet presAssocID="{B5C96579-1D0A-4134-890A-944FEACF6EBF}" presName="node" presStyleLbl="node1" presStyleIdx="3" presStyleCnt="6">
        <dgm:presLayoutVars>
          <dgm:bulletEnabled val="1"/>
        </dgm:presLayoutVars>
      </dgm:prSet>
      <dgm:spPr/>
    </dgm:pt>
    <dgm:pt modelId="{37EC8927-FDE9-4658-B904-9526CA761265}" type="pres">
      <dgm:prSet presAssocID="{B5C96579-1D0A-4134-890A-944FEACF6EBF}" presName="spNode" presStyleCnt="0"/>
      <dgm:spPr/>
    </dgm:pt>
    <dgm:pt modelId="{414075F6-C68A-4F94-AECD-1001A16A6153}" type="pres">
      <dgm:prSet presAssocID="{46CFE7E1-607D-4F04-BAFB-D8C0AC356A6E}" presName="sibTrans" presStyleLbl="sibTrans1D1" presStyleIdx="3" presStyleCnt="6"/>
      <dgm:spPr/>
    </dgm:pt>
    <dgm:pt modelId="{07042F66-4AA6-4E3B-9477-7DC6A766BDD0}" type="pres">
      <dgm:prSet presAssocID="{DB875E12-85C2-45E3-987F-1E435EFAF24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D18D417-DFD0-402D-9254-9103D6C23974}" type="pres">
      <dgm:prSet presAssocID="{DB875E12-85C2-45E3-987F-1E435EFAF24B}" presName="spNode" presStyleCnt="0"/>
      <dgm:spPr/>
    </dgm:pt>
    <dgm:pt modelId="{5E56A324-541B-4DD1-84A8-9094D164AF19}" type="pres">
      <dgm:prSet presAssocID="{B431B7F3-12E7-46D9-B927-F18A7563807A}" presName="sibTrans" presStyleLbl="sibTrans1D1" presStyleIdx="4" presStyleCnt="6"/>
      <dgm:spPr/>
    </dgm:pt>
    <dgm:pt modelId="{E3B841BA-9ECC-413C-89F7-48FF49ED9F15}" type="pres">
      <dgm:prSet presAssocID="{7EFD20FB-2557-4662-BED5-52D16309A579}" presName="node" presStyleLbl="node1" presStyleIdx="5" presStyleCnt="6">
        <dgm:presLayoutVars>
          <dgm:bulletEnabled val="1"/>
        </dgm:presLayoutVars>
      </dgm:prSet>
      <dgm:spPr/>
    </dgm:pt>
    <dgm:pt modelId="{367C7565-5B01-401E-9B48-4D00BC4FE4F4}" type="pres">
      <dgm:prSet presAssocID="{7EFD20FB-2557-4662-BED5-52D16309A579}" presName="spNode" presStyleCnt="0"/>
      <dgm:spPr/>
    </dgm:pt>
    <dgm:pt modelId="{D57749E4-0049-47F8-B7D8-E6E056EF5733}" type="pres">
      <dgm:prSet presAssocID="{FFD35D43-0E04-4D36-8C3D-3C01B4E9E18D}" presName="sibTrans" presStyleLbl="sibTrans1D1" presStyleIdx="5" presStyleCnt="6"/>
      <dgm:spPr/>
    </dgm:pt>
  </dgm:ptLst>
  <dgm:cxnLst>
    <dgm:cxn modelId="{138C5291-CCD4-4DE4-B29C-13C401B36284}" type="presOf" srcId="{46CFE7E1-607D-4F04-BAFB-D8C0AC356A6E}" destId="{414075F6-C68A-4F94-AECD-1001A16A6153}" srcOrd="0" destOrd="0" presId="urn:microsoft.com/office/officeart/2005/8/layout/cycle5"/>
    <dgm:cxn modelId="{3993A215-D6B4-4081-9367-7AA4D988CE82}" type="presOf" srcId="{C0959CBE-394A-4867-AB17-B5F5313FAE6A}" destId="{46E951FD-CEA6-4D5E-8F9B-17F46BB66CAA}" srcOrd="0" destOrd="0" presId="urn:microsoft.com/office/officeart/2005/8/layout/cycle5"/>
    <dgm:cxn modelId="{73A9DA09-00CF-492E-A1B3-86F0E95EE4E3}" srcId="{C0959CBE-394A-4867-AB17-B5F5313FAE6A}" destId="{B5C96579-1D0A-4134-890A-944FEACF6EBF}" srcOrd="3" destOrd="0" parTransId="{3779E3FE-BDB2-428E-9B2A-3787725CAD5F}" sibTransId="{46CFE7E1-607D-4F04-BAFB-D8C0AC356A6E}"/>
    <dgm:cxn modelId="{9E66BD1C-243C-41AE-B17F-F81C69B77A53}" type="presOf" srcId="{DB875E12-85C2-45E3-987F-1E435EFAF24B}" destId="{07042F66-4AA6-4E3B-9477-7DC6A766BDD0}" srcOrd="0" destOrd="0" presId="urn:microsoft.com/office/officeart/2005/8/layout/cycle5"/>
    <dgm:cxn modelId="{968B10E2-A284-4E6B-8E31-4F578A870DA4}" srcId="{C0959CBE-394A-4867-AB17-B5F5313FAE6A}" destId="{F5C2D622-C772-493F-9536-66E4F003BDF4}" srcOrd="0" destOrd="0" parTransId="{37FBC108-0536-49CF-A0DB-303BFA0675BF}" sibTransId="{DE97547D-909E-4127-A523-A170AD469A78}"/>
    <dgm:cxn modelId="{AB9DFD7B-B99A-4D97-8CE7-1F01500B915B}" srcId="{C0959CBE-394A-4867-AB17-B5F5313FAE6A}" destId="{7EFD20FB-2557-4662-BED5-52D16309A579}" srcOrd="5" destOrd="0" parTransId="{6B12FBD7-021F-48A2-902A-B0E0CF67C87F}" sibTransId="{FFD35D43-0E04-4D36-8C3D-3C01B4E9E18D}"/>
    <dgm:cxn modelId="{9B51F7BC-5B00-43B9-8E26-F4D24ACD8AB0}" srcId="{C0959CBE-394A-4867-AB17-B5F5313FAE6A}" destId="{EEDF6947-0264-4DAA-ACDC-3F33BB8E267D}" srcOrd="2" destOrd="0" parTransId="{6CB54801-74B9-4576-A4D2-F6C2AB3BC881}" sibTransId="{36F22D41-8F17-4ADE-89BF-6B7EBA9B2000}"/>
    <dgm:cxn modelId="{2A8F3396-DE92-4E82-9DED-DED17DA603C1}" type="presOf" srcId="{B5C96579-1D0A-4134-890A-944FEACF6EBF}" destId="{27FA9D88-E5FD-486B-9E91-1837F82CD0AD}" srcOrd="0" destOrd="0" presId="urn:microsoft.com/office/officeart/2005/8/layout/cycle5"/>
    <dgm:cxn modelId="{64B3ADA5-78CF-4EC6-9AE9-1F4F064C04E8}" type="presOf" srcId="{33D609DE-0424-4D27-AA43-323BFDB23141}" destId="{F99F08BB-73C9-417F-BD12-3B9E4AE8CA66}" srcOrd="0" destOrd="0" presId="urn:microsoft.com/office/officeart/2005/8/layout/cycle5"/>
    <dgm:cxn modelId="{CC8E6F6F-32D7-49E0-8D74-48EBFF2C60C7}" type="presOf" srcId="{EEDF6947-0264-4DAA-ACDC-3F33BB8E267D}" destId="{9CD7D260-34B1-4434-AAA0-7CBBFB90162B}" srcOrd="0" destOrd="0" presId="urn:microsoft.com/office/officeart/2005/8/layout/cycle5"/>
    <dgm:cxn modelId="{1CAE90DE-B6AB-4925-8290-AADF3037BB86}" type="presOf" srcId="{B431B7F3-12E7-46D9-B927-F18A7563807A}" destId="{5E56A324-541B-4DD1-84A8-9094D164AF19}" srcOrd="0" destOrd="0" presId="urn:microsoft.com/office/officeart/2005/8/layout/cycle5"/>
    <dgm:cxn modelId="{4D615F08-F96E-40A3-A118-5ACF38A2BC8C}" srcId="{C0959CBE-394A-4867-AB17-B5F5313FAE6A}" destId="{DB875E12-85C2-45E3-987F-1E435EFAF24B}" srcOrd="4" destOrd="0" parTransId="{0A15FA28-7404-46C0-8AD5-BB4CB061D5F1}" sibTransId="{B431B7F3-12E7-46D9-B927-F18A7563807A}"/>
    <dgm:cxn modelId="{C4906ECF-0B70-4269-B5F5-458E1A2EAD84}" type="presOf" srcId="{DE97547D-909E-4127-A523-A170AD469A78}" destId="{F3125467-8CFF-4338-AA19-4EAD01FD64FA}" srcOrd="0" destOrd="0" presId="urn:microsoft.com/office/officeart/2005/8/layout/cycle5"/>
    <dgm:cxn modelId="{E6076AF4-0A2B-4A7F-93F9-C8196847C29C}" type="presOf" srcId="{36F22D41-8F17-4ADE-89BF-6B7EBA9B2000}" destId="{6F95DA8E-92E2-4557-94B9-DE5D6B76EF22}" srcOrd="0" destOrd="0" presId="urn:microsoft.com/office/officeart/2005/8/layout/cycle5"/>
    <dgm:cxn modelId="{7FE8E381-36F0-4E6E-BAE0-0FC2C858BACA}" type="presOf" srcId="{FFD35D43-0E04-4D36-8C3D-3C01B4E9E18D}" destId="{D57749E4-0049-47F8-B7D8-E6E056EF5733}" srcOrd="0" destOrd="0" presId="urn:microsoft.com/office/officeart/2005/8/layout/cycle5"/>
    <dgm:cxn modelId="{587CA6E2-FCA9-4FFE-BF54-6E480DFA0861}" type="presOf" srcId="{7EFD20FB-2557-4662-BED5-52D16309A579}" destId="{E3B841BA-9ECC-413C-89F7-48FF49ED9F15}" srcOrd="0" destOrd="0" presId="urn:microsoft.com/office/officeart/2005/8/layout/cycle5"/>
    <dgm:cxn modelId="{2F5F6986-AC1B-44B3-B9ED-9EF97AC8E4C0}" srcId="{C0959CBE-394A-4867-AB17-B5F5313FAE6A}" destId="{33D609DE-0424-4D27-AA43-323BFDB23141}" srcOrd="1" destOrd="0" parTransId="{72D7A585-51C9-4E60-ABD2-97033EC36E52}" sibTransId="{50DC9F1F-5A86-4457-92EF-E041CCE95108}"/>
    <dgm:cxn modelId="{61A19E57-EFF5-4E84-BC40-74603E24AB14}" type="presOf" srcId="{F5C2D622-C772-493F-9536-66E4F003BDF4}" destId="{7237A751-7084-46C5-98A1-604E077AA5C4}" srcOrd="0" destOrd="0" presId="urn:microsoft.com/office/officeart/2005/8/layout/cycle5"/>
    <dgm:cxn modelId="{84D882A3-6E6F-4DE0-8E2F-88A8C9C2CDFE}" type="presOf" srcId="{50DC9F1F-5A86-4457-92EF-E041CCE95108}" destId="{EAF8BDBA-7A1F-4886-8DB2-DA8D0CBC38F4}" srcOrd="0" destOrd="0" presId="urn:microsoft.com/office/officeart/2005/8/layout/cycle5"/>
    <dgm:cxn modelId="{F4CD1BFD-79CB-49AD-A14A-5A6471752B4A}" type="presParOf" srcId="{46E951FD-CEA6-4D5E-8F9B-17F46BB66CAA}" destId="{7237A751-7084-46C5-98A1-604E077AA5C4}" srcOrd="0" destOrd="0" presId="urn:microsoft.com/office/officeart/2005/8/layout/cycle5"/>
    <dgm:cxn modelId="{A72C50FD-2838-44EF-B67E-615BBB7D6962}" type="presParOf" srcId="{46E951FD-CEA6-4D5E-8F9B-17F46BB66CAA}" destId="{4547A3B9-F46A-4EA9-98E8-47BB00FD7685}" srcOrd="1" destOrd="0" presId="urn:microsoft.com/office/officeart/2005/8/layout/cycle5"/>
    <dgm:cxn modelId="{032569AF-70CE-476A-ABE9-5DAA4DED7D67}" type="presParOf" srcId="{46E951FD-CEA6-4D5E-8F9B-17F46BB66CAA}" destId="{F3125467-8CFF-4338-AA19-4EAD01FD64FA}" srcOrd="2" destOrd="0" presId="urn:microsoft.com/office/officeart/2005/8/layout/cycle5"/>
    <dgm:cxn modelId="{718015B0-D451-4CEC-87AF-B8D1F78AD70B}" type="presParOf" srcId="{46E951FD-CEA6-4D5E-8F9B-17F46BB66CAA}" destId="{F99F08BB-73C9-417F-BD12-3B9E4AE8CA66}" srcOrd="3" destOrd="0" presId="urn:microsoft.com/office/officeart/2005/8/layout/cycle5"/>
    <dgm:cxn modelId="{D450C6FE-ADFC-46E6-81EB-C699FA56E411}" type="presParOf" srcId="{46E951FD-CEA6-4D5E-8F9B-17F46BB66CAA}" destId="{1366261C-7445-45A2-BC43-D2F14FC651F6}" srcOrd="4" destOrd="0" presId="urn:microsoft.com/office/officeart/2005/8/layout/cycle5"/>
    <dgm:cxn modelId="{9D727C79-1692-466C-AE04-12F67BEFFE1C}" type="presParOf" srcId="{46E951FD-CEA6-4D5E-8F9B-17F46BB66CAA}" destId="{EAF8BDBA-7A1F-4886-8DB2-DA8D0CBC38F4}" srcOrd="5" destOrd="0" presId="urn:microsoft.com/office/officeart/2005/8/layout/cycle5"/>
    <dgm:cxn modelId="{56EB9813-FC30-4B60-BA49-2CF371117472}" type="presParOf" srcId="{46E951FD-CEA6-4D5E-8F9B-17F46BB66CAA}" destId="{9CD7D260-34B1-4434-AAA0-7CBBFB90162B}" srcOrd="6" destOrd="0" presId="urn:microsoft.com/office/officeart/2005/8/layout/cycle5"/>
    <dgm:cxn modelId="{34C902AC-E9F5-4E3E-94D6-9F9CAFEFB4EF}" type="presParOf" srcId="{46E951FD-CEA6-4D5E-8F9B-17F46BB66CAA}" destId="{5339C668-CBDD-4674-9966-FB9741C8C9C2}" srcOrd="7" destOrd="0" presId="urn:microsoft.com/office/officeart/2005/8/layout/cycle5"/>
    <dgm:cxn modelId="{D8E064CD-D01C-46F5-9E1C-86FF7FF5EFF9}" type="presParOf" srcId="{46E951FD-CEA6-4D5E-8F9B-17F46BB66CAA}" destId="{6F95DA8E-92E2-4557-94B9-DE5D6B76EF22}" srcOrd="8" destOrd="0" presId="urn:microsoft.com/office/officeart/2005/8/layout/cycle5"/>
    <dgm:cxn modelId="{C39622D8-41BC-41C3-888F-E7A7C1D09094}" type="presParOf" srcId="{46E951FD-CEA6-4D5E-8F9B-17F46BB66CAA}" destId="{27FA9D88-E5FD-486B-9E91-1837F82CD0AD}" srcOrd="9" destOrd="0" presId="urn:microsoft.com/office/officeart/2005/8/layout/cycle5"/>
    <dgm:cxn modelId="{1CB86CE4-F488-44AB-B986-3BF5AC8775E1}" type="presParOf" srcId="{46E951FD-CEA6-4D5E-8F9B-17F46BB66CAA}" destId="{37EC8927-FDE9-4658-B904-9526CA761265}" srcOrd="10" destOrd="0" presId="urn:microsoft.com/office/officeart/2005/8/layout/cycle5"/>
    <dgm:cxn modelId="{40D60CC7-DD91-4D18-B7D3-7FB96D7148F4}" type="presParOf" srcId="{46E951FD-CEA6-4D5E-8F9B-17F46BB66CAA}" destId="{414075F6-C68A-4F94-AECD-1001A16A6153}" srcOrd="11" destOrd="0" presId="urn:microsoft.com/office/officeart/2005/8/layout/cycle5"/>
    <dgm:cxn modelId="{E32CD5C7-9B4C-4E2A-B418-ADDB93F9B9A5}" type="presParOf" srcId="{46E951FD-CEA6-4D5E-8F9B-17F46BB66CAA}" destId="{07042F66-4AA6-4E3B-9477-7DC6A766BDD0}" srcOrd="12" destOrd="0" presId="urn:microsoft.com/office/officeart/2005/8/layout/cycle5"/>
    <dgm:cxn modelId="{37126506-6802-4747-B33D-B2FFEA39CC3E}" type="presParOf" srcId="{46E951FD-CEA6-4D5E-8F9B-17F46BB66CAA}" destId="{7D18D417-DFD0-402D-9254-9103D6C23974}" srcOrd="13" destOrd="0" presId="urn:microsoft.com/office/officeart/2005/8/layout/cycle5"/>
    <dgm:cxn modelId="{FA2F53BC-F4DB-4C0A-96A7-28BD82B1BB00}" type="presParOf" srcId="{46E951FD-CEA6-4D5E-8F9B-17F46BB66CAA}" destId="{5E56A324-541B-4DD1-84A8-9094D164AF19}" srcOrd="14" destOrd="0" presId="urn:microsoft.com/office/officeart/2005/8/layout/cycle5"/>
    <dgm:cxn modelId="{EC3D8CF5-34DC-4577-ABB6-0CEDCAC1703D}" type="presParOf" srcId="{46E951FD-CEA6-4D5E-8F9B-17F46BB66CAA}" destId="{E3B841BA-9ECC-413C-89F7-48FF49ED9F15}" srcOrd="15" destOrd="0" presId="urn:microsoft.com/office/officeart/2005/8/layout/cycle5"/>
    <dgm:cxn modelId="{1E8A6E76-6CFF-4BA3-B4CD-0483471C3C6F}" type="presParOf" srcId="{46E951FD-CEA6-4D5E-8F9B-17F46BB66CAA}" destId="{367C7565-5B01-401E-9B48-4D00BC4FE4F4}" srcOrd="16" destOrd="0" presId="urn:microsoft.com/office/officeart/2005/8/layout/cycle5"/>
    <dgm:cxn modelId="{671F3F65-4702-4703-85A9-BFA0311EBD1E}" type="presParOf" srcId="{46E951FD-CEA6-4D5E-8F9B-17F46BB66CAA}" destId="{D57749E4-0049-47F8-B7D8-E6E056EF573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7A751-7084-46C5-98A1-604E077AA5C4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Science updates</a:t>
          </a:r>
          <a:endParaRPr lang="de-AT" sz="1700" kern="1200" dirty="0"/>
        </a:p>
      </dsp:txBody>
      <dsp:txXfrm>
        <a:off x="3381021" y="48899"/>
        <a:ext cx="1365957" cy="855477"/>
      </dsp:txXfrm>
    </dsp:sp>
    <dsp:sp modelId="{F3125467-8CFF-4338-AA19-4EAD01FD64FA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145250" y="195007"/>
              </a:moveTo>
              <a:arcTo wR="2232695" hR="2232695" stAng="17647481" swAng="923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F08BB-73C9-417F-BD12-3B9E4AE8CA66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Internal validation</a:t>
          </a:r>
          <a:endParaRPr lang="de-AT" sz="1700" kern="1200" dirty="0"/>
        </a:p>
      </dsp:txBody>
      <dsp:txXfrm>
        <a:off x="5314591" y="1165247"/>
        <a:ext cx="1365957" cy="855477"/>
      </dsp:txXfrm>
    </dsp:sp>
    <dsp:sp modelId="{EAF8BDBA-7A1F-4886-8DB2-DA8D0CBC38F4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30609" y="1840140"/>
              </a:moveTo>
              <a:arcTo wR="2232695" hR="2232695" stAng="20992414" swAng="12151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7D260-34B1-4434-AAA0-7CBBFB90162B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Improvement + bug fixing</a:t>
          </a:r>
          <a:endParaRPr lang="de-AT" sz="1700" kern="1200" dirty="0"/>
        </a:p>
      </dsp:txBody>
      <dsp:txXfrm>
        <a:off x="5314591" y="3397942"/>
        <a:ext cx="1365957" cy="855477"/>
      </dsp:txXfrm>
    </dsp:sp>
    <dsp:sp modelId="{6F95DA8E-92E2-4557-94B9-DE5D6B76EF22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653360" y="3955088"/>
              </a:moveTo>
              <a:arcTo wR="2232695" hR="2232695" stAng="3029009" swAng="923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9D88-E5FD-486B-9E91-1837F82CD0AD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Release to key users</a:t>
          </a:r>
          <a:endParaRPr lang="de-AT" sz="1700" kern="1200" dirty="0"/>
        </a:p>
      </dsp:txBody>
      <dsp:txXfrm>
        <a:off x="3381021" y="4514289"/>
        <a:ext cx="1365957" cy="855477"/>
      </dsp:txXfrm>
    </dsp:sp>
    <dsp:sp modelId="{414075F6-C68A-4F94-AECD-1001A16A6153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320139" y="4270382"/>
              </a:moveTo>
              <a:arcTo wR="2232695" hR="2232695" stAng="6847481" swAng="923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42F66-4AA6-4E3B-9477-7DC6A766BDD0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Minor bug fixes </a:t>
          </a:r>
          <a:endParaRPr lang="de-AT" sz="1700" kern="1200" dirty="0"/>
        </a:p>
      </dsp:txBody>
      <dsp:txXfrm>
        <a:off x="1447450" y="3397942"/>
        <a:ext cx="1365957" cy="855477"/>
      </dsp:txXfrm>
    </dsp:sp>
    <dsp:sp modelId="{5E56A324-541B-4DD1-84A8-9094D164AF19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4780" y="2625249"/>
              </a:moveTo>
              <a:arcTo wR="2232695" hR="2232695" stAng="10192414" swAng="12151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41BA-9ECC-413C-89F7-48FF49ED9F15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Public release</a:t>
          </a:r>
          <a:endParaRPr lang="de-AT" sz="1700" kern="1200" dirty="0"/>
        </a:p>
      </dsp:txBody>
      <dsp:txXfrm>
        <a:off x="1447450" y="1165247"/>
        <a:ext cx="1365957" cy="855477"/>
      </dsp:txXfrm>
    </dsp:sp>
    <dsp:sp modelId="{D57749E4-0049-47F8-B7D8-E6E056EF5733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812029" y="510302"/>
              </a:moveTo>
              <a:arcTo wR="2232695" hR="2232695" stAng="13829009" swAng="9235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989D01A-69A1-42DA-B04B-C9836D49D14B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EA1044-FC35-424D-B6A2-F805A3CC10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609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92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1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92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50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36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8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5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2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57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1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0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A2C9-9134-46E5-8E5F-1927D476634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96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71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45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0228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  <a:defRPr sz="2200">
                <a:latin typeface="Montserrat"/>
              </a:defRPr>
            </a:lvl1pPr>
            <a:lvl2pPr marL="742950" indent="-285750">
              <a:buFont typeface="Arial" panose="020B0604020202020204" pitchFamily="34" charset="0"/>
              <a:buChar char="›"/>
              <a:defRPr sz="2000">
                <a:latin typeface="Montserrat"/>
              </a:defRPr>
            </a:lvl2pPr>
            <a:lvl3pPr>
              <a:defRPr sz="1800">
                <a:latin typeface="Montserrat"/>
              </a:defRPr>
            </a:lvl3pPr>
            <a:lvl4pPr>
              <a:defRPr sz="1600">
                <a:latin typeface="Montserrat"/>
              </a:defRPr>
            </a:lvl4pPr>
            <a:lvl5pPr>
              <a:defRPr sz="1400">
                <a:latin typeface="Montser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632504" y="800944"/>
            <a:ext cx="1495237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950" b="1" spc="20" dirty="0" smtClean="0">
                <a:solidFill>
                  <a:schemeClr val="bg1"/>
                </a:solidFill>
                <a:latin typeface="TU Text Regular" panose="0200060306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European Space Agency</a:t>
            </a:r>
            <a:endParaRPr lang="en-GB" sz="950" b="1" spc="20" dirty="0">
              <a:solidFill>
                <a:schemeClr val="bg1"/>
              </a:solidFill>
              <a:latin typeface="TU Text Regular" panose="0200060306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092828"/>
            <a:ext cx="12192000" cy="765175"/>
          </a:xfrm>
          <a:prstGeom prst="rect">
            <a:avLst/>
          </a:prstGeom>
          <a:solidFill>
            <a:srgbClr val="009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srgbClr val="008EC0"/>
              </a:solidFill>
            </a:endParaRPr>
          </a:p>
        </p:txBody>
      </p:sp>
      <p:pic>
        <p:nvPicPr>
          <p:cNvPr id="102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0"/>
            <a:ext cx="897632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-1588"/>
            <a:ext cx="3211447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98" y="116632"/>
            <a:ext cx="1365854" cy="545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591"/>
            <a:ext cx="12192000" cy="1050925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2051" name="Grafik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" y="7941"/>
            <a:ext cx="10236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16632"/>
            <a:ext cx="1365854" cy="5457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632504" y="800944"/>
            <a:ext cx="1495237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950" b="1" spc="20" dirty="0" smtClean="0">
                <a:solidFill>
                  <a:schemeClr val="bg1"/>
                </a:solidFill>
                <a:latin typeface="TU Text Regular" panose="0200060306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European Space Agency</a:t>
            </a:r>
            <a:endParaRPr lang="en-GB" sz="950" b="1" spc="20" dirty="0">
              <a:solidFill>
                <a:schemeClr val="bg1"/>
              </a:solidFill>
              <a:latin typeface="TU Text Regular" panose="0200060306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746330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13D026-1817-4218-AEF7-25FE8E91E60D}" type="slidenum">
              <a:rPr lang="de-AT" smtClean="0"/>
              <a:pPr/>
              <a:t>‹#›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emf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771700" y="2204517"/>
            <a:ext cx="10292852" cy="7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altLang="en-US" sz="3600" b="1" dirty="0" smtClean="0">
                <a:solidFill>
                  <a:srgbClr val="008EC0"/>
                </a:solidFill>
                <a:latin typeface="Montserrat"/>
              </a:rPr>
              <a:t>ESA </a:t>
            </a:r>
            <a:r>
              <a:rPr lang="en-US" altLang="en-US" sz="3600" b="1" dirty="0">
                <a:solidFill>
                  <a:srgbClr val="008EC0"/>
                </a:solidFill>
                <a:latin typeface="Montserrat"/>
              </a:rPr>
              <a:t>CCI Soil </a:t>
            </a:r>
            <a:r>
              <a:rPr lang="en-US" altLang="en-US" sz="3600" b="1" dirty="0" smtClean="0">
                <a:solidFill>
                  <a:srgbClr val="008EC0"/>
                </a:solidFill>
                <a:latin typeface="Montserrat"/>
              </a:rPr>
              <a:t>Moisture</a:t>
            </a:r>
          </a:p>
          <a:p>
            <a:pPr algn="just"/>
            <a:r>
              <a:rPr lang="en-US" altLang="en-US" sz="3600" b="1" i="1" dirty="0" smtClean="0">
                <a:solidFill>
                  <a:srgbClr val="008EC0"/>
                </a:solidFill>
                <a:latin typeface="Montserrat"/>
              </a:rPr>
              <a:t>Some results </a:t>
            </a:r>
            <a:r>
              <a:rPr lang="en-US" altLang="en-US" sz="3600" b="1" i="1" dirty="0" smtClean="0">
                <a:solidFill>
                  <a:srgbClr val="008EC0"/>
                </a:solidFill>
                <a:latin typeface="Montserrat"/>
              </a:rPr>
              <a:t>phase 2</a:t>
            </a:r>
            <a:endParaRPr lang="en-GB" altLang="en-US" sz="2400" b="1" i="1" dirty="0">
              <a:solidFill>
                <a:srgbClr val="008EC0"/>
              </a:solidFill>
              <a:latin typeface="Montserrat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816398" y="4070398"/>
            <a:ext cx="9024018" cy="50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 typeface="Arial" charset="0"/>
              <a:buNone/>
            </a:pPr>
            <a:r>
              <a:rPr lang="en-GB" altLang="en-US" sz="2800" b="1" dirty="0" err="1">
                <a:solidFill>
                  <a:schemeClr val="bg1">
                    <a:lumMod val="50000"/>
                  </a:schemeClr>
                </a:solidFill>
                <a:latin typeface="Montserrat"/>
              </a:rPr>
              <a:t>Wouter</a:t>
            </a:r>
            <a:r>
              <a:rPr lang="en-GB" altLang="en-US" sz="2800" b="1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50000"/>
                  </a:schemeClr>
                </a:solidFill>
                <a:latin typeface="Montserrat"/>
              </a:rPr>
              <a:t>Dorigo</a:t>
            </a:r>
            <a:endParaRPr lang="de-AT" altLang="en-US" dirty="0">
              <a:solidFill>
                <a:schemeClr val="bg1">
                  <a:lumMod val="50000"/>
                </a:schemeClr>
              </a:solidFill>
              <a:latin typeface="Montserrat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3" y="4815496"/>
            <a:ext cx="1155602" cy="55078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37" y="110067"/>
            <a:ext cx="2632682" cy="797624"/>
          </a:xfrm>
          <a:prstGeom prst="rect">
            <a:avLst/>
          </a:prstGeom>
        </p:spPr>
      </p:pic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088535" y="4704163"/>
            <a:ext cx="5184576" cy="74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de-AT" altLang="en-US" b="1" dirty="0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Vienna </a:t>
            </a:r>
            <a:r>
              <a:rPr lang="de-AT" altLang="en-US" b="1" dirty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University </a:t>
            </a:r>
            <a:r>
              <a:rPr lang="de-AT" altLang="en-US" b="1" dirty="0" err="1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of</a:t>
            </a:r>
            <a:r>
              <a:rPr lang="de-AT" altLang="en-US" b="1" dirty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 Technology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de-AT" altLang="en-US" b="1" dirty="0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Department </a:t>
            </a:r>
            <a:r>
              <a:rPr lang="de-AT" altLang="en-US" b="1" dirty="0" err="1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of</a:t>
            </a:r>
            <a:r>
              <a:rPr lang="de-AT" altLang="en-US" b="1" dirty="0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 </a:t>
            </a:r>
            <a:r>
              <a:rPr lang="de-AT" altLang="en-US" b="1" dirty="0" err="1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Geodesy</a:t>
            </a:r>
            <a:r>
              <a:rPr lang="de-AT" altLang="en-US" b="1" dirty="0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 </a:t>
            </a:r>
            <a:r>
              <a:rPr lang="de-AT" altLang="en-US" b="1" dirty="0" err="1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and</a:t>
            </a:r>
            <a:r>
              <a:rPr lang="de-AT" altLang="en-US" b="1" dirty="0" smtClean="0">
                <a:solidFill>
                  <a:schemeClr val="bg1">
                    <a:lumMod val="50000"/>
                  </a:schemeClr>
                </a:solidFill>
                <a:latin typeface="TU Text Regular" panose="02000603060000020004" pitchFamily="2" charset="0"/>
              </a:rPr>
              <a:t> Geoinformation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376340"/>
            <a:ext cx="5139097" cy="3036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125763"/>
            <a:ext cx="9793088" cy="838200"/>
          </a:xfrm>
        </p:spPr>
        <p:txBody>
          <a:bodyPr anchor="ctr"/>
          <a:lstStyle/>
          <a:p>
            <a:r>
              <a:rPr lang="en-GB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V5: Valid observations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143000"/>
            <a:ext cx="10045700" cy="5022850"/>
          </a:xfrm>
        </p:spPr>
      </p:pic>
    </p:spTree>
    <p:extLst>
      <p:ext uri="{BB962C8B-B14F-4D97-AF65-F5344CB8AC3E}">
        <p14:creationId xmlns:p14="http://schemas.microsoft.com/office/powerpoint/2010/main" val="14999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125763"/>
            <a:ext cx="9793088" cy="838200"/>
          </a:xfrm>
        </p:spPr>
        <p:txBody>
          <a:bodyPr anchor="ctr"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 Observations: Difference V5-V4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9" y="1081786"/>
            <a:ext cx="1097282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1212" y="125763"/>
            <a:ext cx="7921625" cy="838200"/>
          </a:xfrm>
        </p:spPr>
        <p:txBody>
          <a:bodyPr anchor="ctr"/>
          <a:lstStyle/>
          <a:p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lessons learnt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87863" y="1340768"/>
            <a:ext cx="4600025" cy="4680520"/>
          </a:xfrm>
        </p:spPr>
        <p:txBody>
          <a:bodyPr/>
          <a:lstStyle/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Thoroughly test new releases</a:t>
            </a: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impact of each individual data or algorithm change </a:t>
            </a: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should be as modular as possible</a:t>
            </a: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Continuing communication important: even expert users </a:t>
            </a:r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</a:t>
            </a:r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don‘t </a:t>
            </a:r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the manual</a:t>
            </a:r>
            <a:endParaRPr lang="de-A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8EC0"/>
              </a:buClr>
              <a:buNone/>
            </a:pPr>
            <a:endParaRPr lang="de-A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35" y="1287529"/>
            <a:ext cx="6642462" cy="3653639"/>
          </a:xfrm>
          <a:prstGeom prst="rect">
            <a:avLst/>
          </a:prstGeom>
        </p:spPr>
      </p:pic>
      <p:sp>
        <p:nvSpPr>
          <p:cNvPr id="25" name="Textfeld 6"/>
          <p:cNvSpPr txBox="1"/>
          <p:nvPr/>
        </p:nvSpPr>
        <p:spPr>
          <a:xfrm>
            <a:off x="5460434" y="5219618"/>
            <a:ext cx="664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 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variances of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COMBINED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period July 2012-December </a:t>
            </a:r>
            <a:r>
              <a:rPr lang="en-US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[Dorigo et al.,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RSE, in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.]</a:t>
            </a:r>
            <a:endParaRPr lang="de-AT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1212" y="125763"/>
            <a:ext cx="7921625" cy="838200"/>
          </a:xfrm>
        </p:spPr>
        <p:txBody>
          <a:bodyPr anchor="ctr"/>
          <a:lstStyle/>
          <a:p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challenges for the future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87863" y="1340768"/>
            <a:ext cx="5824161" cy="4680520"/>
          </a:xfrm>
        </p:spPr>
        <p:txBody>
          <a:bodyPr/>
          <a:lstStyle/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Integrating new sensors</a:t>
            </a: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Becoming entirely model-independent</a:t>
            </a: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uncertainty </a:t>
            </a:r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</a:t>
            </a: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consistency with other ECVs </a:t>
            </a:r>
          </a:p>
          <a:p>
            <a:pPr lvl="1"/>
            <a:r>
              <a:rPr lang="de-A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Snow, LST, lakes, biomass, </a:t>
            </a:r>
            <a:endParaRPr lang="de-A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stability </a:t>
            </a:r>
            <a:r>
              <a:rPr lang="de-A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</a:p>
          <a:p>
            <a:pPr lvl="1"/>
            <a:r>
              <a:rPr lang="de-A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Fiducial long-term reference data needed </a:t>
            </a:r>
            <a:r>
              <a:rPr lang="de-A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A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8EC0"/>
              </a:buClr>
              <a:buNone/>
            </a:pPr>
            <a:endParaRPr lang="de-A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196752"/>
            <a:ext cx="5141885" cy="4014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93" r="15120"/>
          <a:stretch/>
        </p:blipFill>
        <p:spPr>
          <a:xfrm>
            <a:off x="47327" y="3717032"/>
            <a:ext cx="6840761" cy="36537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806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9496" y="125763"/>
            <a:ext cx="8856984" cy="838200"/>
          </a:xfrm>
        </p:spPr>
        <p:txBody>
          <a:bodyPr anchor="ctr"/>
          <a:lstStyle/>
          <a:p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„Obs</a:t>
            </a:r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2Mods“ at TU Wien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87863" y="1340768"/>
            <a:ext cx="5824161" cy="4680520"/>
          </a:xfrm>
        </p:spPr>
        <p:txBody>
          <a:bodyPr/>
          <a:lstStyle/>
          <a:p>
            <a:endParaRPr lang="de-A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8EC0"/>
              </a:buClr>
              <a:buNone/>
            </a:pPr>
            <a:endParaRPr lang="de-A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bgerundetes Rechteck 43"/>
          <p:cNvSpPr/>
          <p:nvPr/>
        </p:nvSpPr>
        <p:spPr>
          <a:xfrm>
            <a:off x="5519936" y="1052736"/>
            <a:ext cx="1572335" cy="3835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620" y="4962446"/>
            <a:ext cx="4549962" cy="17181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64" y="1804562"/>
            <a:ext cx="4666443" cy="2873444"/>
          </a:xfrm>
          <a:prstGeom prst="rect">
            <a:avLst/>
          </a:prstGeom>
        </p:spPr>
      </p:pic>
      <p:pic>
        <p:nvPicPr>
          <p:cNvPr id="13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4856193"/>
            <a:ext cx="4835176" cy="18870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Pfeil nach links und rechts 5"/>
          <p:cNvSpPr/>
          <p:nvPr/>
        </p:nvSpPr>
        <p:spPr bwMode="auto">
          <a:xfrm rot="5400000">
            <a:off x="5954081" y="2542389"/>
            <a:ext cx="694770" cy="48334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46"/>
          <p:cNvGrpSpPr>
            <a:grpSpLocks noChangeAspect="1"/>
          </p:cNvGrpSpPr>
          <p:nvPr/>
        </p:nvGrpSpPr>
        <p:grpSpPr bwMode="auto">
          <a:xfrm>
            <a:off x="5710034" y="3231589"/>
            <a:ext cx="1189718" cy="879710"/>
            <a:chOff x="35" y="1569"/>
            <a:chExt cx="868" cy="645"/>
          </a:xfrm>
        </p:grpSpPr>
        <p:pic>
          <p:nvPicPr>
            <p:cNvPr id="16" name="Picture 47" descr="http://images.clipartpanda.com/computer-clipart-niE74xMiA.jpe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1569"/>
              <a:ext cx="867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8" descr="https://www.pik-potsdam.de/research/projects/activities/biosphere-water-modelling/images/LPJmL_gridcell_blanc2.png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" y="1771"/>
              <a:ext cx="455" cy="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583" y="1656"/>
              <a:ext cx="95" cy="314"/>
              <a:chOff x="6661" y="3326"/>
              <a:chExt cx="349" cy="1103"/>
            </a:xfrm>
          </p:grpSpPr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6661" y="4078"/>
                <a:ext cx="349" cy="351"/>
                <a:chOff x="3149" y="2717"/>
                <a:chExt cx="753" cy="635"/>
              </a:xfrm>
            </p:grpSpPr>
            <p:sp>
              <p:nvSpPr>
                <p:cNvPr id="24" name="AutoShape 51"/>
                <p:cNvSpPr>
                  <a:spLocks noChangeArrowheads="1"/>
                </p:cNvSpPr>
                <p:nvPr/>
              </p:nvSpPr>
              <p:spPr bwMode="auto">
                <a:xfrm flipV="1">
                  <a:off x="3149" y="2899"/>
                  <a:ext cx="753" cy="45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" name="Oval 52"/>
                <p:cNvSpPr>
                  <a:spLocks noChangeArrowheads="1"/>
                </p:cNvSpPr>
                <p:nvPr/>
              </p:nvSpPr>
              <p:spPr bwMode="auto">
                <a:xfrm>
                  <a:off x="3275" y="2944"/>
                  <a:ext cx="502" cy="18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3149" y="2717"/>
                  <a:ext cx="753" cy="318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" name="AutoShape 54"/>
              <p:cNvSpPr>
                <a:spLocks noChangeArrowheads="1"/>
              </p:cNvSpPr>
              <p:nvPr/>
            </p:nvSpPr>
            <p:spPr bwMode="auto">
              <a:xfrm>
                <a:off x="6778" y="3727"/>
                <a:ext cx="116" cy="476"/>
              </a:xfrm>
              <a:prstGeom prst="can">
                <a:avLst>
                  <a:gd name="adj" fmla="val 67118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AutoShape 55"/>
              <p:cNvSpPr>
                <a:spLocks noChangeArrowheads="1"/>
              </p:cNvSpPr>
              <p:nvPr/>
            </p:nvSpPr>
            <p:spPr bwMode="auto">
              <a:xfrm>
                <a:off x="6806" y="3752"/>
                <a:ext cx="58" cy="426"/>
              </a:xfrm>
              <a:prstGeom prst="can">
                <a:avLst>
                  <a:gd name="adj" fmla="val 7185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AutoShape 56"/>
              <p:cNvSpPr>
                <a:spLocks noChangeArrowheads="1"/>
              </p:cNvSpPr>
              <p:nvPr/>
            </p:nvSpPr>
            <p:spPr bwMode="auto">
              <a:xfrm>
                <a:off x="6661" y="3326"/>
                <a:ext cx="349" cy="576"/>
              </a:xfrm>
              <a:prstGeom prst="can">
                <a:avLst>
                  <a:gd name="adj" fmla="val 41261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9" name="Picture 57" descr="http://images.clipartpanda.com/computer-clipart-niE74xMiA.jpeg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2067"/>
              <a:ext cx="867" cy="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25" y="4889923"/>
            <a:ext cx="4560617" cy="187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75"/>
          <p:cNvPicPr/>
          <p:nvPr/>
        </p:nvPicPr>
        <p:blipFill rotWithShape="1">
          <a:blip r:embed="rId10"/>
          <a:srcRect l="33245" t="54612" r="33532"/>
          <a:stretch/>
        </p:blipFill>
        <p:spPr>
          <a:xfrm>
            <a:off x="735307" y="1487116"/>
            <a:ext cx="3542044" cy="3190890"/>
          </a:xfrm>
          <a:prstGeom prst="rect">
            <a:avLst/>
          </a:prstGeom>
        </p:spPr>
      </p:pic>
      <p:pic>
        <p:nvPicPr>
          <p:cNvPr id="29" name="Picture 15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6344994" y="1141553"/>
            <a:ext cx="574421" cy="57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5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6038867" y="4216899"/>
            <a:ext cx="574421" cy="57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6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5702342" y="1782600"/>
            <a:ext cx="574421" cy="57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5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5702342" y="1146711"/>
            <a:ext cx="574605" cy="57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rafik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7844" r="59249" b="9925"/>
          <a:stretch/>
        </p:blipFill>
        <p:spPr>
          <a:xfrm>
            <a:off x="6343134" y="1778050"/>
            <a:ext cx="578143" cy="578972"/>
          </a:xfrm>
          <a:prstGeom prst="rect">
            <a:avLst/>
          </a:prstGeom>
        </p:spPr>
      </p:pic>
      <p:sp>
        <p:nvSpPr>
          <p:cNvPr id="34" name="Textfeld 27"/>
          <p:cNvSpPr txBox="1"/>
          <p:nvPr/>
        </p:nvSpPr>
        <p:spPr>
          <a:xfrm>
            <a:off x="321773" y="1084674"/>
            <a:ext cx="469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/>
              <a:t>Evaluating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relationships</a:t>
            </a:r>
            <a:r>
              <a:rPr lang="de-DE" sz="2000" b="1" dirty="0" smtClean="0"/>
              <a:t> in </a:t>
            </a:r>
            <a:r>
              <a:rPr lang="de-DE" sz="2000" b="1" dirty="0" err="1" smtClean="0">
                <a:solidFill>
                  <a:srgbClr val="FF0000"/>
                </a:solidFill>
              </a:rPr>
              <a:t>FireMIP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models</a:t>
            </a:r>
            <a:endParaRPr lang="de-DE" sz="2000" b="1" dirty="0"/>
          </a:p>
        </p:txBody>
      </p:sp>
      <p:sp>
        <p:nvSpPr>
          <p:cNvPr id="35" name="Textfeld 28"/>
          <p:cNvSpPr txBox="1"/>
          <p:nvPr/>
        </p:nvSpPr>
        <p:spPr>
          <a:xfrm>
            <a:off x="7491289" y="984908"/>
            <a:ext cx="440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Evaluation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optimization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LPJmL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/>
              <a:t>dynamic</a:t>
            </a:r>
            <a:r>
              <a:rPr lang="de-DE" sz="2000" b="1" dirty="0" smtClean="0"/>
              <a:t> global </a:t>
            </a:r>
            <a:r>
              <a:rPr lang="de-DE" sz="2000" b="1" dirty="0" err="1" smtClean="0"/>
              <a:t>vegetation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model</a:t>
            </a:r>
            <a:endParaRPr lang="de-DE" sz="2000" b="1" dirty="0"/>
          </a:p>
        </p:txBody>
      </p:sp>
      <p:pic>
        <p:nvPicPr>
          <p:cNvPr id="36" name="Picture 75"/>
          <p:cNvPicPr/>
          <p:nvPr/>
        </p:nvPicPr>
        <p:blipFill rotWithShape="1">
          <a:blip r:embed="rId10"/>
          <a:srcRect l="5932" t="4494" r="80017" b="75362"/>
          <a:stretch/>
        </p:blipFill>
        <p:spPr>
          <a:xfrm>
            <a:off x="3569200" y="2666140"/>
            <a:ext cx="1468654" cy="1358004"/>
          </a:xfrm>
          <a:prstGeom prst="rect">
            <a:avLst/>
          </a:prstGeom>
        </p:spPr>
      </p:pic>
      <p:sp>
        <p:nvSpPr>
          <p:cNvPr id="37" name="Textfeld 33"/>
          <p:cNvSpPr txBox="1"/>
          <p:nvPr/>
        </p:nvSpPr>
        <p:spPr>
          <a:xfrm>
            <a:off x="8206535" y="1908302"/>
            <a:ext cx="3337765" cy="830997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FF0000"/>
                </a:solidFill>
              </a:rPr>
              <a:t>LPJmL</a:t>
            </a:r>
            <a:r>
              <a:rPr lang="de-DE" sz="1600" dirty="0" smtClean="0">
                <a:solidFill>
                  <a:srgbClr val="FF0000"/>
                </a:solidFill>
              </a:rPr>
              <a:t>: Integration </a:t>
            </a:r>
            <a:r>
              <a:rPr lang="de-DE" sz="1600" dirty="0" err="1" smtClean="0">
                <a:solidFill>
                  <a:srgbClr val="FF0000"/>
                </a:solidFill>
              </a:rPr>
              <a:t>of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Fire_cci</a:t>
            </a:r>
            <a:endParaRPr lang="de-DE" sz="1600" dirty="0" smtClean="0">
              <a:solidFill>
                <a:srgbClr val="FF0000"/>
              </a:solidFill>
            </a:endParaRPr>
          </a:p>
          <a:p>
            <a:pPr algn="ctr"/>
            <a:r>
              <a:rPr lang="de-DE" sz="1600" dirty="0" err="1" smtClean="0">
                <a:solidFill>
                  <a:srgbClr val="FF0000"/>
                </a:solidFill>
              </a:rPr>
              <a:t>Optimization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against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land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cover_cci</a:t>
            </a:r>
            <a:r>
              <a:rPr lang="de-DE" sz="1600" dirty="0" smtClean="0">
                <a:solidFill>
                  <a:srgbClr val="FF0000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biomass</a:t>
            </a:r>
            <a:r>
              <a:rPr lang="de-DE" sz="1600" dirty="0" smtClean="0">
                <a:solidFill>
                  <a:srgbClr val="FF0000"/>
                </a:solidFill>
              </a:rPr>
              <a:t>, SIF, FAPAR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8" name="Textfeld 34"/>
          <p:cNvSpPr txBox="1"/>
          <p:nvPr/>
        </p:nvSpPr>
        <p:spPr>
          <a:xfrm rot="444204">
            <a:off x="8189854" y="3211422"/>
            <a:ext cx="25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Reduction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model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error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9" name="Gerade Verbindung mit Pfeil 36"/>
          <p:cNvCxnSpPr/>
          <p:nvPr/>
        </p:nvCxnSpPr>
        <p:spPr>
          <a:xfrm>
            <a:off x="8098901" y="3421172"/>
            <a:ext cx="2664349" cy="3409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5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40249" y="2574235"/>
            <a:ext cx="574605" cy="57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16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083181" y="4218426"/>
            <a:ext cx="574421" cy="57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6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1473104" y="2527634"/>
            <a:ext cx="574421" cy="57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15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1473104" y="1897566"/>
            <a:ext cx="574605" cy="57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rafik 4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7844" r="59249" b="9925"/>
          <a:stretch/>
        </p:blipFill>
        <p:spPr>
          <a:xfrm>
            <a:off x="11471242" y="3152897"/>
            <a:ext cx="578143" cy="5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043877" y="16801"/>
            <a:ext cx="9372603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AT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de-AT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</a:t>
            </a:r>
            <a:r>
              <a:rPr lang="de-AT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r>
              <a:rPr lang="de-AT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AT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ESA CCI </a:t>
            </a:r>
            <a:r>
              <a:rPr lang="de-AT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 v03.2/v03.3</a:t>
            </a:r>
            <a:endParaRPr lang="en-GB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 descr="R:\Projects\WACMOS\06_figs\overview_satellites_v20121002_cropp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16183"/>
            <a:ext cx="5760640" cy="45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7176120" y="1983661"/>
            <a:ext cx="4752528" cy="35283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AT" b="1" dirty="0">
                <a:latin typeface="Verdana" pitchFamily="34" charset="0"/>
              </a:rPr>
              <a:t>Input </a:t>
            </a:r>
            <a:r>
              <a:rPr lang="de-AT" b="1" dirty="0" err="1">
                <a:latin typeface="Verdana" pitchFamily="34" charset="0"/>
              </a:rPr>
              <a:t>data</a:t>
            </a:r>
            <a:r>
              <a:rPr lang="de-AT" b="1" dirty="0">
                <a:latin typeface="Verdana" pitchFamily="34" charset="0"/>
              </a:rPr>
              <a:t> </a:t>
            </a:r>
            <a:r>
              <a:rPr lang="de-AT" b="1" dirty="0" err="1">
                <a:latin typeface="Verdana" pitchFamily="34" charset="0"/>
              </a:rPr>
              <a:t>products</a:t>
            </a:r>
            <a:endParaRPr lang="en-GB" b="1" dirty="0">
              <a:latin typeface="Verdana" pitchFamily="34" charset="0"/>
            </a:endParaRP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AT" dirty="0" smtClean="0">
                <a:latin typeface="Verdana" pitchFamily="34" charset="0"/>
              </a:rPr>
              <a:t>12 active </a:t>
            </a:r>
            <a:r>
              <a:rPr lang="de-AT" dirty="0">
                <a:latin typeface="Verdana" pitchFamily="34" charset="0"/>
              </a:rPr>
              <a:t>and passive microwave L2 products</a:t>
            </a: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AT" dirty="0" smtClean="0">
                <a:latin typeface="Verdana" pitchFamily="34" charset="0"/>
              </a:rPr>
              <a:t>L-, C-</a:t>
            </a:r>
            <a:r>
              <a:rPr lang="de-AT" dirty="0">
                <a:latin typeface="Verdana" pitchFamily="34" charset="0"/>
              </a:rPr>
              <a:t>, X-, </a:t>
            </a:r>
            <a:r>
              <a:rPr lang="de-AT" dirty="0" err="1">
                <a:latin typeface="Verdana" pitchFamily="34" charset="0"/>
              </a:rPr>
              <a:t>Ku</a:t>
            </a:r>
            <a:r>
              <a:rPr lang="de-AT" dirty="0">
                <a:latin typeface="Verdana" pitchFamily="34" charset="0"/>
              </a:rPr>
              <a:t>-band</a:t>
            </a:r>
            <a:endParaRPr lang="en-GB" dirty="0">
              <a:latin typeface="Verdana" pitchFamily="34" charset="0"/>
            </a:endParaRP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Verdana" pitchFamily="34" charset="0"/>
              </a:rPr>
              <a:t>Resolution: ~25-100 km</a:t>
            </a: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Verdana" pitchFamily="34" charset="0"/>
              </a:rPr>
              <a:t>Revisit time: 1-7 days</a:t>
            </a:r>
          </a:p>
          <a:p>
            <a:pPr eaLnBrk="1" hangingPunct="1"/>
            <a:endParaRPr lang="en-GB" dirty="0">
              <a:latin typeface="Verdana" pitchFamily="34" charset="0"/>
            </a:endParaRPr>
          </a:p>
          <a:p>
            <a:pPr eaLnBrk="1" hangingPunct="1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Merged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 </a:t>
            </a:r>
            <a:r>
              <a:rPr lang="en-GB" b="1" dirty="0" smtClean="0">
                <a:latin typeface="Verdana" pitchFamily="34" charset="0"/>
              </a:rPr>
              <a:t>CCI </a:t>
            </a:r>
            <a:r>
              <a:rPr lang="en-GB" b="1" dirty="0">
                <a:latin typeface="Verdana" pitchFamily="34" charset="0"/>
              </a:rPr>
              <a:t>soil </a:t>
            </a:r>
            <a:r>
              <a:rPr lang="en-GB" b="1" dirty="0" smtClean="0">
                <a:latin typeface="Verdana" pitchFamily="34" charset="0"/>
              </a:rPr>
              <a:t>moisture v04.3 </a:t>
            </a:r>
            <a:endParaRPr lang="en-GB" b="1" dirty="0">
              <a:latin typeface="Verdana" pitchFamily="34" charset="0"/>
            </a:endParaRP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itchFamily="34" charset="0"/>
              </a:rPr>
              <a:t>0.25</a:t>
            </a:r>
            <a:r>
              <a:rPr lang="en-GB" dirty="0">
                <a:latin typeface="Verdana" pitchFamily="34" charset="0"/>
              </a:rPr>
              <a:t>° resolution</a:t>
            </a: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Verdana" pitchFamily="34" charset="0"/>
              </a:rPr>
              <a:t>Daily product</a:t>
            </a:r>
          </a:p>
          <a:p>
            <a:pPr marL="285750" indent="-285750"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Verdana" pitchFamily="34" charset="0"/>
              </a:rPr>
              <a:t>Period </a:t>
            </a:r>
            <a:r>
              <a:rPr lang="en-GB" dirty="0" smtClean="0">
                <a:latin typeface="Verdana" pitchFamily="34" charset="0"/>
              </a:rPr>
              <a:t>1978-2017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877" y="1616183"/>
            <a:ext cx="3827987" cy="1308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tangle 15"/>
          <p:cNvSpPr/>
          <p:nvPr/>
        </p:nvSpPr>
        <p:spPr>
          <a:xfrm>
            <a:off x="2495600" y="5157192"/>
            <a:ext cx="2387827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/>
          <p:cNvSpPr/>
          <p:nvPr/>
        </p:nvSpPr>
        <p:spPr>
          <a:xfrm>
            <a:off x="1055440" y="1616183"/>
            <a:ext cx="4824536" cy="260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tangle 18"/>
          <p:cNvSpPr/>
          <p:nvPr/>
        </p:nvSpPr>
        <p:spPr>
          <a:xfrm>
            <a:off x="2495600" y="5157192"/>
            <a:ext cx="33843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74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1212" y="125763"/>
            <a:ext cx="7921625" cy="838200"/>
          </a:xfrm>
        </p:spPr>
        <p:txBody>
          <a:bodyPr anchor="ctr"/>
          <a:lstStyle/>
          <a:p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1 but 3 </a:t>
            </a:r>
            <a:r>
              <a:rPr lang="de-AT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8277" y="1843378"/>
            <a:ext cx="8467494" cy="4176464"/>
          </a:xfrm>
          <a:prstGeom prst="rect">
            <a:avLst/>
          </a:prstGeom>
          <a:ln w="69850">
            <a:solidFill>
              <a:schemeClr val="bg1"/>
            </a:solidFill>
          </a:ln>
        </p:spPr>
      </p:pic>
      <p:sp>
        <p:nvSpPr>
          <p:cNvPr id="9" name="Textfeld 6"/>
          <p:cNvSpPr txBox="1"/>
          <p:nvPr/>
        </p:nvSpPr>
        <p:spPr>
          <a:xfrm>
            <a:off x="7536160" y="6047536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[Dorigo et al., RSE, 2017]</a:t>
            </a:r>
            <a:endParaRPr lang="de-AT" sz="1400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1212" y="125763"/>
            <a:ext cx="7921625" cy="838200"/>
          </a:xfrm>
        </p:spPr>
        <p:txBody>
          <a:bodyPr anchor="ctr"/>
          <a:lstStyle/>
          <a:p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releases of ESA CCI SM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87863" y="1340768"/>
            <a:ext cx="5824161" cy="4680520"/>
          </a:xfrm>
        </p:spPr>
        <p:txBody>
          <a:bodyPr/>
          <a:lstStyle/>
          <a:p>
            <a:endParaRPr lang="de-A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8EC0"/>
              </a:buClr>
              <a:buNone/>
            </a:pPr>
            <a:endParaRPr lang="de-A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" y="1323345"/>
            <a:ext cx="9712325" cy="5234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2837" y="14847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V03.3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15635" y="14847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V04.2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99912" y="14847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V04.4</a:t>
            </a:r>
          </a:p>
        </p:txBody>
      </p:sp>
    </p:spTree>
    <p:extLst>
      <p:ext uri="{BB962C8B-B14F-4D97-AF65-F5344CB8AC3E}">
        <p14:creationId xmlns:p14="http://schemas.microsoft.com/office/powerpoint/2010/main" val="6953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1212" y="125763"/>
            <a:ext cx="7921625" cy="838200"/>
          </a:xfrm>
        </p:spPr>
        <p:txBody>
          <a:bodyPr anchor="ctr"/>
          <a:lstStyle/>
          <a:p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and testing </a:t>
            </a:r>
            <a:r>
              <a:rPr lang="de-A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0939866"/>
              </p:ext>
            </p:extLst>
          </p:nvPr>
        </p:nvGraphicFramePr>
        <p:xfrm>
          <a:off x="2063552" y="11967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1775521" y="2708920"/>
            <a:ext cx="127848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ounded Rectangle 10"/>
          <p:cNvSpPr/>
          <p:nvPr/>
        </p:nvSpPr>
        <p:spPr>
          <a:xfrm>
            <a:off x="335360" y="2323728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43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125763"/>
            <a:ext cx="4307450" cy="838200"/>
          </a:xfrm>
        </p:spPr>
        <p:txBody>
          <a:bodyPr anchor="ctr"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CCI to C3S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4207797" cy="5022850"/>
          </a:xfrm>
        </p:spPr>
        <p:txBody>
          <a:bodyPr/>
          <a:lstStyle/>
          <a:p>
            <a:r>
              <a:rPr lang="de-AT" dirty="0" smtClean="0"/>
              <a:t>Operational production since June 2017 within C3S</a:t>
            </a:r>
          </a:p>
          <a:p>
            <a:pPr lvl="1"/>
            <a:r>
              <a:rPr lang="de-AT" dirty="0" smtClean="0"/>
              <a:t>Updated every 10 days</a:t>
            </a:r>
          </a:p>
          <a:p>
            <a:pPr lvl="1"/>
            <a:r>
              <a:rPr lang="de-AT" dirty="0" smtClean="0"/>
              <a:t>maximum of 10 days latency</a:t>
            </a:r>
          </a:p>
          <a:p>
            <a:pPr lvl="1"/>
            <a:endParaRPr lang="de-AT" dirty="0"/>
          </a:p>
          <a:p>
            <a:pPr lvl="1"/>
            <a:endParaRPr lang="de-AT" dirty="0" smtClean="0"/>
          </a:p>
          <a:p>
            <a:r>
              <a:rPr lang="de-AT" dirty="0" smtClean="0"/>
              <a:t>Challenging transfer between scientific prototyping and operational </a:t>
            </a:r>
            <a:r>
              <a:rPr lang="de-AT" dirty="0" smtClean="0"/>
              <a:t>production</a:t>
            </a:r>
          </a:p>
          <a:p>
            <a:pPr lvl="1"/>
            <a:r>
              <a:rPr lang="de-AT" dirty="0" smtClean="0"/>
              <a:t>Due to delay, data inputs may have changed</a:t>
            </a:r>
          </a:p>
          <a:p>
            <a:pPr lvl="1"/>
            <a:r>
              <a:rPr lang="de-AT" dirty="0" smtClean="0"/>
              <a:t>Software updates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25" y="639326"/>
            <a:ext cx="1940361" cy="2134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63" y="622466"/>
            <a:ext cx="1940361" cy="2134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4" y="622466"/>
            <a:ext cx="1940361" cy="2134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/>
          <a:stretch/>
        </p:blipFill>
        <p:spPr>
          <a:xfrm>
            <a:off x="5424332" y="2633022"/>
            <a:ext cx="1940361" cy="2065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/>
          <a:stretch/>
        </p:blipFill>
        <p:spPr>
          <a:xfrm>
            <a:off x="7594603" y="2623870"/>
            <a:ext cx="1940361" cy="2059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/>
          <a:stretch/>
        </p:blipFill>
        <p:spPr>
          <a:xfrm>
            <a:off x="9764874" y="2706502"/>
            <a:ext cx="1940361" cy="2065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/>
        </p:blipFill>
        <p:spPr>
          <a:xfrm>
            <a:off x="5429992" y="4795624"/>
            <a:ext cx="1940361" cy="20661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/>
          <a:stretch/>
        </p:blipFill>
        <p:spPr>
          <a:xfrm>
            <a:off x="7553062" y="4795624"/>
            <a:ext cx="1940361" cy="2063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/>
          <a:stretch/>
        </p:blipFill>
        <p:spPr>
          <a:xfrm>
            <a:off x="9804631" y="4795624"/>
            <a:ext cx="1940361" cy="2062376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5377926" y="231031"/>
            <a:ext cx="19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17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33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50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67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84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01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18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356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 b="1" dirty="0" smtClean="0"/>
              <a:t>DAILY </a:t>
            </a:r>
          </a:p>
          <a:p>
            <a:pPr algn="ctr"/>
            <a:r>
              <a:rPr lang="de-AT" sz="1200" dirty="0" smtClean="0"/>
              <a:t>(2018-06-15)</a:t>
            </a:r>
            <a:endParaRPr lang="de-AT" sz="1200" dirty="0"/>
          </a:p>
        </p:txBody>
      </p:sp>
      <p:sp>
        <p:nvSpPr>
          <p:cNvPr id="20" name="TextBox 104"/>
          <p:cNvSpPr txBox="1"/>
          <p:nvPr/>
        </p:nvSpPr>
        <p:spPr>
          <a:xfrm>
            <a:off x="7548196" y="220146"/>
            <a:ext cx="1938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17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33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50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67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84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01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18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356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 b="1" dirty="0" smtClean="0"/>
              <a:t>DEKADAL </a:t>
            </a:r>
          </a:p>
          <a:p>
            <a:pPr algn="ctr"/>
            <a:r>
              <a:rPr lang="de-AT" sz="1200" dirty="0" smtClean="0"/>
              <a:t>(2018-06-11 </a:t>
            </a:r>
            <a:r>
              <a:rPr lang="de-AT" sz="1200" dirty="0" err="1" smtClean="0"/>
              <a:t>to</a:t>
            </a:r>
            <a:r>
              <a:rPr lang="de-AT" sz="1200" dirty="0" smtClean="0"/>
              <a:t> 2018-06-20)</a:t>
            </a:r>
            <a:endParaRPr lang="de-AT" sz="1200" dirty="0"/>
          </a:p>
        </p:txBody>
      </p:sp>
      <p:sp>
        <p:nvSpPr>
          <p:cNvPr id="21" name="TextBox 113"/>
          <p:cNvSpPr txBox="1"/>
          <p:nvPr/>
        </p:nvSpPr>
        <p:spPr>
          <a:xfrm>
            <a:off x="9733846" y="231031"/>
            <a:ext cx="1906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17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33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50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67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84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01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18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356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200" b="1" dirty="0" smtClean="0"/>
              <a:t>MONTHLY</a:t>
            </a:r>
          </a:p>
          <a:p>
            <a:pPr algn="ctr"/>
            <a:r>
              <a:rPr lang="de-AT" sz="1200" dirty="0" smtClean="0"/>
              <a:t>(2018-06-01 </a:t>
            </a:r>
            <a:r>
              <a:rPr lang="de-AT" sz="1200" dirty="0" err="1" smtClean="0"/>
              <a:t>to</a:t>
            </a:r>
            <a:r>
              <a:rPr lang="de-AT" sz="1200" dirty="0" smtClean="0"/>
              <a:t> 2018-06-30)</a:t>
            </a:r>
            <a:endParaRPr lang="de-AT" sz="1200" dirty="0"/>
          </a:p>
        </p:txBody>
      </p:sp>
      <p:sp>
        <p:nvSpPr>
          <p:cNvPr id="22" name="TextBox 8"/>
          <p:cNvSpPr txBox="1"/>
          <p:nvPr/>
        </p:nvSpPr>
        <p:spPr>
          <a:xfrm rot="16200000">
            <a:off x="4593673" y="1917183"/>
            <a:ext cx="649738" cy="545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17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33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50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67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84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01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18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356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600" b="1" dirty="0" smtClean="0"/>
              <a:t>ACTIVE</a:t>
            </a:r>
            <a:endParaRPr lang="de-AT" sz="2600" b="1" dirty="0"/>
          </a:p>
        </p:txBody>
      </p:sp>
      <p:sp>
        <p:nvSpPr>
          <p:cNvPr id="23" name="TextBox 116"/>
          <p:cNvSpPr txBox="1"/>
          <p:nvPr/>
        </p:nvSpPr>
        <p:spPr>
          <a:xfrm rot="16200000">
            <a:off x="4577379" y="3817115"/>
            <a:ext cx="721943" cy="545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17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33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50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67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84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01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18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356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600" b="1" dirty="0" smtClean="0"/>
              <a:t>PASSIVE</a:t>
            </a:r>
            <a:endParaRPr lang="de-AT" sz="2600" b="1" dirty="0"/>
          </a:p>
        </p:txBody>
      </p:sp>
      <p:sp>
        <p:nvSpPr>
          <p:cNvPr id="24" name="TextBox 117"/>
          <p:cNvSpPr txBox="1"/>
          <p:nvPr/>
        </p:nvSpPr>
        <p:spPr>
          <a:xfrm rot="16200000">
            <a:off x="4490708" y="5986961"/>
            <a:ext cx="965763" cy="545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8170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633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4509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267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848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901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7187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5356" algn="l" defTabSz="2088170" rtl="0" eaLnBrk="1" latinLnBrk="0" hangingPunct="1"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600" b="1" dirty="0" smtClean="0"/>
              <a:t>COMBINED</a:t>
            </a:r>
            <a:endParaRPr lang="de-AT" sz="2600" b="1" dirty="0"/>
          </a:p>
        </p:txBody>
      </p:sp>
    </p:spTree>
    <p:extLst>
      <p:ext uri="{BB962C8B-B14F-4D97-AF65-F5344CB8AC3E}">
        <p14:creationId xmlns:p14="http://schemas.microsoft.com/office/powerpoint/2010/main" val="22978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125763"/>
            <a:ext cx="9793088" cy="838200"/>
          </a:xfrm>
        </p:spPr>
        <p:txBody>
          <a:bodyPr anchor="ctr"/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Merging periods and sensor selection of the ESA CCI SM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v4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87863" y="1340768"/>
            <a:ext cx="5824161" cy="4680520"/>
          </a:xfrm>
        </p:spPr>
        <p:txBody>
          <a:bodyPr/>
          <a:lstStyle/>
          <a:p>
            <a:endParaRPr lang="de-A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8EC0"/>
              </a:buClr>
              <a:buNone/>
            </a:pPr>
            <a:endParaRPr lang="de-A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31" y="1333912"/>
            <a:ext cx="6800979" cy="53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1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125763"/>
            <a:ext cx="9793088" cy="838200"/>
          </a:xfrm>
        </p:spPr>
        <p:txBody>
          <a:bodyPr anchor="ctr"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V4: Valid observations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143000"/>
            <a:ext cx="8610599" cy="5022850"/>
          </a:xfrm>
        </p:spPr>
      </p:pic>
    </p:spTree>
    <p:extLst>
      <p:ext uri="{BB962C8B-B14F-4D97-AF65-F5344CB8AC3E}">
        <p14:creationId xmlns:p14="http://schemas.microsoft.com/office/powerpoint/2010/main" val="41909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ildergebnis für ls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ugent.be/universiteit_gent.gif"/>
          <p:cNvSpPr>
            <a:spLocks noChangeAspect="1" noChangeArrowheads="1"/>
          </p:cNvSpPr>
          <p:nvPr/>
        </p:nvSpPr>
        <p:spPr bwMode="auto">
          <a:xfrm>
            <a:off x="1984375" y="16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ugent.be/universiteit_gent.gif"/>
          <p:cNvSpPr>
            <a:spLocks noChangeAspect="1" noChangeArrowheads="1"/>
          </p:cNvSpPr>
          <p:nvPr/>
        </p:nvSpPr>
        <p:spPr bwMode="auto">
          <a:xfrm>
            <a:off x="2136775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432" y="125763"/>
            <a:ext cx="9793088" cy="838200"/>
          </a:xfrm>
        </p:spPr>
        <p:txBody>
          <a:bodyPr anchor="ctr"/>
          <a:lstStyle/>
          <a:p>
            <a:r>
              <a:rPr lang="en-GB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V4: Valid observations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143000"/>
            <a:ext cx="10045700" cy="5022850"/>
          </a:xfrm>
        </p:spPr>
      </p:pic>
    </p:spTree>
    <p:extLst>
      <p:ext uri="{BB962C8B-B14F-4D97-AF65-F5344CB8AC3E}">
        <p14:creationId xmlns:p14="http://schemas.microsoft.com/office/powerpoint/2010/main" val="16575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Widescreen</PresentationFormat>
  <Paragraphs>85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Ebrima</vt:lpstr>
      <vt:lpstr>Montserrat</vt:lpstr>
      <vt:lpstr>TU Text Regular</vt:lpstr>
      <vt:lpstr>Verdana</vt:lpstr>
      <vt:lpstr>Wingdings</vt:lpstr>
      <vt:lpstr>Larissa</vt:lpstr>
      <vt:lpstr>1_Larissa</vt:lpstr>
      <vt:lpstr>PowerPoint Presentation</vt:lpstr>
      <vt:lpstr>PowerPoint Presentation</vt:lpstr>
      <vt:lpstr>Not 1 but 3 products</vt:lpstr>
      <vt:lpstr>Public releases of ESA CCI SM</vt:lpstr>
      <vt:lpstr>Development and testing cycle</vt:lpstr>
      <vt:lpstr>From CCI to C3S</vt:lpstr>
      <vt:lpstr>Merging periods and sensor selection of the ESA CCI SM v4 products</vt:lpstr>
      <vt:lpstr>V4: Valid observations</vt:lpstr>
      <vt:lpstr>V4: Valid observations</vt:lpstr>
      <vt:lpstr>V5: Valid observations</vt:lpstr>
      <vt:lpstr>Valid Observations: Difference V5-V4</vt:lpstr>
      <vt:lpstr>Some lessons learnt</vt:lpstr>
      <vt:lpstr>Major challenges for the future</vt:lpstr>
      <vt:lpstr>„Obs2Mods“ at TU Wien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Haas</dc:creator>
  <cp:lastModifiedBy>wouterdorigo</cp:lastModifiedBy>
  <cp:revision>790</cp:revision>
  <dcterms:created xsi:type="dcterms:W3CDTF">2012-01-09T16:11:38Z</dcterms:created>
  <dcterms:modified xsi:type="dcterms:W3CDTF">2018-10-30T10:36:45Z</dcterms:modified>
</cp:coreProperties>
</file>