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65" r:id="rId4"/>
    <p:sldId id="260" r:id="rId5"/>
    <p:sldId id="264" r:id="rId6"/>
    <p:sldId id="262" r:id="rId7"/>
    <p:sldId id="261" r:id="rId8"/>
    <p:sldId id="258" r:id="rId9"/>
    <p:sldId id="263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87"/>
  </p:normalViewPr>
  <p:slideViewPr>
    <p:cSldViewPr snapToGrid="0">
      <p:cViewPr varScale="1">
        <p:scale>
          <a:sx n="151" d="100"/>
          <a:sy n="151" d="100"/>
        </p:scale>
        <p:origin x="3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557" y="0"/>
            <a:ext cx="2922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9" y="1058658"/>
            <a:ext cx="1251150" cy="60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Leicester_logo N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00" y="686654"/>
            <a:ext cx="1216599" cy="32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151" y="1676008"/>
            <a:ext cx="778249" cy="4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997902"/>
            <a:ext cx="1267400" cy="2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935741"/>
            <a:ext cx="1266875" cy="57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banniere_LSCE_7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2334"/>
            <a:ext cx="3467100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800" y="348936"/>
            <a:ext cx="1216599" cy="33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249" y="3509422"/>
            <a:ext cx="1251151" cy="44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150" y="2193158"/>
            <a:ext cx="1276550" cy="31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151" y="2550303"/>
            <a:ext cx="1276551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9098" y="1636508"/>
            <a:ext cx="497777" cy="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5062220" y="0"/>
            <a:ext cx="2087880" cy="514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2060854" y="2059720"/>
            <a:ext cx="5530292" cy="204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CCI+ BIOMASS</a:t>
            </a:r>
            <a:br>
              <a:rPr lang="en" sz="5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1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0" y="4490088"/>
            <a:ext cx="5661326" cy="57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CMUG </a:t>
            </a:r>
            <a:r>
              <a:rPr lang="en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Meeting, </a:t>
            </a:r>
            <a:r>
              <a:rPr lang="en" sz="1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UK Met. Office, Exeter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n" sz="1400" baseline="30000" dirty="0"/>
              <a:t> </a:t>
            </a:r>
            <a:r>
              <a:rPr lang="en" sz="1400" baseline="30000" dirty="0" smtClean="0"/>
              <a:t>-</a:t>
            </a:r>
            <a:r>
              <a:rPr lang="en" sz="1400" dirty="0" smtClean="0"/>
              <a:t> 31</a:t>
            </a:r>
            <a:r>
              <a:rPr lang="en" sz="1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October </a:t>
            </a:r>
            <a:r>
              <a:rPr lang="en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60854" y="876608"/>
            <a:ext cx="2552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34226" y="876608"/>
            <a:ext cx="1070324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lvl="0"/>
            <a:r>
              <a:rPr lang="en-GB" b="1" dirty="0" smtClean="0">
                <a:solidFill>
                  <a:srgbClr val="0070C0"/>
                </a:solidFill>
              </a:rPr>
              <a:t>Meeting </a:t>
            </a:r>
            <a:r>
              <a:rPr lang="en-GB" b="1" dirty="0">
                <a:solidFill>
                  <a:srgbClr val="0070C0"/>
                </a:solidFill>
              </a:rPr>
              <a:t>attendance over the next 12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740538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/>
              <a:t>Planned CCI-relevant meeting attendance </a:t>
            </a:r>
            <a:r>
              <a:rPr lang="en-GB" dirty="0"/>
              <a:t>over the next 12 </a:t>
            </a:r>
            <a:r>
              <a:rPr lang="en-GB" dirty="0" smtClean="0"/>
              <a:t>months: </a:t>
            </a:r>
          </a:p>
          <a:p>
            <a:r>
              <a:rPr lang="en-GB" dirty="0" smtClean="0"/>
              <a:t>Colocation meeting</a:t>
            </a:r>
          </a:p>
          <a:p>
            <a:r>
              <a:rPr lang="en-GB" dirty="0" smtClean="0"/>
              <a:t>Living Planet (3 papers) </a:t>
            </a:r>
          </a:p>
          <a:p>
            <a:r>
              <a:rPr lang="en-GB" dirty="0" smtClean="0"/>
              <a:t>Kyoto &amp; Carbon Initiative Science meeting, Tokyo, February 2019</a:t>
            </a:r>
          </a:p>
          <a:p>
            <a:r>
              <a:rPr lang="en-GB" dirty="0" smtClean="0"/>
              <a:t>EGU</a:t>
            </a:r>
          </a:p>
          <a:p>
            <a:r>
              <a:rPr lang="en-GB" dirty="0"/>
              <a:t>Retrieval of Bio- and Geophysical Parameters from SAR Data for Land </a:t>
            </a:r>
            <a:r>
              <a:rPr lang="en-GB" dirty="0" smtClean="0"/>
              <a:t>Applications (November 2108)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7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Feedback from CMUG session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AGB did not figure highly. Models have focused on fluxes and stocks have been neglected, but are a key indicator of internal processes and dynamics.</a:t>
            </a:r>
          </a:p>
          <a:p>
            <a:pPr lvl="0"/>
            <a:r>
              <a:rPr lang="en-GB" dirty="0" smtClean="0"/>
              <a:t>Discussion of uncertainty was in some cases unhelpful and need to be more specific. In increasing order of rigour: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Bias and precision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Confidence Interval (the same as 1 if Gaussian – are the errors </a:t>
            </a:r>
            <a:r>
              <a:rPr lang="en-GB" dirty="0"/>
              <a:t>G</a:t>
            </a:r>
            <a:r>
              <a:rPr lang="en-GB" dirty="0" smtClean="0"/>
              <a:t>aussian?)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Full error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9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1" dirty="0">
                <a:solidFill>
                  <a:srgbClr val="7030A0"/>
                </a:solidFill>
              </a:rPr>
              <a:t>D</a:t>
            </a:r>
            <a:r>
              <a:rPr lang="en-GB" altLang="en-US" sz="2400" b="1" dirty="0" smtClean="0">
                <a:solidFill>
                  <a:srgbClr val="7030A0"/>
                </a:solidFill>
              </a:rPr>
              <a:t>oes </a:t>
            </a:r>
            <a:r>
              <a:rPr lang="en-GB" altLang="en-US" sz="2400" b="1" dirty="0">
                <a:solidFill>
                  <a:srgbClr val="7030A0"/>
                </a:solidFill>
              </a:rPr>
              <a:t>it matter </a:t>
            </a:r>
            <a:r>
              <a:rPr lang="en-GB" altLang="en-US" sz="2400" b="1" dirty="0" smtClean="0">
                <a:solidFill>
                  <a:srgbClr val="7030A0"/>
                </a:solidFill>
              </a:rPr>
              <a:t>as long as </a:t>
            </a:r>
            <a:r>
              <a:rPr lang="en-GB" altLang="en-US" sz="2400" b="1" dirty="0">
                <a:solidFill>
                  <a:srgbClr val="7030A0"/>
                </a:solidFill>
              </a:rPr>
              <a:t>the fluxes are right?</a:t>
            </a:r>
          </a:p>
        </p:txBody>
      </p:sp>
      <p:pic>
        <p:nvPicPr>
          <p:cNvPr id="52227" name="Picture 2" descr="Image result for friedlingstein carbon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006079"/>
            <a:ext cx="4374356" cy="38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4557"/>
            <a:ext cx="8520600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Consistency with CRG, CMUG &amp; GCOS requirements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GB" smtClean="0"/>
              <a:t>Our </a:t>
            </a:r>
            <a:r>
              <a:rPr lang="en-GB" dirty="0"/>
              <a:t>User Requirements </a:t>
            </a:r>
            <a:r>
              <a:rPr lang="en-GB" dirty="0" smtClean="0"/>
              <a:t>will be </a:t>
            </a:r>
            <a:r>
              <a:rPr lang="en-GB" dirty="0"/>
              <a:t>consistent with the needs of the Climate Research Groups (CRGs), CMUG needs, and GCOS requirements, including source </a:t>
            </a:r>
            <a:r>
              <a:rPr lang="en-GB" dirty="0" smtClean="0"/>
              <a:t>traceability</a:t>
            </a:r>
          </a:p>
          <a:p>
            <a:pPr marL="114300" lvl="0" indent="0">
              <a:buNone/>
            </a:pPr>
            <a:endParaRPr lang="en-GB" dirty="0"/>
          </a:p>
          <a:p>
            <a:pPr marL="11430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2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4557"/>
            <a:ext cx="8520600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Development of product specs &amp; data use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0641"/>
            <a:ext cx="8520600" cy="3416400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/>
              <a:t>The most pertinent development is likely to be in our description of uncertainties, which are crucial for  the </a:t>
            </a:r>
            <a:r>
              <a:rPr lang="en-GB" dirty="0"/>
              <a:t>needs of </a:t>
            </a:r>
            <a:r>
              <a:rPr lang="en-GB" dirty="0" smtClean="0"/>
              <a:t>the Climate </a:t>
            </a:r>
            <a:r>
              <a:rPr lang="en-GB" dirty="0"/>
              <a:t>Research </a:t>
            </a:r>
            <a:r>
              <a:rPr lang="en-GB" dirty="0" smtClean="0"/>
              <a:t>Group members. 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Uses of AGB data:</a:t>
            </a:r>
          </a:p>
          <a:p>
            <a:r>
              <a:rPr lang="en-GB" dirty="0" smtClean="0"/>
              <a:t>with </a:t>
            </a:r>
            <a:r>
              <a:rPr lang="en-GB" dirty="0"/>
              <a:t>GPP products to estimate carbon residence times for </a:t>
            </a:r>
            <a:r>
              <a:rPr lang="en-GB" dirty="0" smtClean="0"/>
              <a:t>model evaluation (LSCE &amp; MPI)</a:t>
            </a:r>
          </a:p>
          <a:p>
            <a:r>
              <a:rPr lang="en-GB" dirty="0" smtClean="0"/>
              <a:t>with </a:t>
            </a:r>
            <a:r>
              <a:rPr lang="en-GB" dirty="0"/>
              <a:t>CCI Fire and CCI land cover information to identify effects of anthropogenic and natural ecosystem </a:t>
            </a:r>
            <a:r>
              <a:rPr lang="en-GB" dirty="0" smtClean="0"/>
              <a:t>disturbance (LSCE)</a:t>
            </a:r>
          </a:p>
          <a:p>
            <a:r>
              <a:rPr lang="en-GB" dirty="0"/>
              <a:t>a</a:t>
            </a:r>
            <a:r>
              <a:rPr lang="en-GB" dirty="0" smtClean="0"/>
              <a:t>s an input to data assimilation</a:t>
            </a:r>
            <a:r>
              <a:rPr lang="en-GB" dirty="0"/>
              <a:t> </a:t>
            </a:r>
            <a:r>
              <a:rPr lang="en-GB" dirty="0" smtClean="0"/>
              <a:t>(Edinburgh)</a:t>
            </a:r>
            <a:endParaRPr lang="en-GB" i="1" dirty="0"/>
          </a:p>
          <a:p>
            <a:pPr marL="114300" lvl="0" indent="0">
              <a:buNone/>
            </a:pPr>
            <a:endParaRPr lang="en-GB" dirty="0"/>
          </a:p>
          <a:p>
            <a:pPr marL="11430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94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273"/>
            <a:ext cx="8520600" cy="5727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Consistency </a:t>
            </a:r>
            <a:r>
              <a:rPr lang="en-GB" b="1" dirty="0">
                <a:solidFill>
                  <a:srgbClr val="7030A0"/>
                </a:solidFill>
              </a:rPr>
              <a:t>between </a:t>
            </a:r>
            <a:r>
              <a:rPr lang="en-GB" b="1" dirty="0" smtClean="0">
                <a:solidFill>
                  <a:srgbClr val="7030A0"/>
                </a:solidFill>
              </a:rPr>
              <a:t>ECVs &amp; gaps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85541"/>
            <a:ext cx="8520600" cy="4090737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Below all variables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are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ECVs;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are CCI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products; </a:t>
            </a: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are non-CCI ECVs</a:t>
            </a:r>
          </a:p>
          <a:p>
            <a:pPr marL="114300" lvl="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AGB is directly related to (so need for data consistency):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Land cover: </a:t>
            </a:r>
            <a:r>
              <a:rPr lang="en-GB" dirty="0" smtClean="0"/>
              <a:t>Consistency is </a:t>
            </a:r>
            <a:r>
              <a:rPr lang="en-GB" dirty="0"/>
              <a:t>partly enforced by the current AGB algorithm (it uses the Vegetation Continuous Fraction variable - provided by CCI-LC</a:t>
            </a:r>
            <a:r>
              <a:rPr lang="en-GB" dirty="0" smtClean="0"/>
              <a:t>?). Also involved in the CCI-LC medium resolution continuation, specifically addressing LC-AGB consistency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Fire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(and hence </a:t>
            </a:r>
            <a:r>
              <a:rPr lang="en-GB" dirty="0" smtClean="0">
                <a:solidFill>
                  <a:srgbClr val="0070C0"/>
                </a:solidFill>
              </a:rPr>
              <a:t>GHG fluxes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):</a:t>
            </a:r>
            <a:r>
              <a:rPr lang="en-GB" dirty="0" smtClean="0"/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AGB needs to be consistent with Fire Radiative Power but this does not appear on the CCI-Fire site – is it a product</a:t>
            </a:r>
            <a:r>
              <a:rPr lang="en-GB" dirty="0"/>
              <a:t>?</a:t>
            </a:r>
            <a:r>
              <a:rPr lang="en-GB" dirty="0">
                <a:solidFill>
                  <a:srgbClr val="00B05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There is a link between </a:t>
            </a:r>
            <a:r>
              <a:rPr lang="en-GB" dirty="0" smtClean="0">
                <a:solidFill>
                  <a:srgbClr val="FF0000"/>
                </a:solidFill>
              </a:rPr>
              <a:t>sea </a:t>
            </a:r>
            <a:r>
              <a:rPr lang="en-GB" dirty="0">
                <a:solidFill>
                  <a:srgbClr val="FF0000"/>
                </a:solidFill>
              </a:rPr>
              <a:t>level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and the AGB of mangroves but no clear way to assess consistency (long-term).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Links to </a:t>
            </a:r>
            <a:r>
              <a:rPr lang="en-GB" dirty="0" smtClean="0">
                <a:solidFill>
                  <a:srgbClr val="FF0000"/>
                </a:solidFill>
              </a:rPr>
              <a:t>Snow cover, Permafrost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smtClean="0">
                <a:solidFill>
                  <a:srgbClr val="0070C0"/>
                </a:solidFill>
              </a:rPr>
              <a:t>LAI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fAPAR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rgbClr val="0070C0"/>
                </a:solidFill>
              </a:rPr>
              <a:t> Soil carbon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are all model-based.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114300" lvl="0" indent="0">
              <a:buNone/>
            </a:pPr>
            <a:endParaRPr lang="en-GB" dirty="0" smtClean="0"/>
          </a:p>
          <a:p>
            <a:pPr marL="11430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09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3466"/>
            <a:ext cx="8520600" cy="5727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Uncertainties in products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5002"/>
            <a:ext cx="8520600" cy="4207466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/>
              <a:t>A </a:t>
            </a:r>
            <a:r>
              <a:rPr lang="en-GB" dirty="0"/>
              <a:t>measure of standard error will be provided at each </a:t>
            </a:r>
            <a:r>
              <a:rPr lang="en-GB" dirty="0" smtClean="0"/>
              <a:t>grid-cell </a:t>
            </a:r>
            <a:r>
              <a:rPr lang="en-GB" dirty="0"/>
              <a:t>of the </a:t>
            </a:r>
            <a:r>
              <a:rPr lang="en-GB" dirty="0" smtClean="0"/>
              <a:t>biomass maps. Note that this relates to the precision of the estimates.</a:t>
            </a:r>
          </a:p>
          <a:p>
            <a:pPr marL="114300" lvl="0" indent="0">
              <a:buNone/>
            </a:pPr>
            <a:endParaRPr lang="en-GB" dirty="0" smtClean="0"/>
          </a:p>
          <a:p>
            <a:pPr marL="114300" lvl="0" indent="0">
              <a:buNone/>
            </a:pPr>
            <a:r>
              <a:rPr lang="en-GB" dirty="0" smtClean="0"/>
              <a:t>More important are </a:t>
            </a:r>
            <a:r>
              <a:rPr lang="en-GB" b="1" dirty="0" smtClean="0"/>
              <a:t>biases</a:t>
            </a:r>
            <a:r>
              <a:rPr lang="en-GB" dirty="0" smtClean="0"/>
              <a:t> in the biomass maps. These will be assessed against an extensive representative dataset and provided as a function of true biomass (typically the bias is biomass-dependent).</a:t>
            </a:r>
          </a:p>
          <a:p>
            <a:pPr marL="114300" lvl="0" indent="0">
              <a:buNone/>
            </a:pPr>
            <a:endParaRPr lang="en-GB" dirty="0"/>
          </a:p>
          <a:p>
            <a:pPr marL="114300" lvl="0" indent="0">
              <a:buNone/>
            </a:pPr>
            <a:r>
              <a:rPr lang="en-GB" dirty="0" smtClean="0"/>
              <a:t>Dependent on the form of the residual errors it may be possible to provide a Confidence Interval for the biomass estimates. This remains </a:t>
            </a:r>
            <a:r>
              <a:rPr lang="en-GB" dirty="0" err="1" smtClean="0"/>
              <a:t>tbd</a:t>
            </a:r>
            <a:r>
              <a:rPr lang="en-GB" dirty="0" smtClean="0"/>
              <a:t>.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Uncertainties </a:t>
            </a:r>
            <a:r>
              <a:rPr lang="en-GB" dirty="0"/>
              <a:t>will be treated as random errors </a:t>
            </a:r>
            <a:r>
              <a:rPr lang="en-GB" dirty="0" smtClean="0"/>
              <a:t>in model evaluation and in data assimilation, </a:t>
            </a:r>
            <a:r>
              <a:rPr lang="en-GB" dirty="0"/>
              <a:t>but </a:t>
            </a:r>
            <a:r>
              <a:rPr lang="en-GB" dirty="0" smtClean="0"/>
              <a:t>with aggregated uncertainty </a:t>
            </a:r>
            <a:r>
              <a:rPr lang="en-GB" dirty="0"/>
              <a:t>estimates at the scale of global carbon / climate models (0.5 to 1</a:t>
            </a:r>
            <a:r>
              <a:rPr lang="en-GB" dirty="0" smtClean="0"/>
              <a:t>°).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94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lvl="0"/>
            <a:r>
              <a:rPr lang="en-GB" b="1" dirty="0">
                <a:solidFill>
                  <a:srgbClr val="7030A0"/>
                </a:solidFill>
              </a:rPr>
              <a:t>Data being produced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719134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/>
              <a:t>June </a:t>
            </a:r>
            <a:r>
              <a:rPr lang="en-GB" dirty="0"/>
              <a:t>2019: Global biomass map for </a:t>
            </a:r>
            <a:r>
              <a:rPr lang="en-GB" dirty="0" smtClean="0"/>
              <a:t>2017-2018 at </a:t>
            </a:r>
            <a:r>
              <a:rPr lang="en-GB" dirty="0"/>
              <a:t>100 m spatial resolution (preliminary, for test runs by climate modellers)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June 2020: Global biomass maps for 2018-2019 and refined </a:t>
            </a:r>
            <a:r>
              <a:rPr lang="en-GB" dirty="0" smtClean="0"/>
              <a:t>version for 2017-2018</a:t>
            </a:r>
            <a:r>
              <a:rPr lang="en-GB" dirty="0"/>
              <a:t>, including an assessment of changes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June 2021: </a:t>
            </a:r>
            <a:r>
              <a:rPr lang="en-GB" dirty="0" smtClean="0"/>
              <a:t>Final versions</a:t>
            </a:r>
            <a:r>
              <a:rPr lang="en-GB" dirty="0"/>
              <a:t> </a:t>
            </a:r>
            <a:r>
              <a:rPr lang="en-GB" dirty="0" smtClean="0"/>
              <a:t>of global </a:t>
            </a:r>
            <a:r>
              <a:rPr lang="en-GB" dirty="0"/>
              <a:t>biomass maps </a:t>
            </a:r>
            <a:r>
              <a:rPr lang="en-GB" dirty="0" smtClean="0"/>
              <a:t>for </a:t>
            </a:r>
            <a:r>
              <a:rPr lang="en-GB" dirty="0"/>
              <a:t>2017-2018, 2018-2019 and </a:t>
            </a:r>
            <a:r>
              <a:rPr lang="en-GB" dirty="0" smtClean="0"/>
              <a:t>2010, including </a:t>
            </a:r>
            <a:r>
              <a:rPr lang="en-GB" dirty="0"/>
              <a:t>changes </a:t>
            </a:r>
          </a:p>
        </p:txBody>
      </p:sp>
    </p:spTree>
    <p:extLst>
      <p:ext uri="{BB962C8B-B14F-4D97-AF65-F5344CB8AC3E}">
        <p14:creationId xmlns:p14="http://schemas.microsoft.com/office/powerpoint/2010/main" val="349200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0297-C5DF-EA44-A2C7-618E2853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lvl="0"/>
            <a:r>
              <a:rPr lang="en-GB" b="1" dirty="0" smtClean="0">
                <a:solidFill>
                  <a:srgbClr val="7030A0"/>
                </a:solidFill>
              </a:rPr>
              <a:t>ECMWF &amp; complementarity with CMUG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3085-D498-4349-9E7A-7EEC9AB9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740538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 smtClean="0"/>
              <a:t>What </a:t>
            </a:r>
            <a:r>
              <a:rPr lang="en-GB" dirty="0"/>
              <a:t>are your data needs for ECMWF reanalysis data</a:t>
            </a:r>
            <a:r>
              <a:rPr lang="en-GB" dirty="0" smtClean="0"/>
              <a:t>?</a:t>
            </a:r>
          </a:p>
          <a:p>
            <a:r>
              <a:rPr lang="en-GB" dirty="0" smtClean="0"/>
              <a:t>None expected at the moment.</a:t>
            </a:r>
          </a:p>
          <a:p>
            <a:pPr marL="114300" lvl="0" indent="0">
              <a:buNone/>
            </a:pPr>
            <a:endParaRPr lang="en-GB" dirty="0"/>
          </a:p>
          <a:p>
            <a:pPr marL="114300" lvl="0" indent="0">
              <a:buNone/>
            </a:pPr>
            <a:r>
              <a:rPr lang="en-GB" dirty="0"/>
              <a:t>How will you know if your CRG work is complementary with CMUG </a:t>
            </a:r>
            <a:r>
              <a:rPr lang="en-GB" dirty="0" smtClean="0"/>
              <a:t>research?</a:t>
            </a:r>
          </a:p>
          <a:p>
            <a:r>
              <a:rPr lang="en-GB" dirty="0" smtClean="0"/>
              <a:t>LSCE is involved </a:t>
            </a:r>
            <a:r>
              <a:rPr lang="en-GB" smtClean="0"/>
              <a:t>in IPSL </a:t>
            </a:r>
            <a:r>
              <a:rPr lang="en-GB" dirty="0" smtClean="0"/>
              <a:t>CM ESM development</a:t>
            </a:r>
          </a:p>
          <a:p>
            <a:r>
              <a:rPr lang="en-GB" dirty="0" smtClean="0"/>
              <a:t>Edinburgh is working with the UK Met Office</a:t>
            </a:r>
          </a:p>
          <a:p>
            <a:r>
              <a:rPr lang="en-GB" dirty="0" smtClean="0"/>
              <a:t>MPI Jena (not yet formally part of the CRG) </a:t>
            </a:r>
            <a:r>
              <a:rPr lang="en-GB" dirty="0"/>
              <a:t>is involved in the </a:t>
            </a:r>
            <a:r>
              <a:rPr lang="en-GB" dirty="0" smtClean="0"/>
              <a:t>MPI </a:t>
            </a:r>
            <a:r>
              <a:rPr lang="en-GB" dirty="0"/>
              <a:t>ESM</a:t>
            </a:r>
          </a:p>
          <a:p>
            <a:pPr marL="114300" lv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00729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631</Words>
  <Application>Microsoft Office PowerPoint</Application>
  <PresentationFormat>On-screen Show (16:9)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CCI+ BIOMASS </vt:lpstr>
      <vt:lpstr>Feedback from CMUG session</vt:lpstr>
      <vt:lpstr>Does it matter as long as the fluxes are right?</vt:lpstr>
      <vt:lpstr>Consistency with CRG, CMUG &amp; GCOS requirements</vt:lpstr>
      <vt:lpstr>Development of product specs &amp; data use</vt:lpstr>
      <vt:lpstr>Consistency between ECVs &amp; gaps</vt:lpstr>
      <vt:lpstr>Uncertainties in products </vt:lpstr>
      <vt:lpstr>Data being produced</vt:lpstr>
      <vt:lpstr>ECMWF &amp; complementarity with CMUG</vt:lpstr>
      <vt:lpstr>Meeting attendance over the next 12 months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CCI+ BIOMASS </dc:title>
  <cp:lastModifiedBy>Van Der Linden, Paul</cp:lastModifiedBy>
  <cp:revision>19</cp:revision>
  <dcterms:modified xsi:type="dcterms:W3CDTF">2018-11-05T11:48:12Z</dcterms:modified>
</cp:coreProperties>
</file>