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62" r:id="rId2"/>
    <p:sldId id="273" r:id="rId3"/>
    <p:sldId id="261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5D"/>
    <a:srgbClr val="067EB0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CAB993B-B9CF-48BD-AA44-58A5248C06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CBD406-257A-4D0E-8B85-EBE391377205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Sub-Title</a:t>
            </a:r>
            <a:r>
              <a:rPr lang="fr-FR" dirty="0" smtClean="0"/>
              <a:t> (</a:t>
            </a:r>
            <a:r>
              <a:rPr lang="fr-FR" dirty="0" err="1" smtClean="0"/>
              <a:t>eg</a:t>
            </a:r>
            <a:r>
              <a:rPr lang="fr-FR" dirty="0" smtClean="0"/>
              <a:t> </a:t>
            </a:r>
            <a:r>
              <a:rPr lang="fr-FR" dirty="0" err="1" smtClean="0"/>
              <a:t>author</a:t>
            </a:r>
            <a:r>
              <a:rPr lang="fr-FR" dirty="0" smtClean="0"/>
              <a:t>, affiliation, etc.)</a:t>
            </a:r>
            <a:endParaRPr lang="en-US" dirty="0"/>
          </a:p>
        </p:txBody>
      </p:sp>
      <p:pic>
        <p:nvPicPr>
          <p:cNvPr id="5" name="Picture 3" descr="R:\Projets\UOL-924\1650-CCI-LST\Management\CCI_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000" y="4365104"/>
            <a:ext cx="6120000" cy="233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 smtClean="0">
                <a:solidFill>
                  <a:srgbClr val="067EB0"/>
                </a:solidFill>
                <a:latin typeface="Calibri" panose="020F0502020204030204" pitchFamily="34" charset="0"/>
              </a:rPr>
              <a:t>CMUG Integration Meeting,</a:t>
            </a:r>
            <a:r>
              <a:rPr lang="en-US" sz="1200" baseline="0" dirty="0" smtClean="0">
                <a:solidFill>
                  <a:srgbClr val="067EB0"/>
                </a:solidFill>
                <a:latin typeface="Calibri" panose="020F0502020204030204" pitchFamily="34" charset="0"/>
              </a:rPr>
              <a:t> 29-31 Oct 2018, Met Office, UK	</a:t>
            </a:r>
            <a:r>
              <a:rPr lang="en-US" sz="1200" b="1" baseline="0" dirty="0" smtClean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Second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2"/>
            <a:r>
              <a:rPr lang="fr-FR" dirty="0" err="1" smtClean="0"/>
              <a:t>Third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3"/>
            <a:r>
              <a:rPr lang="fr-FR" dirty="0" err="1" smtClean="0"/>
              <a:t>Fourth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 smtClean="0"/>
          </a:p>
          <a:p>
            <a:pPr lvl="4"/>
            <a:r>
              <a:rPr lang="fr-FR" dirty="0" err="1" smtClean="0"/>
              <a:t>Fifth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540060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 smtClean="0"/>
              <a:t>Title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-52489"/>
            <a:ext cx="1475656" cy="5862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Land Surface Temperature ECV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Darren Ghent &amp; Lizzie Good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7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CRG </a:t>
            </a:r>
            <a:r>
              <a:rPr lang="en-GB" dirty="0"/>
              <a:t>W</a:t>
            </a:r>
            <a:r>
              <a:rPr lang="en-GB" dirty="0" smtClean="0"/>
              <a:t>ork Complementary to CMUG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will you know if your CRG work is complementary with CMUG research?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Attendance by Science Lead &amp; CRG Lead at Integration, collocation meetings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Regular interaction with CMUG: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LST CRG lead &amp; CMUG lead both based at Met Office Hadley Centre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CMUG representative on LST CCI CRG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Lessons learnt from existing CCI – CMUG interactions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33837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Meetings &amp; Workshops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i="1" dirty="0"/>
              <a:t>What meetings do you plan to attend over the next 12 months? Colocation, Living </a:t>
            </a:r>
            <a:r>
              <a:rPr lang="en-GB" i="1" dirty="0" smtClean="0"/>
              <a:t>Planet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CCI Colocation Meeting: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Science Lead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CRG Lead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Data Engineering Lead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GCOS Joint Panel Meeting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Science Lead attending as member of TOPC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ESA Living Planet Symposium 2019: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Science Lead chairing session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Participation </a:t>
            </a:r>
            <a:r>
              <a:rPr lang="en-GB" b="0" dirty="0"/>
              <a:t>in 'Observations for supporting the UNFCCC Paris </a:t>
            </a:r>
            <a:r>
              <a:rPr lang="en-GB" b="0" dirty="0" smtClean="0"/>
              <a:t>Agreement’ session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Representation from most core partners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EGU 2019: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Prime attending (and chairing session)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3</a:t>
            </a:r>
            <a:r>
              <a:rPr lang="en-GB" b="0" baseline="30000" dirty="0" smtClean="0"/>
              <a:t>rd</a:t>
            </a:r>
            <a:r>
              <a:rPr lang="en-GB" b="0" dirty="0" smtClean="0"/>
              <a:t> International Surface Working Group (ISWG):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Science Lead + representatives from other core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Joint </a:t>
            </a:r>
            <a:r>
              <a:rPr lang="en-GB" b="0" dirty="0"/>
              <a:t>EUMETSAT/AMS/NOAA </a:t>
            </a:r>
            <a:r>
              <a:rPr lang="en-GB" b="0" dirty="0" smtClean="0"/>
              <a:t>Conference 2019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Science Lead + </a:t>
            </a:r>
            <a:r>
              <a:rPr lang="en-GB" dirty="0" smtClean="0"/>
              <a:t>expected representatives </a:t>
            </a:r>
            <a:r>
              <a:rPr lang="en-GB" dirty="0"/>
              <a:t>from other core partners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10339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5" y="869433"/>
            <a:ext cx="5832648" cy="4287759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GB" dirty="0" smtClean="0"/>
              <a:t>Algorithm development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Retrieval </a:t>
            </a:r>
            <a:r>
              <a:rPr lang="en-GB" dirty="0"/>
              <a:t>algorithm consistency across LST ECV </a:t>
            </a:r>
            <a:r>
              <a:rPr lang="en-GB" dirty="0" smtClean="0"/>
              <a:t>products</a:t>
            </a:r>
            <a:endParaRPr lang="en-GB" dirty="0"/>
          </a:p>
          <a:p>
            <a:pPr>
              <a:defRPr/>
            </a:pPr>
            <a:r>
              <a:rPr lang="en-GB" dirty="0" smtClean="0"/>
              <a:t>Ensure consistency </a:t>
            </a:r>
            <a:r>
              <a:rPr lang="en-GB" dirty="0"/>
              <a:t>of uncertainty approach</a:t>
            </a:r>
          </a:p>
          <a:p>
            <a:pPr lvl="1">
              <a:defRPr/>
            </a:pPr>
            <a:r>
              <a:rPr lang="en-GB" dirty="0" smtClean="0"/>
              <a:t>Components separated </a:t>
            </a:r>
            <a:r>
              <a:rPr lang="en-GB" dirty="0"/>
              <a:t>according to </a:t>
            </a:r>
            <a:r>
              <a:rPr lang="en-GB" dirty="0" smtClean="0"/>
              <a:t>correlation properties</a:t>
            </a:r>
            <a:endParaRPr lang="en-GB" dirty="0"/>
          </a:p>
          <a:p>
            <a:pPr>
              <a:defRPr/>
            </a:pPr>
            <a:r>
              <a:rPr lang="en-GB" dirty="0" smtClean="0"/>
              <a:t>Optimisation of best cloud clearing detection</a:t>
            </a:r>
          </a:p>
          <a:p>
            <a:pPr lvl="1">
              <a:defRPr/>
            </a:pPr>
            <a:r>
              <a:rPr lang="en-GB" dirty="0" smtClean="0"/>
              <a:t>Best cloud clearing approaches for IR CDRs</a:t>
            </a:r>
          </a:p>
          <a:p>
            <a:pPr>
              <a:defRPr/>
            </a:pPr>
            <a:r>
              <a:rPr lang="en-GB" dirty="0" smtClean="0"/>
              <a:t>Long-term CDRs</a:t>
            </a:r>
          </a:p>
          <a:p>
            <a:pPr lvl="1">
              <a:defRPr/>
            </a:pPr>
            <a:r>
              <a:rPr lang="en-GB" dirty="0" smtClean="0"/>
              <a:t>25 years (1995 to 2020) from ATSR to Sentinel-3 IR CDR</a:t>
            </a:r>
          </a:p>
          <a:p>
            <a:pPr lvl="1">
              <a:defRPr/>
            </a:pPr>
            <a:r>
              <a:rPr lang="en-GB" dirty="0" smtClean="0"/>
              <a:t>22 years (1998 to 2020) for Passive microwave time series</a:t>
            </a:r>
          </a:p>
          <a:p>
            <a:pPr lvl="1">
              <a:defRPr/>
            </a:pPr>
            <a:r>
              <a:rPr lang="en-GB" dirty="0" smtClean="0"/>
              <a:t>10 years (2010 to 2020) for Merged IR CDR</a:t>
            </a:r>
          </a:p>
        </p:txBody>
      </p:sp>
      <p:pic>
        <p:nvPicPr>
          <p:cNvPr id="64516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441" y="2732565"/>
            <a:ext cx="2741613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347" y="1312404"/>
            <a:ext cx="2717800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6658767" y="4411265"/>
            <a:ext cx="2112963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b="1" dirty="0">
                <a:latin typeface="+mn-lt"/>
              </a:rPr>
              <a:t>Website: </a:t>
            </a:r>
            <a:r>
              <a:rPr lang="en-GB" sz="1600" b="1" u="sng" dirty="0">
                <a:solidFill>
                  <a:srgbClr val="0070C0"/>
                </a:solidFill>
                <a:latin typeface="+mn-lt"/>
              </a:rPr>
              <a:t>cci.esa.int/</a:t>
            </a:r>
            <a:r>
              <a:rPr lang="en-GB" sz="1600" b="1" u="sng" dirty="0" err="1">
                <a:solidFill>
                  <a:srgbClr val="0070C0"/>
                </a:solidFill>
                <a:latin typeface="+mn-lt"/>
              </a:rPr>
              <a:t>lst</a:t>
            </a:r>
            <a:endParaRPr lang="en-GB" sz="1600" b="1" dirty="0"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4581128"/>
            <a:ext cx="6457571" cy="169357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2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from CMUG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7992888" cy="507342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LST is a popular variable in the CMUG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15 proposed CMUG experiments using LST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LST CCI CRG/Project Team will aim to liaise with experiment leads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Good to see some work considering uncertainties – this is a key aim for LST CCI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16348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UR  Consistency with Needs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en-GB" i="1" dirty="0"/>
              <a:t>Will your User Requirements be consistent with the needs of the Climate Research Groups (CRGs), CMUG needs, and GCOS requirements, including source traceability?</a:t>
            </a:r>
          </a:p>
          <a:p>
            <a:r>
              <a:rPr lang="en-GB" b="0" dirty="0" smtClean="0"/>
              <a:t>User Requirements Document produced from: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Background from GCOS &amp; existing requirements (e.g. </a:t>
            </a:r>
            <a:r>
              <a:rPr lang="en-GB" b="0" dirty="0" err="1" smtClean="0"/>
              <a:t>GlobTemp</a:t>
            </a:r>
            <a:r>
              <a:rPr lang="en-GB" b="0" dirty="0" smtClean="0"/>
              <a:t> URD)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Survey at joint ISWG/LSA-SAF ‘Remote sensing and modelling’ workshop in Lisbon to guide further requirements gathering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Online survey – issued via </a:t>
            </a:r>
            <a:r>
              <a:rPr lang="en-GB" b="0" dirty="0" err="1" smtClean="0"/>
              <a:t>Climlist</a:t>
            </a:r>
            <a:r>
              <a:rPr lang="en-GB" b="0" dirty="0" smtClean="0"/>
              <a:t>, Twitter (ESA, Met Office, </a:t>
            </a:r>
            <a:r>
              <a:rPr lang="en-GB" b="0" dirty="0" smtClean="0"/>
              <a:t>NCEO, …), </a:t>
            </a:r>
            <a:r>
              <a:rPr lang="en-GB" b="0" dirty="0" smtClean="0"/>
              <a:t>emailed to CMUG &amp; CM SAF, and via other </a:t>
            </a:r>
            <a:r>
              <a:rPr lang="en-GB" b="0" dirty="0" smtClean="0"/>
              <a:t>lists (transferred list from </a:t>
            </a:r>
            <a:r>
              <a:rPr lang="en-GB" b="0" dirty="0" err="1" smtClean="0"/>
              <a:t>GlobTemp</a:t>
            </a:r>
            <a:r>
              <a:rPr lang="en-GB" b="0" dirty="0" smtClean="0"/>
              <a:t>)….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Interviews with CRG (6 UCS, 2 additional members, including one from CMUG)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Table in URD of requirements with source traceability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32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Product Specification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5400600"/>
          </a:xfrm>
        </p:spPr>
        <p:txBody>
          <a:bodyPr>
            <a:normAutofit lnSpcReduction="10000"/>
          </a:bodyPr>
          <a:lstStyle/>
          <a:p>
            <a:r>
              <a:rPr lang="en-GB" i="1" dirty="0"/>
              <a:t>How will your product specifications develop to meet the needs of your individual Climate Research Group, how will the CRGs use the proposed products in their applications?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URD to inform v1 design of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Issue v0 of data to CRG by M12 (by May 2019)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CRG will use data: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6 UCS: Global &amp; regional trends, Greenland ice sheet, surface urban heat islands, biosphere-atmosphere exchange, integrated use of data in urban areas, LST integration into surface energy balance model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CMUG: LST-air temp as an indicator of vegetation stress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MeteoSwiss</a:t>
            </a:r>
            <a:r>
              <a:rPr lang="en-GB" dirty="0" smtClean="0"/>
              <a:t>: regional </a:t>
            </a:r>
            <a:r>
              <a:rPr lang="en-GB" dirty="0"/>
              <a:t>climate monitoring in </a:t>
            </a:r>
            <a:r>
              <a:rPr lang="en-GB" dirty="0" err="1" smtClean="0"/>
              <a:t>Swizterland</a:t>
            </a:r>
            <a:r>
              <a:rPr lang="en-GB" dirty="0"/>
              <a:t>, focusing on drought, urban heat and frost </a:t>
            </a:r>
            <a:r>
              <a:rPr lang="en-GB" dirty="0" smtClean="0"/>
              <a:t>monitoring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CRG feedback -&gt; v2 URD -&gt; v2 design of products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45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ECV Integrated Perspective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i="1" dirty="0"/>
              <a:t>How will you address the integrated perspective for consistency between the ECVs, including identification of gaps</a:t>
            </a:r>
            <a:r>
              <a:rPr lang="en-GB" i="1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Greenland IS CCI: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Links </a:t>
            </a:r>
            <a:r>
              <a:rPr lang="en-GB" b="0" dirty="0" smtClean="0"/>
              <a:t>through UCS #2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Lakes: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Compare consistency of LSWT retrievals over Lakes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Permafrost: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Input of LST CCI data into the Permafrost Project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Land Cover: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Consistency in land-sea masking and gridded biome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Soil Moisture: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Assess consistency with CCI soil moisture products [UCS #5]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Consistent grids for different ECV products?</a:t>
            </a:r>
            <a:endParaRPr lang="en-GB" b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620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Uncertainties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How will you deal with uncertainties in products</a:t>
            </a:r>
            <a:r>
              <a:rPr lang="en-GB" i="1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Have proposed an uncertainty model based on SST CCI, GlobTemperature &amp; EUSTACE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Based on user input &amp; scientific capability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Uncertainty components: random, locally correlated (surface and atmospheric components), systematic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Enables appropriate propagation of uncertainties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Described and proposed this in online survey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Most people interested in using uncertainty components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Need good documentation on how to use uncertainties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URD will recommend adoption of this model in v1 of LST CCI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08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Schedule of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1"/>
            <a:ext cx="8352928" cy="1656184"/>
          </a:xfrm>
        </p:spPr>
        <p:txBody>
          <a:bodyPr/>
          <a:lstStyle/>
          <a:p>
            <a:r>
              <a:rPr lang="en-GB" dirty="0" smtClean="0"/>
              <a:t>V0: May 2019		CDRP V1: Oct 2019 	CDRP V2: April 2021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721839"/>
              </p:ext>
            </p:extLst>
          </p:nvPr>
        </p:nvGraphicFramePr>
        <p:xfrm>
          <a:off x="755576" y="1412772"/>
          <a:ext cx="7488832" cy="4844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1169">
                  <a:extLst>
                    <a:ext uri="{9D8B030D-6E8A-4147-A177-3AD203B41FA5}">
                      <a16:colId xmlns:a16="http://schemas.microsoft.com/office/drawing/2014/main" xmlns="" val="1326799205"/>
                    </a:ext>
                  </a:extLst>
                </a:gridCol>
                <a:gridCol w="1521169">
                  <a:extLst>
                    <a:ext uri="{9D8B030D-6E8A-4147-A177-3AD203B41FA5}">
                      <a16:colId xmlns:a16="http://schemas.microsoft.com/office/drawing/2014/main" xmlns="" val="1815417786"/>
                    </a:ext>
                  </a:extLst>
                </a:gridCol>
                <a:gridCol w="2223247">
                  <a:extLst>
                    <a:ext uri="{9D8B030D-6E8A-4147-A177-3AD203B41FA5}">
                      <a16:colId xmlns:a16="http://schemas.microsoft.com/office/drawing/2014/main" xmlns="" val="2338175248"/>
                    </a:ext>
                  </a:extLst>
                </a:gridCol>
                <a:gridCol w="2223247">
                  <a:extLst>
                    <a:ext uri="{9D8B030D-6E8A-4147-A177-3AD203B41FA5}">
                      <a16:colId xmlns:a16="http://schemas.microsoft.com/office/drawing/2014/main" xmlns="" val="3801440777"/>
                    </a:ext>
                  </a:extLst>
                </a:gridCol>
              </a:tblGrid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Instrument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Satellite(s)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Time Window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Comments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6998205"/>
                  </a:ext>
                </a:extLst>
              </a:tr>
              <a:tr h="46461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AVHRR/3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NOAA 15-19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1998 – 2016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Global area coverage (4km)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8345537"/>
                  </a:ext>
                </a:extLst>
              </a:tr>
              <a:tr h="2263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Metop A-C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2007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FRAC (1km)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1656403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ATSR-2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ERS-2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1995 – 2003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065136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AATSR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Envisat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2002 – 2012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34506020"/>
                  </a:ext>
                </a:extLst>
              </a:tr>
              <a:tr h="214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SLSTR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Sentinel 3A+B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2016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7207506"/>
                  </a:ext>
                </a:extLst>
              </a:tr>
              <a:tr h="22631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MODIS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Terra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1999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8654403"/>
                  </a:ext>
                </a:extLst>
              </a:tr>
              <a:tr h="2263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Aqua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2002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26581055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SEVIRI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MSG 1-4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2004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Geostationary ↓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4255937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Imager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GOES 12-16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2004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15678191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JAMI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MTSAT-2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2009 – 2015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8016313"/>
                  </a:ext>
                </a:extLst>
              </a:tr>
              <a:tr h="464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SSM/I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DMSP F-8, 11, 13, 17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1993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Microwave, near polar orbiting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98143182"/>
                  </a:ext>
                </a:extLst>
              </a:tr>
              <a:tr h="702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ATSR-MODIS-SLSTR CDR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ATSR-2, AATSR, MODIS, SLSTR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1995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Merged products ↓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ATSR-2 to SLSTR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3154615"/>
                  </a:ext>
                </a:extLst>
              </a:tr>
              <a:tr h="464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Merged IR CDR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GEO + LEO IR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2009 – 2020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 hourly merged GEO + LEO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22260998"/>
                  </a:ext>
                </a:extLst>
              </a:tr>
              <a:tr h="464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Experimental IR + MW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Select IR + MW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 year (2010)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Global diurnal cycle, clear + cloudy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6782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18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Needs for ECMWF Reanalysis Data in LST CCI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What are your data needs for ECMWF reanalysis data?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As atmospheric profiles and surface data for the generation of retrieval coefficients via radiative transfer modelling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As atmospheric profiles and surface data for the generation of </a:t>
            </a:r>
            <a:r>
              <a:rPr lang="en-GB" b="0" dirty="0" smtClean="0"/>
              <a:t>clear sky probabilities </a:t>
            </a:r>
            <a:r>
              <a:rPr lang="en-GB" b="0" dirty="0"/>
              <a:t>via radiative transfer </a:t>
            </a:r>
            <a:r>
              <a:rPr lang="en-GB" b="0" dirty="0" smtClean="0"/>
              <a:t>modelling in conjunction with satellite brightness temperature observations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As input fields for LST retrievals (water vapour)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As auxiliary fields in LST products (interpolated onto the satellite tie-point grids)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For radiance-based validation of LST</a:t>
            </a:r>
            <a:endParaRPr lang="en-GB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For inter-comparison of LST with skin temperature fields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052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966</Words>
  <Application>Microsoft Office PowerPoint</Application>
  <PresentationFormat>On-screen Show (4:3)</PresentationFormat>
  <Paragraphs>153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GlobTemp_slides_template</vt:lpstr>
      <vt:lpstr>Land Surface Temperature ECV</vt:lpstr>
      <vt:lpstr>Overview</vt:lpstr>
      <vt:lpstr>Feedback from CMUG session</vt:lpstr>
      <vt:lpstr>UR  Consistency with Needs</vt:lpstr>
      <vt:lpstr>Product Specification Development</vt:lpstr>
      <vt:lpstr>ECV Integrated Perspective</vt:lpstr>
      <vt:lpstr>Uncertainties</vt:lpstr>
      <vt:lpstr>Schedule of Data</vt:lpstr>
      <vt:lpstr>Needs for ECMWF Reanalysis Data in LST CCI</vt:lpstr>
      <vt:lpstr>CRG Work Complementary to CMUG</vt:lpstr>
      <vt:lpstr>Future Meetings &amp; Workshops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Jerome Bruniquel</dc:creator>
  <cp:lastModifiedBy>Ghent, Darren</cp:lastModifiedBy>
  <cp:revision>47</cp:revision>
  <cp:lastPrinted>2018-10-15T17:29:32Z</cp:lastPrinted>
  <dcterms:created xsi:type="dcterms:W3CDTF">2013-11-06T14:28:03Z</dcterms:created>
  <dcterms:modified xsi:type="dcterms:W3CDTF">2018-10-30T09:03:30Z</dcterms:modified>
</cp:coreProperties>
</file>