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15"/>
  </p:notesMasterIdLst>
  <p:sldIdLst>
    <p:sldId id="257" r:id="rId2"/>
    <p:sldId id="300" r:id="rId3"/>
    <p:sldId id="291" r:id="rId4"/>
    <p:sldId id="302" r:id="rId5"/>
    <p:sldId id="293" r:id="rId6"/>
    <p:sldId id="294" r:id="rId7"/>
    <p:sldId id="301" r:id="rId8"/>
    <p:sldId id="289" r:id="rId9"/>
    <p:sldId id="296" r:id="rId10"/>
    <p:sldId id="298" r:id="rId11"/>
    <p:sldId id="299" r:id="rId12"/>
    <p:sldId id="284" r:id="rId13"/>
    <p:sldId id="281" r:id="rId14"/>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987" autoAdjust="0"/>
    <p:restoredTop sz="82834" autoAdjust="0"/>
  </p:normalViewPr>
  <p:slideViewPr>
    <p:cSldViewPr snapToGrid="0">
      <p:cViewPr varScale="1">
        <p:scale>
          <a:sx n="142" d="100"/>
          <a:sy n="142" d="100"/>
        </p:scale>
        <p:origin x="1716" y="114"/>
      </p:cViewPr>
      <p:guideLst>
        <p:guide orient="horz" pos="162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7835F-076B-42E4-A7C0-EA6756BC97DF}" type="datetimeFigureOut">
              <a:rPr lang="en-GB" smtClean="0"/>
              <a:t>29/10/2018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BC82F-D595-4982-9BC0-0C47A76CE06A}" type="slidenum">
              <a:rPr lang="en-GB" smtClean="0"/>
              <a:t>‹#›</a:t>
            </a:fld>
            <a:endParaRPr lang="en-GB"/>
          </a:p>
        </p:txBody>
      </p:sp>
    </p:spTree>
    <p:extLst>
      <p:ext uri="{BB962C8B-B14F-4D97-AF65-F5344CB8AC3E}">
        <p14:creationId xmlns:p14="http://schemas.microsoft.com/office/powerpoint/2010/main" val="4077758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19E8A3-4FAB-4CC5-90E0-11FC1D010727}" type="slidenum">
              <a:rPr lang="en-GB" altLang="en-US"/>
              <a:pPr/>
              <a:t>3</a:t>
            </a:fld>
            <a:endParaRPr lang="en-GB" altLang="en-US"/>
          </a:p>
        </p:txBody>
      </p:sp>
      <p:sp>
        <p:nvSpPr>
          <p:cNvPr id="1456130" name="Rectangle 2"/>
          <p:cNvSpPr>
            <a:spLocks noGrp="1" noRot="1" noChangeAspect="1" noChangeArrowheads="1" noTextEdit="1"/>
          </p:cNvSpPr>
          <p:nvPr>
            <p:ph type="sldImg"/>
          </p:nvPr>
        </p:nvSpPr>
        <p:spPr>
          <a:ln/>
        </p:spPr>
      </p:sp>
      <p:sp>
        <p:nvSpPr>
          <p:cNvPr id="1456131" name="Rectangle 3"/>
          <p:cNvSpPr>
            <a:spLocks noGrp="1" noChangeArrowheads="1"/>
          </p:cNvSpPr>
          <p:nvPr>
            <p:ph type="body" idx="1"/>
          </p:nvPr>
        </p:nvSpPr>
        <p:spPr/>
        <p:txBody>
          <a:bodyPr/>
          <a:lstStyle/>
          <a:p>
            <a:endParaRPr lang="en-US" altLang="en-US" sz="1000"/>
          </a:p>
        </p:txBody>
      </p:sp>
    </p:spTree>
    <p:extLst>
      <p:ext uri="{BB962C8B-B14F-4D97-AF65-F5344CB8AC3E}">
        <p14:creationId xmlns:p14="http://schemas.microsoft.com/office/powerpoint/2010/main" val="427533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D1EF6F-B48A-4F77-A715-08B0CEB8C14C}" type="slidenum">
              <a:rPr lang="en-GB" altLang="en-US"/>
              <a:pPr/>
              <a:t>4</a:t>
            </a:fld>
            <a:endParaRPr lang="en-GB" altLang="en-US"/>
          </a:p>
        </p:txBody>
      </p:sp>
      <p:sp>
        <p:nvSpPr>
          <p:cNvPr id="1454082" name="Rectangle 2"/>
          <p:cNvSpPr>
            <a:spLocks noRot="1" noChangeArrowheads="1" noTextEdit="1"/>
          </p:cNvSpPr>
          <p:nvPr>
            <p:ph type="sldImg"/>
          </p:nvPr>
        </p:nvSpPr>
        <p:spPr>
          <a:xfrm>
            <a:off x="857250" y="744538"/>
            <a:ext cx="4964113" cy="3722687"/>
          </a:xfrm>
          <a:ln/>
        </p:spPr>
      </p:sp>
      <p:sp>
        <p:nvSpPr>
          <p:cNvPr id="145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04960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71DA5C-F879-4E2B-B59B-392DA550B3B7}" type="slidenum">
              <a:rPr lang="en-GB" altLang="en-US"/>
              <a:pPr/>
              <a:t>5</a:t>
            </a:fld>
            <a:endParaRPr lang="en-GB" altLang="en-US"/>
          </a:p>
        </p:txBody>
      </p:sp>
      <p:sp>
        <p:nvSpPr>
          <p:cNvPr id="1444866" name="Rectangle 2"/>
          <p:cNvSpPr>
            <a:spLocks noGrp="1" noRot="1" noChangeAspect="1" noChangeArrowheads="1" noTextEdit="1"/>
          </p:cNvSpPr>
          <p:nvPr>
            <p:ph type="sldImg"/>
          </p:nvPr>
        </p:nvSpPr>
        <p:spPr>
          <a:ln/>
        </p:spPr>
      </p:sp>
      <p:sp>
        <p:nvSpPr>
          <p:cNvPr id="1444867" name="Rectangle 3"/>
          <p:cNvSpPr>
            <a:spLocks noGrp="1" noChangeArrowheads="1"/>
          </p:cNvSpPr>
          <p:nvPr>
            <p:ph type="body" idx="1"/>
          </p:nvPr>
        </p:nvSpPr>
        <p:spPr/>
        <p:txBody>
          <a:bodyPr/>
          <a:lstStyle/>
          <a:p>
            <a:pPr>
              <a:buFontTx/>
              <a:buChar char="•"/>
            </a:pPr>
            <a:r>
              <a:rPr lang="en-GB" altLang="en-US" sz="1000" dirty="0" smtClean="0"/>
              <a:t>ISCCP and MODIS CTP-</a:t>
            </a:r>
            <a:r>
              <a:rPr lang="en-GB" altLang="en-US" sz="1000" dirty="0" smtClean="0">
                <a:sym typeface="Symbol" panose="05050102010706020507" pitchFamily="18" charset="2"/>
              </a:rPr>
              <a:t></a:t>
            </a:r>
            <a:r>
              <a:rPr lang="en-GB" altLang="en-US" sz="1000" dirty="0" smtClean="0"/>
              <a:t> histograms over a region in the South Pacific [180o E -255o E , 60o S -40o S ], only available for HadGEM1</a:t>
            </a:r>
          </a:p>
          <a:p>
            <a:pPr>
              <a:buFontTx/>
              <a:buChar char="•"/>
            </a:pPr>
            <a:r>
              <a:rPr lang="en-GB" altLang="en-US" sz="1000" dirty="0" smtClean="0"/>
              <a:t>ISCCP reports a large fraction of mid-level cloud. MODIS places most of this cloud in the high-level category due to the higher sensitivity of the CO2 slicing method. MODIS shows less low-level cloud, especially in the optically thin bins (</a:t>
            </a:r>
            <a:r>
              <a:rPr lang="en-GB" altLang="en-US" sz="1000" dirty="0" smtClean="0">
                <a:sym typeface="Symbol" panose="05050102010706020507" pitchFamily="18" charset="2"/>
              </a:rPr>
              <a:t></a:t>
            </a:r>
            <a:r>
              <a:rPr lang="en-GB" altLang="en-US" sz="1000" dirty="0" smtClean="0"/>
              <a:t>&lt;3.6). </a:t>
            </a:r>
          </a:p>
          <a:p>
            <a:pPr>
              <a:buFontTx/>
              <a:buChar char="•"/>
            </a:pPr>
            <a:r>
              <a:rPr lang="en-GB" altLang="en-US" sz="1000" dirty="0" smtClean="0"/>
              <a:t>MODIS filters out broken clouds, cloud edges, and heavy aerosol or </a:t>
            </a:r>
            <a:r>
              <a:rPr lang="en-GB" altLang="en-US" sz="1000" dirty="0" err="1" smtClean="0"/>
              <a:t>sunglint</a:t>
            </a:r>
            <a:r>
              <a:rPr lang="en-GB" altLang="en-US" sz="1000" dirty="0" smtClean="0"/>
              <a:t> situations. The cloud fraction reported by the MODIS cloud mask is very similar to the one reported by ISCCP in this region (0.83). MODIS retrievals reduces the fraction to 0.71. MODIS containing less optically thin cloud, as previously reported by Marchand et al. (2010).</a:t>
            </a:r>
          </a:p>
          <a:p>
            <a:pPr>
              <a:buFontTx/>
              <a:buChar char="•"/>
            </a:pPr>
            <a:r>
              <a:rPr lang="en-GB" altLang="en-US" sz="1000" dirty="0" smtClean="0"/>
              <a:t>MODIS reports the same amount of cloud as ISCCP with optical depths between 3.6 and 9.4, but the vertical distribution is very different. In addition to reporting more high-level cloud, it also reports more low-level cloud. This suggests that part of the cloud reported as mid-level in ISCCP is reported as low-level by MODIS. Perhaps systematic difference in the CTP estimates between ISCCP and MODIS for clouds with tops in the lower 3-4 km of the troposphere. If there are clouds with tops around 3 km, small differences in CTP retrievals may place clouds above or below the pressure level that separates low-level cloud from mid-level cloud (680 </a:t>
            </a:r>
            <a:r>
              <a:rPr lang="en-GB" altLang="en-US" sz="1000" dirty="0" err="1" smtClean="0"/>
              <a:t>hPa</a:t>
            </a:r>
            <a:r>
              <a:rPr lang="en-GB" altLang="en-US" sz="1000" dirty="0" smtClean="0"/>
              <a:t>). MISR CTH-</a:t>
            </a:r>
            <a:r>
              <a:rPr lang="en-GB" altLang="en-US" sz="1000" dirty="0" smtClean="0">
                <a:sym typeface="Symbol" panose="05050102010706020507" pitchFamily="18" charset="2"/>
              </a:rPr>
              <a:t></a:t>
            </a:r>
            <a:r>
              <a:rPr lang="en-GB" altLang="en-US" sz="1000" dirty="0" smtClean="0"/>
              <a:t> histograms for the same region agree with MODIS.</a:t>
            </a:r>
          </a:p>
          <a:p>
            <a:pPr>
              <a:buFontTx/>
              <a:buChar char="•"/>
            </a:pPr>
            <a:r>
              <a:rPr lang="en-GB" altLang="en-US" sz="1000" dirty="0" smtClean="0"/>
              <a:t>The simulators capture some of the specific characteristics of the retrievals, but not all. The ISCCP simulator reports more mid-level cloud, as the cloud top pressure estimates of high-clouds put clouds at lower levels, consistent with the observations. The effect of broken cloud and the additional cloud screening applied by the MODIS retrievals is not represented in the simulators, so the distribution of optical depths from both simulators is nearly identical. This analysis illustrates again the synergy between different observations and how different simulators may reveal different aspects of the model simulations. </a:t>
            </a:r>
            <a:endParaRPr lang="en-GB" altLang="en-US" sz="1000" dirty="0"/>
          </a:p>
        </p:txBody>
      </p:sp>
    </p:spTree>
    <p:extLst>
      <p:ext uri="{BB962C8B-B14F-4D97-AF65-F5344CB8AC3E}">
        <p14:creationId xmlns:p14="http://schemas.microsoft.com/office/powerpoint/2010/main" val="763918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0638F0-5DB2-4216-BE99-F4568CE40408}" type="slidenum">
              <a:rPr lang="en-GB" altLang="en-US"/>
              <a:pPr/>
              <a:t>6</a:t>
            </a:fld>
            <a:endParaRPr lang="en-GB" altLang="en-US"/>
          </a:p>
        </p:txBody>
      </p:sp>
      <p:sp>
        <p:nvSpPr>
          <p:cNvPr id="1383426" name="Rectangle 2"/>
          <p:cNvSpPr>
            <a:spLocks noGrp="1" noRot="1" noChangeAspect="1" noChangeArrowheads="1" noTextEdit="1"/>
          </p:cNvSpPr>
          <p:nvPr>
            <p:ph type="sldImg"/>
          </p:nvPr>
        </p:nvSpPr>
        <p:spPr>
          <a:xfrm>
            <a:off x="857250" y="744538"/>
            <a:ext cx="4960938" cy="3721100"/>
          </a:xfrm>
          <a:ln/>
        </p:spPr>
      </p:sp>
      <p:sp>
        <p:nvSpPr>
          <p:cNvPr id="1383427" name="Rectangle 3"/>
          <p:cNvSpPr>
            <a:spLocks noGrp="1" noChangeArrowheads="1"/>
          </p:cNvSpPr>
          <p:nvPr>
            <p:ph type="body" idx="1"/>
          </p:nvPr>
        </p:nvSpPr>
        <p:spPr/>
        <p:txBody>
          <a:bodyPr/>
          <a:lstStyle/>
          <a:p>
            <a:r>
              <a:rPr lang="en-GB" altLang="en-US" dirty="0"/>
              <a:t>Vertical distribution of the zonally averaged cloud fraction for JFM: (a) cloud fraction predicted by the GCM, (b) GCM cloud fraction diagnosed from the </a:t>
            </a:r>
            <a:r>
              <a:rPr lang="en-GB" altLang="en-US" dirty="0" err="1"/>
              <a:t>lidar</a:t>
            </a:r>
            <a:r>
              <a:rPr lang="en-GB" altLang="en-US" dirty="0"/>
              <a:t> simulator, and © cloud fraction derived from CALIOP/CALIPSO data.</a:t>
            </a:r>
          </a:p>
        </p:txBody>
      </p:sp>
    </p:spTree>
    <p:extLst>
      <p:ext uri="{BB962C8B-B14F-4D97-AF65-F5344CB8AC3E}">
        <p14:creationId xmlns:p14="http://schemas.microsoft.com/office/powerpoint/2010/main" val="3909006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BC82F-D595-4982-9BC0-0C47A76CE06A}" type="slidenum">
              <a:rPr lang="en-GB" smtClean="0"/>
              <a:t>8</a:t>
            </a:fld>
            <a:endParaRPr lang="en-GB"/>
          </a:p>
        </p:txBody>
      </p:sp>
    </p:spTree>
    <p:extLst>
      <p:ext uri="{BB962C8B-B14F-4D97-AF65-F5344CB8AC3E}">
        <p14:creationId xmlns:p14="http://schemas.microsoft.com/office/powerpoint/2010/main" val="282380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F52DF9-F734-42E6-8360-92BA23409825}" type="slidenum">
              <a:rPr lang="en-GB" altLang="en-US"/>
              <a:pPr/>
              <a:t>9</a:t>
            </a:fld>
            <a:endParaRPr lang="en-GB" altLang="en-US"/>
          </a:p>
        </p:txBody>
      </p:sp>
      <p:sp>
        <p:nvSpPr>
          <p:cNvPr id="997378" name="Rectangle 2"/>
          <p:cNvSpPr>
            <a:spLocks noGrp="1" noRot="1" noChangeAspect="1" noChangeArrowheads="1" noTextEdit="1"/>
          </p:cNvSpPr>
          <p:nvPr>
            <p:ph type="sldImg"/>
          </p:nvPr>
        </p:nvSpPr>
        <p:spPr>
          <a:ln/>
        </p:spPr>
      </p:sp>
      <p:sp>
        <p:nvSpPr>
          <p:cNvPr id="9973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77186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BC82F-D595-4982-9BC0-0C47A76CE06A}" type="slidenum">
              <a:rPr lang="en-GB" smtClean="0"/>
              <a:t>10</a:t>
            </a:fld>
            <a:endParaRPr lang="en-GB"/>
          </a:p>
        </p:txBody>
      </p:sp>
    </p:spTree>
    <p:extLst>
      <p:ext uri="{BB962C8B-B14F-4D97-AF65-F5344CB8AC3E}">
        <p14:creationId xmlns:p14="http://schemas.microsoft.com/office/powerpoint/2010/main" val="416559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BC82F-D595-4982-9BC0-0C47A76CE06A}" type="slidenum">
              <a:rPr lang="en-GB" smtClean="0"/>
              <a:t>11</a:t>
            </a:fld>
            <a:endParaRPr lang="en-GB"/>
          </a:p>
        </p:txBody>
      </p:sp>
    </p:spTree>
    <p:extLst>
      <p:ext uri="{BB962C8B-B14F-4D97-AF65-F5344CB8AC3E}">
        <p14:creationId xmlns:p14="http://schemas.microsoft.com/office/powerpoint/2010/main" val="844216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5BC82F-D595-4982-9BC0-0C47A76CE06A}" type="slidenum">
              <a:rPr lang="en-GB" smtClean="0"/>
              <a:t>12</a:t>
            </a:fld>
            <a:endParaRPr lang="en-GB"/>
          </a:p>
        </p:txBody>
      </p:sp>
    </p:spTree>
    <p:extLst>
      <p:ext uri="{BB962C8B-B14F-4D97-AF65-F5344CB8AC3E}">
        <p14:creationId xmlns:p14="http://schemas.microsoft.com/office/powerpoint/2010/main" val="11295882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op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877681" cy="5153676"/>
          </a:xfrm>
          <a:prstGeom prst="rect">
            <a:avLst/>
          </a:prstGeom>
          <a:ln>
            <a:noFill/>
          </a:ln>
        </p:spPr>
      </p:pic>
      <p:sp>
        <p:nvSpPr>
          <p:cNvPr id="2" name="Title 1"/>
          <p:cNvSpPr>
            <a:spLocks noGrp="1"/>
          </p:cNvSpPr>
          <p:nvPr>
            <p:ph type="ctrTitle"/>
          </p:nvPr>
        </p:nvSpPr>
        <p:spPr>
          <a:xfrm>
            <a:off x="189000" y="844586"/>
            <a:ext cx="3762027" cy="1011509"/>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000" y="2129051"/>
            <a:ext cx="3250236"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3162868" y="4735774"/>
            <a:ext cx="369513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spTree>
    <p:extLst>
      <p:ext uri="{BB962C8B-B14F-4D97-AF65-F5344CB8AC3E}">
        <p14:creationId xmlns:p14="http://schemas.microsoft.com/office/powerpoint/2010/main" val="193634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1 column + image">
    <p:spTree>
      <p:nvGrpSpPr>
        <p:cNvPr id="1" name=""/>
        <p:cNvGrpSpPr/>
        <p:nvPr/>
      </p:nvGrpSpPr>
      <p:grpSpPr>
        <a:xfrm>
          <a:off x="0" y="0"/>
          <a:ext cx="0" cy="0"/>
          <a:chOff x="0" y="0"/>
          <a:chExt cx="0" cy="0"/>
        </a:xfrm>
      </p:grpSpPr>
      <p:sp>
        <p:nvSpPr>
          <p:cNvPr id="2" name="Title 1"/>
          <p:cNvSpPr>
            <a:spLocks noGrp="1"/>
          </p:cNvSpPr>
          <p:nvPr>
            <p:ph type="title"/>
          </p:nvPr>
        </p:nvSpPr>
        <p:spPr>
          <a:xfrm>
            <a:off x="189000" y="699740"/>
            <a:ext cx="3065991" cy="576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9000" y="1548000"/>
            <a:ext cx="3065991"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3429000" y="1"/>
            <a:ext cx="3429000" cy="4722311"/>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1055971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Content -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2504347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 full image">
    <p:spTree>
      <p:nvGrpSpPr>
        <p:cNvPr id="1" name=""/>
        <p:cNvGrpSpPr/>
        <p:nvPr/>
      </p:nvGrpSpPr>
      <p:grpSpPr>
        <a:xfrm>
          <a:off x="0" y="0"/>
          <a:ext cx="0" cy="0"/>
          <a:chOff x="0" y="0"/>
          <a:chExt cx="0" cy="0"/>
        </a:xfrm>
      </p:grpSpPr>
      <p:sp>
        <p:nvSpPr>
          <p:cNvPr id="5" name="Rectangle 4"/>
          <p:cNvSpPr/>
          <p:nvPr userDrawn="1"/>
        </p:nvSpPr>
        <p:spPr>
          <a:xfrm>
            <a:off x="0" y="709469"/>
            <a:ext cx="6858000" cy="4022385"/>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Picture Placeholder 7"/>
          <p:cNvSpPr>
            <a:spLocks noGrp="1"/>
          </p:cNvSpPr>
          <p:nvPr>
            <p:ph type="pic" sz="quarter" idx="10"/>
          </p:nvPr>
        </p:nvSpPr>
        <p:spPr>
          <a:xfrm>
            <a:off x="0" y="709469"/>
            <a:ext cx="6858000" cy="4022385"/>
          </a:xfrm>
        </p:spPr>
        <p:txBody>
          <a:bodyPr/>
          <a:lstStyle/>
          <a:p>
            <a:r>
              <a:rPr lang="en-US" smtClean="0"/>
              <a:t>Click icon to add picture</a:t>
            </a:r>
            <a:endParaRPr lang="en-GB" dirty="0"/>
          </a:p>
        </p:txBody>
      </p:sp>
      <p:sp>
        <p:nvSpPr>
          <p:cNvPr id="2" name="Slide Number Placeholder 1"/>
          <p:cNvSpPr>
            <a:spLocks noGrp="1"/>
          </p:cNvSpPr>
          <p:nvPr>
            <p:ph type="sldNum" sz="quarter" idx="11"/>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25321732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Content - 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1704017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Content - really blank">
    <p:spTree>
      <p:nvGrpSpPr>
        <p:cNvPr id="1" name=""/>
        <p:cNvGrpSpPr/>
        <p:nvPr/>
      </p:nvGrpSpPr>
      <p:grpSpPr>
        <a:xfrm>
          <a:off x="0" y="0"/>
          <a:ext cx="0" cy="0"/>
          <a:chOff x="0" y="0"/>
          <a:chExt cx="0" cy="0"/>
        </a:xfrm>
      </p:grpSpPr>
      <p:sp>
        <p:nvSpPr>
          <p:cNvPr id="2" name="Rectangle 1"/>
          <p:cNvSpPr/>
          <p:nvPr userDrawn="1"/>
        </p:nvSpPr>
        <p:spPr>
          <a:xfrm>
            <a:off x="0" y="4735774"/>
            <a:ext cx="6858000" cy="407727"/>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4031038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Divider - green">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89000" y="699740"/>
            <a:ext cx="648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89000" y="1976400"/>
            <a:ext cx="648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558874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Divider - grey">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89000" y="699740"/>
            <a:ext cx="648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89000" y="1976400"/>
            <a:ext cx="648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1461375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Divider - blue">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89000" y="699740"/>
            <a:ext cx="648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89000" y="1976400"/>
            <a:ext cx="6480000" cy="2631600"/>
          </a:xfrm>
        </p:spPr>
        <p:txBody>
          <a:bodyPr/>
          <a:lstStyle>
            <a:lvl1pPr marL="0" indent="0">
              <a:buNone/>
              <a:defRPr baseline="0">
                <a:solidFill>
                  <a:schemeClr val="bg2"/>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	</a:t>
            </a:r>
            <a:endParaRPr lang="en-GB" sz="800" dirty="0">
              <a:solidFill>
                <a:schemeClr val="bg2"/>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355211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Divider - red">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89000" y="699740"/>
            <a:ext cx="648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89000" y="1976400"/>
            <a:ext cx="648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3109154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Divider - teal">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p:nvPr>
        </p:nvSpPr>
        <p:spPr>
          <a:xfrm>
            <a:off x="189000" y="699740"/>
            <a:ext cx="6480000" cy="900000"/>
          </a:xfrm>
        </p:spPr>
        <p:txBody>
          <a:bodyPr/>
          <a:lstStyle/>
          <a:p>
            <a:r>
              <a:rPr lang="en-US" smtClean="0"/>
              <a:t>Click to edit Master title style</a:t>
            </a:r>
            <a:endParaRPr lang="en-US" dirty="0"/>
          </a:p>
        </p:txBody>
      </p:sp>
      <p:sp>
        <p:nvSpPr>
          <p:cNvPr id="3" name="Content Placeholder 2"/>
          <p:cNvSpPr>
            <a:spLocks noGrp="1"/>
          </p:cNvSpPr>
          <p:nvPr>
            <p:ph idx="1" hasCustomPrompt="1"/>
          </p:nvPr>
        </p:nvSpPr>
        <p:spPr>
          <a:xfrm>
            <a:off x="189000" y="1976400"/>
            <a:ext cx="6480000" cy="2631600"/>
          </a:xfrm>
        </p:spPr>
        <p:txBody>
          <a:bodyPr/>
          <a:lstStyle>
            <a:lvl1pPr marL="0" indent="0">
              <a:buNone/>
              <a:defRPr baseline="0"/>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Click to add subtitle</a:t>
            </a:r>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3861333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option 2">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stretch>
            <a:fillRect/>
          </a:stretch>
        </p:blipFill>
        <p:spPr>
          <a:xfrm>
            <a:off x="0" y="0"/>
            <a:ext cx="6877664" cy="5158248"/>
          </a:xfrm>
          <a:prstGeom prst="rect">
            <a:avLst/>
          </a:prstGeom>
        </p:spPr>
      </p:pic>
      <p:sp>
        <p:nvSpPr>
          <p:cNvPr id="2" name="Title 1"/>
          <p:cNvSpPr>
            <a:spLocks noGrp="1"/>
          </p:cNvSpPr>
          <p:nvPr>
            <p:ph type="ctrTitle"/>
          </p:nvPr>
        </p:nvSpPr>
        <p:spPr>
          <a:xfrm>
            <a:off x="189000" y="844586"/>
            <a:ext cx="3762027" cy="1011509"/>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000" y="2129051"/>
            <a:ext cx="3250236"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3162868" y="4735774"/>
            <a:ext cx="369513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spTree>
    <p:extLst>
      <p:ext uri="{BB962C8B-B14F-4D97-AF65-F5344CB8AC3E}">
        <p14:creationId xmlns:p14="http://schemas.microsoft.com/office/powerpoint/2010/main" val="38743792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 Contact">
    <p:spTree>
      <p:nvGrpSpPr>
        <p:cNvPr id="1" name=""/>
        <p:cNvGrpSpPr/>
        <p:nvPr/>
      </p:nvGrpSpPr>
      <p:grpSpPr>
        <a:xfrm>
          <a:off x="0" y="0"/>
          <a:ext cx="0" cy="0"/>
          <a:chOff x="0" y="0"/>
          <a:chExt cx="0" cy="0"/>
        </a:xfrm>
      </p:grpSpPr>
      <p:sp>
        <p:nvSpPr>
          <p:cNvPr id="6" name="Rectangle 5"/>
          <p:cNvSpPr/>
          <p:nvPr userDrawn="1"/>
        </p:nvSpPr>
        <p:spPr>
          <a:xfrm>
            <a:off x="0" y="1727999"/>
            <a:ext cx="6858000" cy="34155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189000" y="699740"/>
            <a:ext cx="6480000" cy="900000"/>
          </a:xfrm>
        </p:spPr>
        <p:txBody>
          <a:bodyPr/>
          <a:lstStyle>
            <a:lvl1pPr>
              <a:defRPr/>
            </a:lvl1pPr>
          </a:lstStyle>
          <a:p>
            <a:r>
              <a:rPr lang="en-US" smtClean="0"/>
              <a:t>Questions?</a:t>
            </a:r>
            <a:endParaRPr lang="en-US" dirty="0"/>
          </a:p>
        </p:txBody>
      </p:sp>
      <p:sp>
        <p:nvSpPr>
          <p:cNvPr id="7" name="Rectangle 6"/>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www.metoffice.gov.uk	</a:t>
            </a:r>
            <a:endParaRPr lang="en-GB" sz="800" dirty="0">
              <a:solidFill>
                <a:schemeClr val="tx1"/>
              </a:solidFill>
            </a:endParaRPr>
          </a:p>
        </p:txBody>
      </p:sp>
      <p:sp>
        <p:nvSpPr>
          <p:cNvPr id="8" name="Rectangle 7"/>
          <p:cNvSpPr/>
          <p:nvPr userDrawn="1"/>
        </p:nvSpPr>
        <p:spPr>
          <a:xfrm>
            <a:off x="3162868" y="4735774"/>
            <a:ext cx="369513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tx1"/>
                </a:solidFill>
              </a:rPr>
              <a:t>© Crown Copyright</a:t>
            </a:r>
            <a:r>
              <a:rPr lang="fr-BE" sz="800" baseline="0" dirty="0" smtClean="0">
                <a:solidFill>
                  <a:schemeClr val="tx1"/>
                </a:solidFill>
              </a:rPr>
              <a:t> 2018, Met Office</a:t>
            </a:r>
            <a:endParaRPr lang="en-GB" sz="800" dirty="0">
              <a:solidFill>
                <a:schemeClr val="tx1"/>
              </a:solidFill>
            </a:endParaRPr>
          </a:p>
        </p:txBody>
      </p:sp>
      <p:sp>
        <p:nvSpPr>
          <p:cNvPr id="9" name="TextBox 8"/>
          <p:cNvSpPr txBox="1"/>
          <p:nvPr userDrawn="1"/>
        </p:nvSpPr>
        <p:spPr>
          <a:xfrm>
            <a:off x="246704" y="2004607"/>
            <a:ext cx="6422296" cy="338554"/>
          </a:xfrm>
          <a:prstGeom prst="rect">
            <a:avLst/>
          </a:prstGeom>
          <a:noFill/>
        </p:spPr>
        <p:txBody>
          <a:bodyPr wrap="square" rtlCol="0" anchor="ctr">
            <a:spAutoFit/>
          </a:bodyPr>
          <a:lstStyle/>
          <a:p>
            <a:r>
              <a:rPr lang="fr-BE" sz="1600" dirty="0" smtClean="0"/>
              <a:t>For more information </a:t>
            </a:r>
            <a:r>
              <a:rPr lang="fr-BE" sz="1600" dirty="0" err="1" smtClean="0"/>
              <a:t>please</a:t>
            </a:r>
            <a:r>
              <a:rPr lang="fr-BE" sz="1600" dirty="0" smtClean="0"/>
              <a:t> contact</a:t>
            </a:r>
            <a:endParaRPr lang="en-GB" sz="1600" dirty="0"/>
          </a:p>
        </p:txBody>
      </p:sp>
      <p:sp>
        <p:nvSpPr>
          <p:cNvPr id="10" name="TextBox 9"/>
          <p:cNvSpPr txBox="1"/>
          <p:nvPr userDrawn="1"/>
        </p:nvSpPr>
        <p:spPr>
          <a:xfrm>
            <a:off x="786704" y="2627165"/>
            <a:ext cx="5882296" cy="338554"/>
          </a:xfrm>
          <a:prstGeom prst="rect">
            <a:avLst/>
          </a:prstGeom>
          <a:noFill/>
        </p:spPr>
        <p:txBody>
          <a:bodyPr wrap="square" rtlCol="0" anchor="ctr">
            <a:spAutoFit/>
          </a:bodyPr>
          <a:lstStyle/>
          <a:p>
            <a:pPr marL="0" indent="0">
              <a:buFont typeface="Arial" panose="020B0604020202020204" pitchFamily="34" charset="0"/>
              <a:buNone/>
            </a:pPr>
            <a:r>
              <a:rPr lang="fr-BE" sz="1600" dirty="0" smtClean="0"/>
              <a:t>www.metoffice.gov.uk</a:t>
            </a:r>
            <a:endParaRPr lang="en-GB" sz="1600" dirty="0"/>
          </a:p>
        </p:txBody>
      </p:sp>
      <p:sp>
        <p:nvSpPr>
          <p:cNvPr id="11" name="Text Placeholder 9"/>
          <p:cNvSpPr>
            <a:spLocks noGrp="1"/>
          </p:cNvSpPr>
          <p:nvPr>
            <p:ph type="body" sz="quarter" idx="10" hasCustomPrompt="1"/>
          </p:nvPr>
        </p:nvSpPr>
        <p:spPr>
          <a:xfrm>
            <a:off x="786704" y="3994278"/>
            <a:ext cx="5882296" cy="360000"/>
          </a:xfrm>
        </p:spPr>
        <p:txBody>
          <a:bodyPr anchor="ctr">
            <a:normAutofit/>
          </a:bodyPr>
          <a:lstStyle>
            <a:lvl1pPr marL="0" indent="0">
              <a:buNone/>
              <a:defRPr sz="1600" baseline="0"/>
            </a:lvl1pPr>
          </a:lstStyle>
          <a:p>
            <a:pPr lvl="0"/>
            <a:r>
              <a:rPr lang="en-US" dirty="0" smtClean="0"/>
              <a:t>Insert phone number here</a:t>
            </a:r>
            <a:endParaRPr lang="en-GB" dirty="0"/>
          </a:p>
        </p:txBody>
      </p:sp>
      <p:sp>
        <p:nvSpPr>
          <p:cNvPr id="12" name="Text Placeholder 9"/>
          <p:cNvSpPr>
            <a:spLocks noGrp="1"/>
          </p:cNvSpPr>
          <p:nvPr>
            <p:ph type="body" sz="quarter" idx="11" hasCustomPrompt="1"/>
          </p:nvPr>
        </p:nvSpPr>
        <p:spPr>
          <a:xfrm>
            <a:off x="786704" y="3308732"/>
            <a:ext cx="5882296" cy="360000"/>
          </a:xfrm>
        </p:spPr>
        <p:txBody>
          <a:bodyPr anchor="ctr">
            <a:normAutofit/>
          </a:bodyPr>
          <a:lstStyle>
            <a:lvl1pPr marL="0" indent="0">
              <a:buNone/>
              <a:defRPr sz="1600"/>
            </a:lvl1pPr>
          </a:lstStyle>
          <a:p>
            <a:pPr lvl="0"/>
            <a:r>
              <a:rPr lang="en-US" dirty="0" smtClean="0"/>
              <a:t>Insert e-mail here</a:t>
            </a:r>
            <a:endParaRPr lang="en-GB" dirty="0"/>
          </a:p>
        </p:txBody>
      </p:sp>
      <p:pic>
        <p:nvPicPr>
          <p:cNvPr id="13" name="email-icon.png"/>
          <p:cNvPicPr>
            <a:picLocks noChangeAspect="1"/>
          </p:cNvPicPr>
          <p:nvPr userDrawn="1"/>
        </p:nvPicPr>
        <p:blipFill>
          <a:blip r:embed="rId2" cstate="print">
            <a:extLst/>
          </a:blip>
          <a:stretch>
            <a:fillRect/>
          </a:stretch>
        </p:blipFill>
        <p:spPr>
          <a:xfrm>
            <a:off x="379161" y="3293168"/>
            <a:ext cx="357677" cy="396000"/>
          </a:xfrm>
          <a:prstGeom prst="rect">
            <a:avLst/>
          </a:prstGeom>
          <a:ln w="12700">
            <a:miter lim="400000"/>
          </a:ln>
        </p:spPr>
      </p:pic>
      <p:pic>
        <p:nvPicPr>
          <p:cNvPr id="14" name="phone-icon.png"/>
          <p:cNvPicPr>
            <a:picLocks noChangeAspect="1"/>
          </p:cNvPicPr>
          <p:nvPr userDrawn="1"/>
        </p:nvPicPr>
        <p:blipFill>
          <a:blip r:embed="rId3" cstate="print">
            <a:extLst/>
          </a:blip>
          <a:stretch>
            <a:fillRect/>
          </a:stretch>
        </p:blipFill>
        <p:spPr>
          <a:xfrm>
            <a:off x="350419" y="3969028"/>
            <a:ext cx="415161" cy="396000"/>
          </a:xfrm>
          <a:prstGeom prst="rect">
            <a:avLst/>
          </a:prstGeom>
          <a:ln w="12700">
            <a:miter lim="400000"/>
          </a:ln>
        </p:spPr>
      </p:pic>
      <p:pic>
        <p:nvPicPr>
          <p:cNvPr id="15" name="web-icon.png"/>
          <p:cNvPicPr>
            <a:picLocks noChangeAspect="1"/>
          </p:cNvPicPr>
          <p:nvPr userDrawn="1"/>
        </p:nvPicPr>
        <p:blipFill>
          <a:blip r:embed="rId4" cstate="print">
            <a:extLst/>
          </a:blip>
          <a:stretch>
            <a:fillRect/>
          </a:stretch>
        </p:blipFill>
        <p:spPr>
          <a:xfrm>
            <a:off x="324000" y="2617307"/>
            <a:ext cx="467999" cy="396000"/>
          </a:xfrm>
          <a:prstGeom prst="rect">
            <a:avLst/>
          </a:prstGeom>
          <a:ln w="12700">
            <a:miter lim="400000"/>
          </a:ln>
        </p:spPr>
      </p:pic>
    </p:spTree>
    <p:extLst>
      <p:ext uri="{BB962C8B-B14F-4D97-AF65-F5344CB8AC3E}">
        <p14:creationId xmlns:p14="http://schemas.microsoft.com/office/powerpoint/2010/main" val="306118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 option 3">
    <p:spTree>
      <p:nvGrpSpPr>
        <p:cNvPr id="1" name=""/>
        <p:cNvGrpSpPr/>
        <p:nvPr/>
      </p:nvGrpSpPr>
      <p:grpSpPr>
        <a:xfrm>
          <a:off x="0" y="0"/>
          <a:ext cx="0" cy="0"/>
          <a:chOff x="0" y="0"/>
          <a:chExt cx="0" cy="0"/>
        </a:xfrm>
      </p:grpSpPr>
      <p:pic>
        <p:nvPicPr>
          <p:cNvPr id="7" name="cover-backg-2.jpg"/>
          <p:cNvPicPr>
            <a:picLocks noChangeAspect="1"/>
          </p:cNvPicPr>
          <p:nvPr userDrawn="1"/>
        </p:nvPicPr>
        <p:blipFill>
          <a:blip r:embed="rId2" cstate="print">
            <a:extLst/>
          </a:blip>
          <a:stretch>
            <a:fillRect/>
          </a:stretch>
        </p:blipFill>
        <p:spPr>
          <a:xfrm>
            <a:off x="0" y="0"/>
            <a:ext cx="6877664" cy="5158248"/>
          </a:xfrm>
          <a:prstGeom prst="rect">
            <a:avLst/>
          </a:prstGeom>
          <a:ln w="12700">
            <a:miter lim="400000"/>
          </a:ln>
        </p:spPr>
      </p:pic>
      <p:sp>
        <p:nvSpPr>
          <p:cNvPr id="2" name="Title 1"/>
          <p:cNvSpPr>
            <a:spLocks noGrp="1"/>
          </p:cNvSpPr>
          <p:nvPr>
            <p:ph type="ctrTitle"/>
          </p:nvPr>
        </p:nvSpPr>
        <p:spPr>
          <a:xfrm>
            <a:off x="189000" y="844586"/>
            <a:ext cx="6480000" cy="1011509"/>
          </a:xfrm>
        </p:spPr>
        <p:txBody>
          <a:bodyPr anchor="b">
            <a:normAutofit/>
          </a:bodyPr>
          <a:lstStyle>
            <a:lvl1pPr algn="l">
              <a:defRPr sz="32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000" y="2129051"/>
            <a:ext cx="6480000" cy="1814299"/>
          </a:xfrm>
        </p:spPr>
        <p:txBody>
          <a:bodyPr/>
          <a:lstStyle>
            <a:lvl1pPr marL="0" indent="0" algn="l">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8" name="Rectangle 7"/>
          <p:cNvSpPr/>
          <p:nvPr userDrawn="1"/>
        </p:nvSpPr>
        <p:spPr>
          <a:xfrm>
            <a:off x="0" y="4735774"/>
            <a:ext cx="6858000"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bg2"/>
                </a:solidFill>
              </a:rPr>
              <a:t>www.metoffice.gov.uk	</a:t>
            </a:r>
            <a:endParaRPr lang="en-GB" sz="800" dirty="0">
              <a:solidFill>
                <a:schemeClr val="bg2"/>
              </a:solidFill>
            </a:endParaRPr>
          </a:p>
        </p:txBody>
      </p:sp>
      <p:sp>
        <p:nvSpPr>
          <p:cNvPr id="9" name="Rectangle 8"/>
          <p:cNvSpPr/>
          <p:nvPr userDrawn="1"/>
        </p:nvSpPr>
        <p:spPr>
          <a:xfrm>
            <a:off x="3162868" y="4735774"/>
            <a:ext cx="3695132" cy="407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r" defTabSz="450850">
              <a:tabLst/>
            </a:pPr>
            <a:r>
              <a:rPr lang="fr-BE" sz="800" dirty="0" smtClean="0">
                <a:solidFill>
                  <a:schemeClr val="bg2"/>
                </a:solidFill>
              </a:rPr>
              <a:t>© Crown Copyright</a:t>
            </a:r>
            <a:r>
              <a:rPr lang="fr-BE" sz="800" baseline="0" dirty="0" smtClean="0">
                <a:solidFill>
                  <a:schemeClr val="bg2"/>
                </a:solidFill>
              </a:rPr>
              <a:t> 2018, Met Office</a:t>
            </a:r>
            <a:endParaRPr lang="en-GB" sz="800" dirty="0">
              <a:solidFill>
                <a:schemeClr val="bg2"/>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spTree>
    <p:extLst>
      <p:ext uri="{BB962C8B-B14F-4D97-AF65-F5344CB8AC3E}">
        <p14:creationId xmlns:p14="http://schemas.microsoft.com/office/powerpoint/2010/main" val="1345083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189000" y="839244"/>
            <a:ext cx="6480000" cy="1016852"/>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000" y="2129051"/>
            <a:ext cx="648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Tree>
    <p:extLst>
      <p:ext uri="{BB962C8B-B14F-4D97-AF65-F5344CB8AC3E}">
        <p14:creationId xmlns:p14="http://schemas.microsoft.com/office/powerpoint/2010/main" val="3609362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 option 4">
    <p:spTree>
      <p:nvGrpSpPr>
        <p:cNvPr id="1" name=""/>
        <p:cNvGrpSpPr/>
        <p:nvPr/>
      </p:nvGrpSpPr>
      <p:grpSpPr>
        <a:xfrm>
          <a:off x="0" y="0"/>
          <a:ext cx="0" cy="0"/>
          <a:chOff x="0" y="0"/>
          <a:chExt cx="0" cy="0"/>
        </a:xfrm>
      </p:grpSpPr>
      <p:sp>
        <p:nvSpPr>
          <p:cNvPr id="2" name="Title 1"/>
          <p:cNvSpPr>
            <a:spLocks noGrp="1"/>
          </p:cNvSpPr>
          <p:nvPr>
            <p:ph type="ctrTitle"/>
          </p:nvPr>
        </p:nvSpPr>
        <p:spPr>
          <a:xfrm>
            <a:off x="195263" y="920663"/>
            <a:ext cx="6480000" cy="1054430"/>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9000" y="2129051"/>
            <a:ext cx="648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Shape 48"/>
          <p:cNvSpPr/>
          <p:nvPr userDrawn="1"/>
        </p:nvSpPr>
        <p:spPr>
          <a:xfrm>
            <a:off x="-1" y="-6010"/>
            <a:ext cx="6858002" cy="8076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0092" tIns="20092" rIns="20092" bIns="20092" anchor="ctr"/>
          <a:lstStyle>
            <a:lvl1pPr>
              <a:defRPr sz="3200">
                <a:solidFill>
                  <a:srgbClr val="FFFFFF"/>
                </a:solidFill>
              </a:defRPr>
            </a:lvl1pPr>
          </a:lstStyle>
          <a:p>
            <a:pPr marL="0" marR="0" lvl="0" indent="0" algn="ctr" defTabSz="164298"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spTree>
    <p:extLst>
      <p:ext uri="{BB962C8B-B14F-4D97-AF65-F5344CB8AC3E}">
        <p14:creationId xmlns:p14="http://schemas.microsoft.com/office/powerpoint/2010/main" val="3374637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 option 5">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9000" y="2129051"/>
            <a:ext cx="648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Shape 64"/>
          <p:cNvSpPr/>
          <p:nvPr userDrawn="1"/>
        </p:nvSpPr>
        <p:spPr>
          <a:xfrm flipV="1">
            <a:off x="1902668"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5648317" y="204551"/>
            <a:ext cx="1020683"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rgbClr val="2A2A2A"/>
                </a:solidFill>
                <a:effectLst/>
                <a:uLnTx/>
                <a:uFillTx/>
                <a:latin typeface="Arial"/>
                <a:cs typeface="Arial"/>
                <a:sym typeface="Arial"/>
              </a:rPr>
              <a:t>Working together </a:t>
            </a:r>
            <a:br>
              <a:rPr kumimoji="0" sz="800" b="0" i="0" u="none" strike="noStrike" kern="0" cap="none" spc="0" normalizeH="0" baseline="0" noProof="0" dirty="0">
                <a:ln>
                  <a:noFill/>
                </a:ln>
                <a:solidFill>
                  <a:srgbClr val="2A2A2A"/>
                </a:solidFill>
                <a:effectLst/>
                <a:uLnTx/>
                <a:uFillTx/>
                <a:latin typeface="Arial"/>
                <a:cs typeface="Arial"/>
                <a:sym typeface="Arial"/>
              </a:rPr>
            </a:br>
            <a:r>
              <a:rPr kumimoji="0" sz="800" b="0" i="0" u="none" strike="noStrike" kern="0" cap="none" spc="0" normalizeH="0" baseline="0" noProof="0" dirty="0">
                <a:ln>
                  <a:noFill/>
                </a:ln>
                <a:solidFill>
                  <a:srgbClr val="2A2A2A"/>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1966595" y="204551"/>
            <a:ext cx="828000"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 name="Shape 70"/>
          <p:cNvSpPr>
            <a:spLocks noGrp="1"/>
          </p:cNvSpPr>
          <p:nvPr>
            <p:ph type="pic" sz="quarter" idx="14"/>
          </p:nvPr>
        </p:nvSpPr>
        <p:spPr>
          <a:xfrm>
            <a:off x="2902395"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8" name="Shape 71"/>
          <p:cNvSpPr>
            <a:spLocks noGrp="1"/>
          </p:cNvSpPr>
          <p:nvPr>
            <p:ph type="pic" sz="quarter" idx="15"/>
          </p:nvPr>
        </p:nvSpPr>
        <p:spPr>
          <a:xfrm>
            <a:off x="3850626"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9" name="Shape 64"/>
          <p:cNvSpPr/>
          <p:nvPr userDrawn="1"/>
        </p:nvSpPr>
        <p:spPr>
          <a:xfrm flipV="1">
            <a:off x="2850007"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3786252"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4721605" y="135000"/>
            <a:ext cx="0" cy="405000"/>
          </a:xfrm>
          <a:prstGeom prst="line">
            <a:avLst/>
          </a:prstGeom>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4782551"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13" name="Title 1"/>
          <p:cNvSpPr>
            <a:spLocks noGrp="1"/>
          </p:cNvSpPr>
          <p:nvPr>
            <p:ph type="ctrTitle"/>
          </p:nvPr>
        </p:nvSpPr>
        <p:spPr>
          <a:xfrm>
            <a:off x="195263" y="920663"/>
            <a:ext cx="6480000" cy="1054430"/>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1997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 option 5">
    <p:spTree>
      <p:nvGrpSpPr>
        <p:cNvPr id="1" name=""/>
        <p:cNvGrpSpPr/>
        <p:nvPr/>
      </p:nvGrpSpPr>
      <p:grpSpPr>
        <a:xfrm>
          <a:off x="0" y="0"/>
          <a:ext cx="0" cy="0"/>
          <a:chOff x="0" y="0"/>
          <a:chExt cx="0" cy="0"/>
        </a:xfrm>
      </p:grpSpPr>
      <p:sp>
        <p:nvSpPr>
          <p:cNvPr id="17" name="Shape 48"/>
          <p:cNvSpPr/>
          <p:nvPr userDrawn="1"/>
        </p:nvSpPr>
        <p:spPr>
          <a:xfrm>
            <a:off x="-1" y="-6010"/>
            <a:ext cx="6858002" cy="807675"/>
          </a:xfrm>
          <a:prstGeom prst="rect">
            <a:avLst/>
          </a:prstGeom>
          <a:blipFill>
            <a:blip r:embed="rId2" cstate="print"/>
          </a:blipFill>
          <a:ln w="12700">
            <a:miter lim="400000"/>
          </a:ln>
          <a:extLst>
            <a:ext uri="{C572A759-6A51-4108-AA02-DFA0A04FC94B}">
              <ma14:wrappingTextBoxFlag xmlns:ma14="http://schemas.microsoft.com/office/mac/drawingml/2011/main" xmlns="" val="1"/>
            </a:ext>
          </a:extLst>
        </p:spPr>
        <p:txBody>
          <a:bodyPr lIns="20092" tIns="20092" rIns="20092" bIns="20092" anchor="ctr"/>
          <a:lstStyle>
            <a:lvl1pPr>
              <a:defRPr sz="3200">
                <a:solidFill>
                  <a:srgbClr val="FFFFFF"/>
                </a:solidFill>
              </a:defRPr>
            </a:lvl1pPr>
          </a:lstStyle>
          <a:p>
            <a:pPr marL="0" marR="0" lvl="0" indent="0" algn="ctr" defTabSz="164298" rtl="0" eaLnBrk="1" fontAlgn="auto" latinLnBrk="0" hangingPunct="0">
              <a:lnSpc>
                <a:spcPct val="100000"/>
              </a:lnSpc>
              <a:spcBef>
                <a:spcPts val="0"/>
              </a:spcBef>
              <a:spcAft>
                <a:spcPts val="0"/>
              </a:spcAft>
              <a:buClrTx/>
              <a:buSzTx/>
              <a:buFontTx/>
              <a:buNone/>
              <a:tabLst/>
              <a:defRPr/>
            </a:pPr>
            <a:r>
              <a:rPr kumimoji="0" sz="900" b="0" i="0" u="none" strike="noStrike" kern="0" cap="none" spc="0" normalizeH="0" baseline="0" noProof="0" dirty="0">
                <a:ln>
                  <a:noFill/>
                </a:ln>
                <a:solidFill>
                  <a:srgbClr val="FFFFFF"/>
                </a:solidFill>
                <a:effectLst/>
                <a:uLnTx/>
                <a:uFillTx/>
                <a:latin typeface="Arial"/>
                <a:sym typeface="Helvetica Light"/>
              </a:rPr>
              <a:t>  </a:t>
            </a:r>
          </a:p>
        </p:txBody>
      </p:sp>
      <p:sp>
        <p:nvSpPr>
          <p:cNvPr id="3" name="Subtitle 2"/>
          <p:cNvSpPr>
            <a:spLocks noGrp="1"/>
          </p:cNvSpPr>
          <p:nvPr>
            <p:ph type="subTitle" idx="1"/>
          </p:nvPr>
        </p:nvSpPr>
        <p:spPr>
          <a:xfrm>
            <a:off x="189000" y="2129051"/>
            <a:ext cx="6480000" cy="1814299"/>
          </a:xfrm>
        </p:spPr>
        <p:txBody>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Shape 64"/>
          <p:cNvSpPr/>
          <p:nvPr userDrawn="1"/>
        </p:nvSpPr>
        <p:spPr>
          <a:xfrm flipV="1">
            <a:off x="1902668"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5" name="Shape 68"/>
          <p:cNvSpPr/>
          <p:nvPr userDrawn="1"/>
        </p:nvSpPr>
        <p:spPr>
          <a:xfrm>
            <a:off x="5648317" y="204551"/>
            <a:ext cx="1020683" cy="270000"/>
          </a:xfrm>
          <a:prstGeom prst="rect">
            <a:avLst/>
          </a:prstGeom>
          <a:ln w="12700">
            <a:miter lim="400000"/>
          </a:ln>
          <a:extLst>
            <a:ext uri="{C572A759-6A51-4108-AA02-DFA0A04FC94B}">
              <ma14:wrappingTextBoxFlag xmlns="" xmlns:ma14="http://schemas.microsoft.com/office/mac/drawingml/2011/main" val="1"/>
            </a:ext>
          </a:extLst>
        </p:spPr>
        <p:txBody>
          <a:bodyPr lIns="26789" tIns="26789" rIns="26789" bIns="26789"/>
          <a:lstStyle/>
          <a:p>
            <a:pPr marL="0" marR="0" lvl="0" indent="0" algn="l" defTabSz="342900" rtl="0" eaLnBrk="1" fontAlgn="auto" latinLnBrk="0" hangingPunct="0">
              <a:lnSpc>
                <a:spcPct val="90000"/>
              </a:lnSpc>
              <a:spcBef>
                <a:spcPts val="300"/>
              </a:spcBef>
              <a:spcAft>
                <a:spcPts val="0"/>
              </a:spcAft>
              <a:buClrTx/>
              <a:buSzTx/>
              <a:buFontTx/>
              <a:buNone/>
              <a:tabLst/>
              <a:defRPr sz="2100">
                <a:solidFill>
                  <a:srgbClr val="2A2A2A"/>
                </a:solidFill>
                <a:latin typeface="Arial"/>
                <a:ea typeface="Arial"/>
                <a:cs typeface="Arial"/>
                <a:sym typeface="Arial"/>
              </a:defRPr>
            </a:pPr>
            <a:r>
              <a:rPr kumimoji="0" sz="800" b="0" i="0" u="none" strike="noStrike" kern="0" cap="none" spc="0" normalizeH="0" baseline="0" noProof="0" dirty="0">
                <a:ln>
                  <a:noFill/>
                </a:ln>
                <a:solidFill>
                  <a:schemeClr val="bg2"/>
                </a:solidFill>
                <a:effectLst/>
                <a:uLnTx/>
                <a:uFillTx/>
                <a:latin typeface="Arial"/>
                <a:cs typeface="Arial"/>
                <a:sym typeface="Arial"/>
              </a:rPr>
              <a:t>Working together </a:t>
            </a:r>
            <a:br>
              <a:rPr kumimoji="0" sz="800" b="0" i="0" u="none" strike="noStrike" kern="0" cap="none" spc="0" normalizeH="0" baseline="0" noProof="0" dirty="0">
                <a:ln>
                  <a:noFill/>
                </a:ln>
                <a:solidFill>
                  <a:schemeClr val="bg2"/>
                </a:solidFill>
                <a:effectLst/>
                <a:uLnTx/>
                <a:uFillTx/>
                <a:latin typeface="Arial"/>
                <a:cs typeface="Arial"/>
                <a:sym typeface="Arial"/>
              </a:rPr>
            </a:br>
            <a:r>
              <a:rPr kumimoji="0" sz="800" b="0" i="0" u="none" strike="noStrike" kern="0" cap="none" spc="0" normalizeH="0" baseline="0" noProof="0" dirty="0">
                <a:ln>
                  <a:noFill/>
                </a:ln>
                <a:solidFill>
                  <a:schemeClr val="bg2"/>
                </a:solidFill>
                <a:effectLst/>
                <a:uLnTx/>
                <a:uFillTx/>
                <a:latin typeface="Arial"/>
                <a:cs typeface="Arial"/>
                <a:sym typeface="Arial"/>
              </a:rPr>
              <a:t>(enter working relationship)</a:t>
            </a:r>
          </a:p>
        </p:txBody>
      </p:sp>
      <p:sp>
        <p:nvSpPr>
          <p:cNvPr id="6" name="Shape 69"/>
          <p:cNvSpPr>
            <a:spLocks noGrp="1"/>
          </p:cNvSpPr>
          <p:nvPr>
            <p:ph type="pic" sz="quarter" idx="13"/>
          </p:nvPr>
        </p:nvSpPr>
        <p:spPr>
          <a:xfrm>
            <a:off x="1966595" y="204551"/>
            <a:ext cx="828000" cy="270000"/>
          </a:xfrm>
          <a:prstGeom prst="rect">
            <a:avLst/>
          </a:prstGeom>
          <a:noFill/>
          <a:ln>
            <a:noFill/>
          </a:ln>
        </p:spPr>
        <p:txBody>
          <a:bodyPr wrap="square" lIns="68579" tIns="34289" rIns="68579" bIns="34289" anchor="t">
            <a:noAutofit/>
          </a:bodyPr>
          <a:lstStyle>
            <a:lvl1pPr marL="0" indent="0">
              <a:buNone/>
              <a:defRPr sz="800">
                <a:latin typeface="+mn-lt"/>
              </a:defRPr>
            </a:lvl1pPr>
          </a:lstStyle>
          <a:p>
            <a:r>
              <a:rPr lang="en-US" smtClean="0"/>
              <a:t>Click icon to add picture</a:t>
            </a:r>
            <a:endParaRPr lang="en-GB" dirty="0"/>
          </a:p>
        </p:txBody>
      </p:sp>
      <p:sp>
        <p:nvSpPr>
          <p:cNvPr id="7" name="Shape 70"/>
          <p:cNvSpPr>
            <a:spLocks noGrp="1"/>
          </p:cNvSpPr>
          <p:nvPr>
            <p:ph type="pic" sz="quarter" idx="14"/>
          </p:nvPr>
        </p:nvSpPr>
        <p:spPr>
          <a:xfrm>
            <a:off x="2902395"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8" name="Shape 71"/>
          <p:cNvSpPr>
            <a:spLocks noGrp="1"/>
          </p:cNvSpPr>
          <p:nvPr>
            <p:ph type="pic" sz="quarter" idx="15"/>
          </p:nvPr>
        </p:nvSpPr>
        <p:spPr>
          <a:xfrm>
            <a:off x="3850626"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sp>
        <p:nvSpPr>
          <p:cNvPr id="9" name="Shape 64"/>
          <p:cNvSpPr/>
          <p:nvPr userDrawn="1"/>
        </p:nvSpPr>
        <p:spPr>
          <a:xfrm flipV="1">
            <a:off x="2850007"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0" name="Shape 64"/>
          <p:cNvSpPr/>
          <p:nvPr userDrawn="1"/>
        </p:nvSpPr>
        <p:spPr>
          <a:xfrm flipV="1">
            <a:off x="3786252"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1" name="Shape 64"/>
          <p:cNvSpPr/>
          <p:nvPr userDrawn="1"/>
        </p:nvSpPr>
        <p:spPr>
          <a:xfrm flipV="1">
            <a:off x="4721605" y="135000"/>
            <a:ext cx="0" cy="405000"/>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txBody>
          <a:bodyPr lIns="26789" tIns="26789" rIns="26789" bIns="26789" anchor="ctr"/>
          <a:lstStyle/>
          <a:p>
            <a:pPr marL="0" marR="0" lvl="0" indent="0" algn="ctr" defTabSz="219075" rtl="0" eaLnBrk="1" fontAlgn="auto" latinLnBrk="0" hangingPunct="0">
              <a:lnSpc>
                <a:spcPct val="100000"/>
              </a:lnSpc>
              <a:spcBef>
                <a:spcPts val="0"/>
              </a:spcBef>
              <a:spcAft>
                <a:spcPts val="0"/>
              </a:spcAft>
              <a:buClrTx/>
              <a:buSzTx/>
              <a:buFontTx/>
              <a:buNone/>
              <a:tabLst/>
              <a:defRPr sz="3200"/>
            </a:pPr>
            <a:endParaRPr kumimoji="0" sz="1200" b="0" i="0" u="none" strike="noStrike" kern="0" cap="none" spc="0" normalizeH="0" baseline="0" noProof="0" dirty="0">
              <a:ln>
                <a:noFill/>
              </a:ln>
              <a:solidFill>
                <a:srgbClr val="2A2A2A"/>
              </a:solidFill>
              <a:effectLst/>
              <a:uLnTx/>
              <a:uFillTx/>
              <a:latin typeface="Arial"/>
              <a:sym typeface="Helvetica Light"/>
            </a:endParaRPr>
          </a:p>
        </p:txBody>
      </p:sp>
      <p:sp>
        <p:nvSpPr>
          <p:cNvPr id="12" name="Shape 71"/>
          <p:cNvSpPr>
            <a:spLocks noGrp="1"/>
          </p:cNvSpPr>
          <p:nvPr>
            <p:ph type="pic" sz="quarter" idx="17"/>
          </p:nvPr>
        </p:nvSpPr>
        <p:spPr>
          <a:xfrm>
            <a:off x="4782551" y="204551"/>
            <a:ext cx="828000" cy="270000"/>
          </a:xfrm>
          <a:prstGeom prst="rect">
            <a:avLst/>
          </a:prstGeom>
          <a:noFill/>
          <a:ln>
            <a:noFill/>
          </a:ln>
        </p:spPr>
        <p:txBody>
          <a:bodyPr lIns="68579" tIns="34289" rIns="68579" bIns="34289" anchor="t">
            <a:noAutofit/>
          </a:bodyPr>
          <a:lstStyle>
            <a:lvl1pPr marL="0" indent="0">
              <a:buNone/>
              <a:defRPr sz="800"/>
            </a:lvl1pPr>
          </a:lstStyle>
          <a:p>
            <a:r>
              <a:rPr lang="en-US" smtClean="0"/>
              <a:t>Click icon to add picture</a:t>
            </a:r>
            <a:endParaRPr dirty="0"/>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3599" y="56982"/>
            <a:ext cx="1803781" cy="787605"/>
          </a:xfrm>
          <a:prstGeom prst="rect">
            <a:avLst/>
          </a:prstGeom>
        </p:spPr>
      </p:pic>
      <p:sp>
        <p:nvSpPr>
          <p:cNvPr id="16" name="Title 1"/>
          <p:cNvSpPr>
            <a:spLocks noGrp="1"/>
          </p:cNvSpPr>
          <p:nvPr>
            <p:ph type="ctrTitle"/>
          </p:nvPr>
        </p:nvSpPr>
        <p:spPr>
          <a:xfrm>
            <a:off x="195263" y="920663"/>
            <a:ext cx="6480000" cy="1054430"/>
          </a:xfrm>
        </p:spPr>
        <p:txBody>
          <a:bodyPr anchor="b">
            <a:normAutofit/>
          </a:bodyPr>
          <a:lstStyle>
            <a:lvl1pPr algn="l">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98275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t - 1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1012625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9000" y="1548000"/>
            <a:ext cx="3065991"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601800" y="1548000"/>
            <a:ext cx="3067200" cy="3060000"/>
          </a:xfrm>
        </p:spPr>
        <p:txBody>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3425605" y="1548000"/>
            <a:ext cx="0" cy="306000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0"/>
          </p:nvPr>
        </p:nvSpPr>
        <p:spPr/>
        <p:txBody>
          <a:bodyPr/>
          <a:lstStyle/>
          <a:p>
            <a:fld id="{8E18F89B-D306-4F0B-83E8-BAFB01B47C93}" type="slidenum">
              <a:rPr lang="en-GB" smtClean="0"/>
              <a:pPr/>
              <a:t>‹#›</a:t>
            </a:fld>
            <a:endParaRPr lang="en-GB" dirty="0"/>
          </a:p>
        </p:txBody>
      </p:sp>
    </p:spTree>
    <p:extLst>
      <p:ext uri="{BB962C8B-B14F-4D97-AF65-F5344CB8AC3E}">
        <p14:creationId xmlns:p14="http://schemas.microsoft.com/office/powerpoint/2010/main" val="2871592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9000" y="768633"/>
            <a:ext cx="6480000" cy="576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9000" y="1548000"/>
            <a:ext cx="6480000" cy="306000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0" y="4735774"/>
            <a:ext cx="6858000" cy="407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0" rIns="360000" rtlCol="0" anchor="ctr"/>
          <a:lstStyle/>
          <a:p>
            <a:pPr algn="l" defTabSz="450850">
              <a:tabLst/>
            </a:pPr>
            <a:r>
              <a:rPr lang="fr-BE" sz="800" dirty="0" smtClean="0">
                <a:solidFill>
                  <a:schemeClr val="tx1"/>
                </a:solidFill>
              </a:rPr>
              <a:t>	</a:t>
            </a:r>
            <a:endParaRPr lang="en-GB" sz="800" dirty="0">
              <a:solidFill>
                <a:schemeClr val="tx1"/>
              </a:solidFill>
            </a:endParaRPr>
          </a:p>
        </p:txBody>
      </p:sp>
      <p:sp>
        <p:nvSpPr>
          <p:cNvPr id="4" name="Slide Number Placeholder 3"/>
          <p:cNvSpPr>
            <a:spLocks noGrp="1"/>
          </p:cNvSpPr>
          <p:nvPr>
            <p:ph type="sldNum" sz="quarter" idx="4"/>
          </p:nvPr>
        </p:nvSpPr>
        <p:spPr>
          <a:xfrm>
            <a:off x="2720300" y="4802318"/>
            <a:ext cx="1425815" cy="274637"/>
          </a:xfrm>
          <a:prstGeom prst="rect">
            <a:avLst/>
          </a:prstGeom>
        </p:spPr>
        <p:txBody>
          <a:bodyPr vert="horz" lIns="91440" tIns="45720" rIns="91440" bIns="45720" rtlCol="0" anchor="ctr"/>
          <a:lstStyle>
            <a:lvl1pPr algn="ctr">
              <a:defRPr sz="1200">
                <a:solidFill>
                  <a:schemeClr val="tx1"/>
                </a:solidFill>
              </a:defRPr>
            </a:lvl1pPr>
          </a:lstStyle>
          <a:p>
            <a:fld id="{8E18F89B-D306-4F0B-83E8-BAFB01B47C93}" type="slidenum">
              <a:rPr lang="en-GB" smtClean="0"/>
              <a:pPr/>
              <a:t>‹#›</a:t>
            </a:fld>
            <a:endParaRPr lang="en-GB" dirty="0"/>
          </a:p>
        </p:txBody>
      </p:sp>
      <p:pic>
        <p:nvPicPr>
          <p:cNvPr id="8" name="Picture 7"/>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89347" y="56368"/>
            <a:ext cx="1783501" cy="778750"/>
          </a:xfrm>
          <a:prstGeom prst="rect">
            <a:avLst/>
          </a:prstGeom>
        </p:spPr>
      </p:pic>
    </p:spTree>
    <p:extLst>
      <p:ext uri="{BB962C8B-B14F-4D97-AF65-F5344CB8AC3E}">
        <p14:creationId xmlns:p14="http://schemas.microsoft.com/office/powerpoint/2010/main" val="3098655942"/>
      </p:ext>
    </p:extLst>
  </p:cSld>
  <p:clrMap bg1="lt1" tx1="dk1" bg2="lt2" tx2="dk2" accent1="accent1" accent2="accent2" accent3="accent3" accent4="accent4" accent5="accent5" accent6="accent6" hlink="hlink" folHlink="folHlink"/>
  <p:sldLayoutIdLst>
    <p:sldLayoutId id="2147483679" r:id="rId1"/>
    <p:sldLayoutId id="2147483678" r:id="rId2"/>
    <p:sldLayoutId id="2147483659" r:id="rId3"/>
    <p:sldLayoutId id="2147483681" r:id="rId4"/>
    <p:sldLayoutId id="2147483685" r:id="rId5"/>
    <p:sldLayoutId id="2147483682" r:id="rId6"/>
    <p:sldLayoutId id="2147483684" r:id="rId7"/>
    <p:sldLayoutId id="2147483660" r:id="rId8"/>
    <p:sldLayoutId id="2147483662" r:id="rId9"/>
    <p:sldLayoutId id="2147483668" r:id="rId10"/>
    <p:sldLayoutId id="2147483664" r:id="rId11"/>
    <p:sldLayoutId id="2147483671" r:id="rId12"/>
    <p:sldLayoutId id="2147483665" r:id="rId13"/>
    <p:sldLayoutId id="2147483677" r:id="rId14"/>
    <p:sldLayoutId id="2147483672" r:id="rId15"/>
    <p:sldLayoutId id="2147483676" r:id="rId16"/>
    <p:sldLayoutId id="2147483674" r:id="rId17"/>
    <p:sldLayoutId id="2147483675" r:id="rId18"/>
    <p:sldLayoutId id="2147483673" r:id="rId19"/>
    <p:sldLayoutId id="2147483683" r:id="rId20"/>
  </p:sldLayoutIdLst>
  <p:hf sldNum="0" hdr="0" ftr="0" dt="0"/>
  <p:txStyles>
    <p:titleStyle>
      <a:lvl1pPr algn="l" defTabSz="6858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hyperlink" Target="http://groups.google.com/group/cosp-user"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hyperlink" Target="https://github.com/CFMIP/COSPv2.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9000" y="1085738"/>
            <a:ext cx="3762027" cy="1011509"/>
          </a:xfrm>
        </p:spPr>
        <p:txBody>
          <a:bodyPr>
            <a:normAutofit fontScale="90000"/>
          </a:bodyPr>
          <a:lstStyle/>
          <a:p>
            <a:r>
              <a:rPr lang="en-GB" dirty="0" smtClean="0"/>
              <a:t>Use of satellite data for model evaluation</a:t>
            </a:r>
            <a:endParaRPr lang="en-GB" dirty="0"/>
          </a:p>
        </p:txBody>
      </p:sp>
      <p:sp>
        <p:nvSpPr>
          <p:cNvPr id="3" name="Subtitle 2"/>
          <p:cNvSpPr>
            <a:spLocks noGrp="1"/>
          </p:cNvSpPr>
          <p:nvPr>
            <p:ph type="subTitle" idx="1"/>
          </p:nvPr>
        </p:nvSpPr>
        <p:spPr>
          <a:xfrm>
            <a:off x="189000" y="2129051"/>
            <a:ext cx="3250236" cy="443327"/>
          </a:xfrm>
        </p:spPr>
        <p:txBody>
          <a:bodyPr/>
          <a:lstStyle/>
          <a:p>
            <a:r>
              <a:rPr lang="en-GB" dirty="0" smtClean="0"/>
              <a:t>Alejandro Bodas-Salcedo</a:t>
            </a:r>
            <a:endParaRPr lang="en-GB" dirty="0"/>
          </a:p>
        </p:txBody>
      </p:sp>
      <p:sp>
        <p:nvSpPr>
          <p:cNvPr id="4" name="Subtitle 2"/>
          <p:cNvSpPr txBox="1">
            <a:spLocks/>
          </p:cNvSpPr>
          <p:nvPr/>
        </p:nvSpPr>
        <p:spPr>
          <a:xfrm>
            <a:off x="220824" y="4562413"/>
            <a:ext cx="4019580" cy="311036"/>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bg2"/>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GB" sz="1200" dirty="0" smtClean="0"/>
              <a:t>CMUG Integration Meeting, Exeter, 30 October 2018</a:t>
            </a:r>
            <a:endParaRPr lang="en-GB" sz="1200" dirty="0"/>
          </a:p>
        </p:txBody>
      </p:sp>
    </p:spTree>
    <p:extLst>
      <p:ext uri="{BB962C8B-B14F-4D97-AF65-F5344CB8AC3E}">
        <p14:creationId xmlns:p14="http://schemas.microsoft.com/office/powerpoint/2010/main" val="15150535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56549" y="230473"/>
            <a:ext cx="3953436" cy="57626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sz="2400" b="1" dirty="0" smtClean="0"/>
              <a:t>Cloud 3D structure and phase from CALIOP</a:t>
            </a:r>
            <a:endParaRPr lang="en-GB" altLang="en-US" sz="2400"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6615" y="1069046"/>
            <a:ext cx="4477421" cy="136390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93167" y="2519869"/>
            <a:ext cx="4460249" cy="13596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07" y="1069046"/>
            <a:ext cx="2184503" cy="2832687"/>
          </a:xfrm>
          <a:prstGeom prst="rect">
            <a:avLst/>
          </a:prstGeom>
        </p:spPr>
      </p:pic>
    </p:spTree>
    <p:extLst>
      <p:ext uri="{BB962C8B-B14F-4D97-AF65-F5344CB8AC3E}">
        <p14:creationId xmlns:p14="http://schemas.microsoft.com/office/powerpoint/2010/main" val="2292802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956548" y="169957"/>
            <a:ext cx="4336675" cy="57626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sz="2400" b="1" dirty="0" smtClean="0"/>
              <a:t>Multi-instrument products</a:t>
            </a:r>
            <a:endParaRPr lang="en-GB" altLang="en-US" sz="2400" b="1" dirty="0"/>
          </a:p>
        </p:txBody>
      </p:sp>
      <p:pic>
        <p:nvPicPr>
          <p:cNvPr id="8" name="Picture 7" descr="CCCM.daily_stats.20061201_20110228.GA6.rsut.png"/>
          <p:cNvPicPr>
            <a:picLocks noChangeAspect="1"/>
          </p:cNvPicPr>
          <p:nvPr/>
        </p:nvPicPr>
        <p:blipFill>
          <a:blip r:embed="rId3" cstate="print"/>
          <a:srcRect l="3141" t="4862" r="5236" b="5086"/>
          <a:stretch>
            <a:fillRect/>
          </a:stretch>
        </p:blipFill>
        <p:spPr>
          <a:xfrm>
            <a:off x="2749924" y="938756"/>
            <a:ext cx="4108076" cy="3028239"/>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14" y="2891739"/>
            <a:ext cx="2549508" cy="1962042"/>
          </a:xfrm>
          <a:prstGeom prst="rect">
            <a:avLst/>
          </a:prstGeom>
        </p:spPr>
      </p:pic>
      <p:sp>
        <p:nvSpPr>
          <p:cNvPr id="9" name="Text Box 10"/>
          <p:cNvSpPr txBox="1">
            <a:spLocks noChangeArrowheads="1"/>
          </p:cNvSpPr>
          <p:nvPr/>
        </p:nvSpPr>
        <p:spPr bwMode="auto">
          <a:xfrm>
            <a:off x="3706786" y="3983599"/>
            <a:ext cx="22878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(Bodas-Salcedo et al., </a:t>
            </a:r>
            <a:r>
              <a:rPr lang="en-GB" altLang="en-US" sz="900" i="1" dirty="0"/>
              <a:t>J. Climate</a:t>
            </a:r>
            <a:r>
              <a:rPr lang="en-GB" altLang="en-US" sz="900" dirty="0"/>
              <a:t>, </a:t>
            </a:r>
            <a:r>
              <a:rPr lang="fr-FR" altLang="en-US" sz="900" dirty="0" smtClean="0"/>
              <a:t>2016</a:t>
            </a:r>
            <a:r>
              <a:rPr lang="en-GB" altLang="en-US" sz="900" dirty="0" smtClean="0"/>
              <a:t>)</a:t>
            </a:r>
            <a:endParaRPr lang="en-GB" altLang="en-US" sz="900" dirty="0"/>
          </a:p>
        </p:txBody>
      </p:sp>
      <p:sp>
        <p:nvSpPr>
          <p:cNvPr id="10" name="Text Box 10"/>
          <p:cNvSpPr txBox="1">
            <a:spLocks noChangeArrowheads="1"/>
          </p:cNvSpPr>
          <p:nvPr/>
        </p:nvSpPr>
        <p:spPr bwMode="auto">
          <a:xfrm>
            <a:off x="78369" y="4853781"/>
            <a:ext cx="308289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smtClean="0"/>
              <a:t>(</a:t>
            </a:r>
            <a:r>
              <a:rPr lang="fr-FR" altLang="en-US" sz="900" dirty="0"/>
              <a:t>Kato et al., </a:t>
            </a:r>
            <a:r>
              <a:rPr lang="fr-FR" altLang="en-US" sz="900" i="1" dirty="0"/>
              <a:t>J. Climate</a:t>
            </a:r>
            <a:r>
              <a:rPr lang="fr-FR" altLang="en-US" sz="900" dirty="0"/>
              <a:t>, </a:t>
            </a:r>
            <a:r>
              <a:rPr lang="fr-FR" altLang="en-US" sz="900" dirty="0" smtClean="0"/>
              <a:t>2011; </a:t>
            </a:r>
            <a:r>
              <a:rPr lang="en-GB" altLang="en-US" sz="900" dirty="0" smtClean="0"/>
              <a:t>Hill </a:t>
            </a:r>
            <a:r>
              <a:rPr lang="en-GB" altLang="en-US" sz="900" dirty="0"/>
              <a:t>et al., </a:t>
            </a:r>
            <a:r>
              <a:rPr lang="en-GB" altLang="en-US" sz="900" i="1" dirty="0"/>
              <a:t>J. Climate</a:t>
            </a:r>
            <a:r>
              <a:rPr lang="en-GB" altLang="en-US" sz="900" dirty="0"/>
              <a:t>, </a:t>
            </a:r>
            <a:r>
              <a:rPr lang="fr-FR" altLang="en-US" sz="900" dirty="0" smtClean="0"/>
              <a:t>2018</a:t>
            </a:r>
            <a:r>
              <a:rPr lang="en-GB" altLang="en-US" sz="900" dirty="0" smtClean="0"/>
              <a:t>)</a:t>
            </a:r>
            <a:endParaRPr lang="en-GB" altLang="en-US" sz="900"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42" y="801246"/>
            <a:ext cx="2764906" cy="1994225"/>
          </a:xfrm>
          <a:prstGeom prst="rect">
            <a:avLst/>
          </a:prstGeom>
        </p:spPr>
      </p:pic>
    </p:spTree>
    <p:extLst>
      <p:ext uri="{BB962C8B-B14F-4D97-AF65-F5344CB8AC3E}">
        <p14:creationId xmlns:p14="http://schemas.microsoft.com/office/powerpoint/2010/main" val="242389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929650" y="95993"/>
            <a:ext cx="3953436" cy="576263"/>
          </a:xfrm>
          <a:prstGeom prst="rect">
            <a:avLst/>
          </a:prstGeom>
        </p:spPr>
        <p:txBody>
          <a:bodyPr vert="horz" lIns="91440" tIns="45720" rIns="91440" bIns="45720" rtlCol="0" anchor="b">
            <a:normAutofit fontScale="85000" lnSpcReduction="1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sz="2800" b="1" dirty="0" smtClean="0"/>
              <a:t>Cloud-controlling factors</a:t>
            </a:r>
            <a:endParaRPr lang="en-GB" altLang="en-US" sz="2800" b="1" dirty="0"/>
          </a:p>
        </p:txBody>
      </p:sp>
      <p:sp>
        <p:nvSpPr>
          <p:cNvPr id="4" name="Text Box 10"/>
          <p:cNvSpPr txBox="1">
            <a:spLocks noChangeArrowheads="1"/>
          </p:cNvSpPr>
          <p:nvPr/>
        </p:nvSpPr>
        <p:spPr bwMode="auto">
          <a:xfrm>
            <a:off x="4542590" y="1082946"/>
            <a:ext cx="22212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900" dirty="0" smtClean="0"/>
              <a:t>(Myers and Norris, </a:t>
            </a:r>
            <a:r>
              <a:rPr lang="en-GB" altLang="en-US" sz="900" i="1" dirty="0"/>
              <a:t>J. Climate</a:t>
            </a:r>
            <a:r>
              <a:rPr lang="en-GB" altLang="en-US" sz="900" dirty="0"/>
              <a:t>, </a:t>
            </a:r>
            <a:r>
              <a:rPr lang="fr-FR" altLang="en-US" sz="900" dirty="0" smtClean="0"/>
              <a:t>2013</a:t>
            </a:r>
            <a:r>
              <a:rPr lang="en-GB" altLang="en-US" sz="900" dirty="0" smtClean="0"/>
              <a:t>)</a:t>
            </a:r>
            <a:endParaRPr lang="en-GB" altLang="en-US" sz="9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46784"/>
          <a:stretch/>
        </p:blipFill>
        <p:spPr>
          <a:xfrm>
            <a:off x="220219" y="750787"/>
            <a:ext cx="4197299" cy="22882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802" y="3039028"/>
            <a:ext cx="2195990" cy="2025941"/>
          </a:xfrm>
          <a:prstGeom prst="rect">
            <a:avLst/>
          </a:prstGeom>
        </p:spPr>
      </p:pic>
      <p:sp>
        <p:nvSpPr>
          <p:cNvPr id="7" name="Text Box 10"/>
          <p:cNvSpPr txBox="1">
            <a:spLocks noChangeArrowheads="1"/>
          </p:cNvSpPr>
          <p:nvPr/>
        </p:nvSpPr>
        <p:spPr bwMode="auto">
          <a:xfrm>
            <a:off x="3820931" y="3936582"/>
            <a:ext cx="222127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GB" altLang="en-US" sz="900" dirty="0" smtClean="0"/>
              <a:t>(Williams et al., </a:t>
            </a:r>
            <a:r>
              <a:rPr lang="en-GB" altLang="en-US" sz="900" i="1" dirty="0"/>
              <a:t>J. Climate</a:t>
            </a:r>
            <a:r>
              <a:rPr lang="en-GB" altLang="en-US" sz="900" dirty="0"/>
              <a:t>, </a:t>
            </a:r>
            <a:r>
              <a:rPr lang="fr-FR" altLang="en-US" sz="900" dirty="0" smtClean="0"/>
              <a:t>2013</a:t>
            </a:r>
            <a:r>
              <a:rPr lang="en-GB" altLang="en-US" sz="900" dirty="0" smtClean="0"/>
              <a:t>)</a:t>
            </a:r>
            <a:endParaRPr lang="en-GB" altLang="en-US" sz="900" dirty="0"/>
          </a:p>
        </p:txBody>
      </p:sp>
    </p:spTree>
    <p:extLst>
      <p:ext uri="{BB962C8B-B14F-4D97-AF65-F5344CB8AC3E}">
        <p14:creationId xmlns:p14="http://schemas.microsoft.com/office/powerpoint/2010/main" val="1572649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3611" y="160184"/>
            <a:ext cx="2689667" cy="576000"/>
          </a:xfrm>
        </p:spPr>
        <p:txBody>
          <a:bodyPr/>
          <a:lstStyle/>
          <a:p>
            <a:r>
              <a:rPr lang="en-GB" b="1" dirty="0" smtClean="0"/>
              <a:t>Summary</a:t>
            </a:r>
            <a:endParaRPr lang="en-GB" b="1" dirty="0"/>
          </a:p>
        </p:txBody>
      </p:sp>
      <p:sp>
        <p:nvSpPr>
          <p:cNvPr id="3" name="Content Placeholder 2"/>
          <p:cNvSpPr>
            <a:spLocks noGrp="1"/>
          </p:cNvSpPr>
          <p:nvPr>
            <p:ph idx="1"/>
          </p:nvPr>
        </p:nvSpPr>
        <p:spPr>
          <a:xfrm>
            <a:off x="189000" y="857956"/>
            <a:ext cx="6480000" cy="3750044"/>
          </a:xfrm>
        </p:spPr>
        <p:txBody>
          <a:bodyPr>
            <a:normAutofit/>
          </a:bodyPr>
          <a:lstStyle/>
          <a:p>
            <a:r>
              <a:rPr lang="en-US" altLang="en-US" dirty="0"/>
              <a:t>Simulators are useful tools that help overcome inconsistencies when comparing models with observations</a:t>
            </a:r>
            <a:r>
              <a:rPr lang="en-US" altLang="en-US" dirty="0" smtClean="0"/>
              <a:t>.</a:t>
            </a:r>
          </a:p>
          <a:p>
            <a:r>
              <a:rPr lang="en-GB" dirty="0" smtClean="0"/>
              <a:t>Focus not only on univariate </a:t>
            </a:r>
            <a:r>
              <a:rPr lang="en-GB" dirty="0" err="1" smtClean="0"/>
              <a:t>climatologies</a:t>
            </a:r>
            <a:r>
              <a:rPr lang="en-GB" dirty="0" smtClean="0"/>
              <a:t>, but on multivariate relationships to constrain processes.</a:t>
            </a:r>
            <a:endParaRPr lang="en-GB" dirty="0" smtClean="0"/>
          </a:p>
          <a:p>
            <a:r>
              <a:rPr lang="en-GB" dirty="0" smtClean="0"/>
              <a:t>Need for co-located</a:t>
            </a:r>
            <a:r>
              <a:rPr lang="en-GB" dirty="0"/>
              <a:t>, consistent (resolution) measurements of </a:t>
            </a:r>
            <a:r>
              <a:rPr lang="en-GB" b="1" dirty="0" smtClean="0"/>
              <a:t>radiation, </a:t>
            </a:r>
            <a:r>
              <a:rPr lang="en-GB" b="1" dirty="0"/>
              <a:t>clouds and environmental properties</a:t>
            </a:r>
            <a:r>
              <a:rPr lang="en-GB" dirty="0"/>
              <a:t> with enough </a:t>
            </a:r>
            <a:r>
              <a:rPr lang="en-GB" b="1" dirty="0"/>
              <a:t>time resolution</a:t>
            </a:r>
            <a:r>
              <a:rPr lang="en-GB" dirty="0"/>
              <a:t>.</a:t>
            </a:r>
          </a:p>
          <a:p>
            <a:r>
              <a:rPr lang="en-GB" dirty="0" smtClean="0"/>
              <a:t>Advances </a:t>
            </a:r>
            <a:r>
              <a:rPr lang="en-GB" dirty="0"/>
              <a:t>can be made through better combination of existing technologies and coordination of efforts.</a:t>
            </a:r>
          </a:p>
        </p:txBody>
      </p:sp>
    </p:spTree>
    <p:extLst>
      <p:ext uri="{BB962C8B-B14F-4D97-AF65-F5344CB8AC3E}">
        <p14:creationId xmlns:p14="http://schemas.microsoft.com/office/powerpoint/2010/main" val="1384743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Motivation: use of simulators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64257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08" name="Rectangle 4"/>
          <p:cNvSpPr>
            <a:spLocks noGrp="1" noChangeArrowheads="1"/>
          </p:cNvSpPr>
          <p:nvPr>
            <p:ph type="title" idx="4294967295"/>
          </p:nvPr>
        </p:nvSpPr>
        <p:spPr>
          <a:xfrm>
            <a:off x="1870174" y="196850"/>
            <a:ext cx="4437529" cy="576263"/>
          </a:xfrm>
        </p:spPr>
        <p:txBody>
          <a:bodyPr>
            <a:normAutofit fontScale="90000"/>
          </a:bodyPr>
          <a:lstStyle/>
          <a:p>
            <a:r>
              <a:rPr lang="en-GB" altLang="en-US" dirty="0" smtClean="0"/>
              <a:t>In the eye of the beholder</a:t>
            </a:r>
            <a:r>
              <a:rPr lang="en-GB" altLang="en-US" dirty="0"/>
              <a:t/>
            </a:r>
            <a:br>
              <a:rPr lang="en-GB" altLang="en-US" dirty="0"/>
            </a:br>
            <a:r>
              <a:rPr lang="en-GB" altLang="en-US" sz="1500" dirty="0"/>
              <a:t>Multilayer scene [232</a:t>
            </a:r>
            <a:r>
              <a:rPr lang="en-GB" altLang="en-US" sz="1500" baseline="30000" dirty="0"/>
              <a:t>o</a:t>
            </a:r>
            <a:r>
              <a:rPr lang="en-GB" altLang="en-US" sz="1500" dirty="0"/>
              <a:t>E-237</a:t>
            </a:r>
            <a:r>
              <a:rPr lang="en-GB" altLang="en-US" sz="1500" baseline="30000" dirty="0"/>
              <a:t>o</a:t>
            </a:r>
            <a:r>
              <a:rPr lang="en-GB" altLang="en-US" sz="1500" dirty="0"/>
              <a:t>E, 9</a:t>
            </a:r>
            <a:r>
              <a:rPr lang="en-GB" altLang="en-US" sz="1500" baseline="30000" dirty="0"/>
              <a:t>o</a:t>
            </a:r>
            <a:r>
              <a:rPr lang="en-GB" altLang="en-US" sz="1500" dirty="0"/>
              <a:t>N-15</a:t>
            </a:r>
            <a:r>
              <a:rPr lang="en-GB" altLang="en-US" sz="1500" baseline="30000" dirty="0"/>
              <a:t>o</a:t>
            </a:r>
            <a:r>
              <a:rPr lang="en-GB" altLang="en-US" sz="1500" dirty="0"/>
              <a:t>N]</a:t>
            </a:r>
          </a:p>
        </p:txBody>
      </p:sp>
      <p:sp>
        <p:nvSpPr>
          <p:cNvPr id="1455112" name="Text Box 8"/>
          <p:cNvSpPr txBox="1">
            <a:spLocks noChangeArrowheads="1"/>
          </p:cNvSpPr>
          <p:nvPr/>
        </p:nvSpPr>
        <p:spPr bwMode="auto">
          <a:xfrm>
            <a:off x="2470547" y="4941094"/>
            <a:ext cx="3236784"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(Marchand et al., </a:t>
            </a:r>
            <a:r>
              <a:rPr lang="en-GB" altLang="en-US" sz="900" i="1" dirty="0"/>
              <a:t>JGR</a:t>
            </a:r>
            <a:r>
              <a:rPr lang="en-GB" altLang="en-US" sz="900" dirty="0"/>
              <a:t>, 2010. DOI: 10.1029/2009JD013422)</a:t>
            </a:r>
          </a:p>
        </p:txBody>
      </p:sp>
      <p:pic>
        <p:nvPicPr>
          <p:cNvPr id="1455114" name="Picture 10" descr="marchand_F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291" y="983456"/>
            <a:ext cx="5185172" cy="3930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79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58" name="Rectangle 2"/>
          <p:cNvSpPr>
            <a:spLocks noGrp="1" noChangeArrowheads="1"/>
          </p:cNvSpPr>
          <p:nvPr>
            <p:ph type="title" idx="4294967295"/>
          </p:nvPr>
        </p:nvSpPr>
        <p:spPr>
          <a:xfrm>
            <a:off x="1815356" y="322819"/>
            <a:ext cx="4598546" cy="576263"/>
          </a:xfrm>
        </p:spPr>
        <p:txBody>
          <a:bodyPr>
            <a:normAutofit fontScale="90000"/>
          </a:bodyPr>
          <a:lstStyle/>
          <a:p>
            <a:r>
              <a:rPr lang="en-US" altLang="en-US" sz="4000" dirty="0"/>
              <a:t>COSP</a:t>
            </a:r>
            <a:r>
              <a:rPr lang="en-US" altLang="en-US" sz="4500" dirty="0"/>
              <a:t/>
            </a:r>
            <a:br>
              <a:rPr lang="en-US" altLang="en-US" sz="4500" dirty="0"/>
            </a:br>
            <a:r>
              <a:rPr lang="en-US" altLang="en-US" sz="2100" dirty="0"/>
              <a:t>CFMIP Observation Simulator Package</a:t>
            </a:r>
            <a:endParaRPr lang="en-GB" altLang="en-US" sz="2400" dirty="0">
              <a:solidFill>
                <a:schemeClr val="accent2"/>
              </a:solidFill>
            </a:endParaRPr>
          </a:p>
        </p:txBody>
      </p:sp>
      <p:sp>
        <p:nvSpPr>
          <p:cNvPr id="1453060" name="Rectangle 4"/>
          <p:cNvSpPr>
            <a:spLocks noChangeArrowheads="1"/>
          </p:cNvSpPr>
          <p:nvPr/>
        </p:nvSpPr>
        <p:spPr bwMode="auto">
          <a:xfrm>
            <a:off x="314325" y="842612"/>
            <a:ext cx="6360319" cy="634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10000"/>
              </a:lnSpc>
            </a:pPr>
            <a:r>
              <a:rPr lang="en-GB" altLang="en-US" sz="1600" dirty="0" smtClean="0"/>
              <a:t>User </a:t>
            </a:r>
            <a:r>
              <a:rPr lang="en-GB" altLang="en-US" sz="1600" dirty="0"/>
              <a:t>group: </a:t>
            </a:r>
            <a:r>
              <a:rPr lang="en-GB" altLang="en-US" sz="1600" dirty="0">
                <a:solidFill>
                  <a:schemeClr val="accent2"/>
                </a:solidFill>
                <a:hlinkClick r:id="rId3"/>
              </a:rPr>
              <a:t>http://groups.google.com/group/cosp-user</a:t>
            </a:r>
            <a:endParaRPr lang="en-GB" altLang="en-US" sz="1600" dirty="0">
              <a:solidFill>
                <a:schemeClr val="accent2"/>
              </a:solidFill>
            </a:endParaRPr>
          </a:p>
          <a:p>
            <a:pPr>
              <a:lnSpc>
                <a:spcPct val="110000"/>
              </a:lnSpc>
            </a:pPr>
            <a:r>
              <a:rPr lang="en-GB" altLang="en-US" sz="1600" dirty="0"/>
              <a:t>Code</a:t>
            </a:r>
            <a:r>
              <a:rPr lang="en-GB" altLang="en-US" sz="1600" dirty="0" smtClean="0"/>
              <a:t>: </a:t>
            </a:r>
            <a:r>
              <a:rPr lang="en-GB" altLang="en-US" sz="1600" dirty="0" smtClean="0">
                <a:solidFill>
                  <a:schemeClr val="bg1"/>
                </a:solidFill>
                <a:hlinkClick r:id="rId4"/>
              </a:rPr>
              <a:t>https</a:t>
            </a:r>
            <a:r>
              <a:rPr lang="en-GB" altLang="en-US" sz="1600" dirty="0">
                <a:solidFill>
                  <a:schemeClr val="bg1"/>
                </a:solidFill>
                <a:hlinkClick r:id="rId4"/>
              </a:rPr>
              <a:t>://github.com/CFMIP/COSPv2.0</a:t>
            </a:r>
            <a:endParaRPr lang="en-GB" altLang="en-US" sz="1600" dirty="0">
              <a:solidFill>
                <a:schemeClr val="bg1"/>
              </a:solidFill>
            </a:endParaRPr>
          </a:p>
        </p:txBody>
      </p:sp>
      <p:pic>
        <p:nvPicPr>
          <p:cNvPr id="1453061" name="Picture 5" descr="flowcha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85" y="1953472"/>
            <a:ext cx="6532959" cy="2014538"/>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
        <p:nvSpPr>
          <p:cNvPr id="1453062" name="Line 6"/>
          <p:cNvSpPr>
            <a:spLocks noChangeShapeType="1"/>
          </p:cNvSpPr>
          <p:nvPr/>
        </p:nvSpPr>
        <p:spPr bwMode="auto">
          <a:xfrm>
            <a:off x="1007269" y="1952282"/>
            <a:ext cx="0" cy="2013347"/>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453063" name="Line 7"/>
          <p:cNvSpPr>
            <a:spLocks noChangeShapeType="1"/>
          </p:cNvSpPr>
          <p:nvPr/>
        </p:nvSpPr>
        <p:spPr bwMode="auto">
          <a:xfrm>
            <a:off x="2836069" y="1952282"/>
            <a:ext cx="0" cy="2013347"/>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453064" name="Line 8"/>
          <p:cNvSpPr>
            <a:spLocks noChangeShapeType="1"/>
          </p:cNvSpPr>
          <p:nvPr/>
        </p:nvSpPr>
        <p:spPr bwMode="auto">
          <a:xfrm>
            <a:off x="4867275" y="1952282"/>
            <a:ext cx="0" cy="2013347"/>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453065" name="Line 9"/>
          <p:cNvSpPr>
            <a:spLocks noChangeShapeType="1"/>
          </p:cNvSpPr>
          <p:nvPr/>
        </p:nvSpPr>
        <p:spPr bwMode="auto">
          <a:xfrm>
            <a:off x="5753100" y="1952282"/>
            <a:ext cx="0" cy="2013347"/>
          </a:xfrm>
          <a:prstGeom prst="line">
            <a:avLst/>
          </a:prstGeom>
          <a:noFill/>
          <a:ln w="2857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1350"/>
          </a:p>
        </p:txBody>
      </p:sp>
      <p:sp>
        <p:nvSpPr>
          <p:cNvPr id="1453066" name="Text Box 10"/>
          <p:cNvSpPr txBox="1">
            <a:spLocks noChangeArrowheads="1"/>
          </p:cNvSpPr>
          <p:nvPr/>
        </p:nvSpPr>
        <p:spPr bwMode="auto">
          <a:xfrm>
            <a:off x="988219" y="1717447"/>
            <a:ext cx="712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dirty="0">
                <a:solidFill>
                  <a:schemeClr val="accent2"/>
                </a:solidFill>
              </a:rPr>
              <a:t>STEP 1</a:t>
            </a:r>
          </a:p>
        </p:txBody>
      </p:sp>
      <p:sp>
        <p:nvSpPr>
          <p:cNvPr id="1453067" name="Text Box 11"/>
          <p:cNvSpPr txBox="1">
            <a:spLocks noChangeArrowheads="1"/>
          </p:cNvSpPr>
          <p:nvPr/>
        </p:nvSpPr>
        <p:spPr bwMode="auto">
          <a:xfrm>
            <a:off x="2807494" y="1717447"/>
            <a:ext cx="712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accent2"/>
                </a:solidFill>
              </a:rPr>
              <a:t>STEP 2</a:t>
            </a:r>
          </a:p>
        </p:txBody>
      </p:sp>
      <p:sp>
        <p:nvSpPr>
          <p:cNvPr id="1453068" name="Text Box 12"/>
          <p:cNvSpPr txBox="1">
            <a:spLocks noChangeArrowheads="1"/>
          </p:cNvSpPr>
          <p:nvPr/>
        </p:nvSpPr>
        <p:spPr bwMode="auto">
          <a:xfrm>
            <a:off x="4850607" y="1717447"/>
            <a:ext cx="71250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200">
                <a:solidFill>
                  <a:schemeClr val="accent2"/>
                </a:solidFill>
              </a:rPr>
              <a:t>STEP 3</a:t>
            </a:r>
          </a:p>
        </p:txBody>
      </p:sp>
      <p:sp>
        <p:nvSpPr>
          <p:cNvPr id="1453069" name="Text Box 13"/>
          <p:cNvSpPr txBox="1">
            <a:spLocks noChangeArrowheads="1"/>
          </p:cNvSpPr>
          <p:nvPr/>
        </p:nvSpPr>
        <p:spPr bwMode="auto">
          <a:xfrm>
            <a:off x="314325" y="4151886"/>
            <a:ext cx="255711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smtClean="0"/>
              <a:t>(COSP1: Bodas-Salcedo </a:t>
            </a:r>
            <a:r>
              <a:rPr lang="en-GB" altLang="en-US" sz="900" dirty="0"/>
              <a:t>et al., </a:t>
            </a:r>
            <a:r>
              <a:rPr lang="en-GB" altLang="en-US" sz="900" i="1" dirty="0"/>
              <a:t>BAMS</a:t>
            </a:r>
            <a:r>
              <a:rPr lang="en-GB" altLang="en-US" sz="900" dirty="0"/>
              <a:t>, </a:t>
            </a:r>
            <a:r>
              <a:rPr lang="en-GB" altLang="en-US" sz="900" dirty="0" smtClean="0"/>
              <a:t>2011)</a:t>
            </a:r>
            <a:endParaRPr lang="en-GB" altLang="en-US" sz="900" dirty="0"/>
          </a:p>
        </p:txBody>
      </p:sp>
      <p:sp>
        <p:nvSpPr>
          <p:cNvPr id="15" name="Text Box 13"/>
          <p:cNvSpPr txBox="1">
            <a:spLocks noChangeArrowheads="1"/>
          </p:cNvSpPr>
          <p:nvPr/>
        </p:nvSpPr>
        <p:spPr bwMode="auto">
          <a:xfrm>
            <a:off x="314325" y="4382718"/>
            <a:ext cx="2024913"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smtClean="0"/>
              <a:t>(COSP2: Swales </a:t>
            </a:r>
            <a:r>
              <a:rPr lang="en-GB" altLang="en-US" sz="900" dirty="0"/>
              <a:t>et al., </a:t>
            </a:r>
            <a:r>
              <a:rPr lang="en-GB" altLang="en-US" sz="900" i="1" dirty="0" smtClean="0"/>
              <a:t>GMD</a:t>
            </a:r>
            <a:r>
              <a:rPr lang="en-GB" altLang="en-US" sz="900" dirty="0" smtClean="0"/>
              <a:t>, </a:t>
            </a:r>
            <a:r>
              <a:rPr lang="en-GB" altLang="en-US" sz="900" dirty="0" smtClean="0"/>
              <a:t>2018)</a:t>
            </a:r>
            <a:endParaRPr lang="en-GB" altLang="en-US" sz="900" dirty="0"/>
          </a:p>
        </p:txBody>
      </p:sp>
    </p:spTree>
    <p:extLst>
      <p:ext uri="{BB962C8B-B14F-4D97-AF65-F5344CB8AC3E}">
        <p14:creationId xmlns:p14="http://schemas.microsoft.com/office/powerpoint/2010/main" val="39848257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4" name="Rectangle 4"/>
          <p:cNvSpPr>
            <a:spLocks noGrp="1" noChangeArrowheads="1"/>
          </p:cNvSpPr>
          <p:nvPr>
            <p:ph type="title" idx="4294967295"/>
          </p:nvPr>
        </p:nvSpPr>
        <p:spPr>
          <a:xfrm>
            <a:off x="1902758" y="239464"/>
            <a:ext cx="4356847" cy="576263"/>
          </a:xfrm>
        </p:spPr>
        <p:txBody>
          <a:bodyPr>
            <a:normAutofit fontScale="90000"/>
          </a:bodyPr>
          <a:lstStyle/>
          <a:p>
            <a:r>
              <a:rPr lang="en-GB" altLang="en-US" dirty="0"/>
              <a:t>MODIS vs ISCCP</a:t>
            </a:r>
            <a:br>
              <a:rPr lang="en-GB" altLang="en-US" dirty="0"/>
            </a:br>
            <a:r>
              <a:rPr lang="en-GB" altLang="en-US" sz="1500" dirty="0"/>
              <a:t>South Pacific [180</a:t>
            </a:r>
            <a:r>
              <a:rPr lang="en-GB" altLang="en-US" sz="1500" baseline="30000" dirty="0"/>
              <a:t>o</a:t>
            </a:r>
            <a:r>
              <a:rPr lang="en-GB" altLang="en-US" sz="1500" dirty="0"/>
              <a:t>E-255</a:t>
            </a:r>
            <a:r>
              <a:rPr lang="en-GB" altLang="en-US" sz="1500" baseline="30000" dirty="0"/>
              <a:t>o</a:t>
            </a:r>
            <a:r>
              <a:rPr lang="en-GB" altLang="en-US" sz="1500" dirty="0"/>
              <a:t>E, 60</a:t>
            </a:r>
            <a:r>
              <a:rPr lang="en-GB" altLang="en-US" sz="1500" baseline="30000" dirty="0"/>
              <a:t>o</a:t>
            </a:r>
            <a:r>
              <a:rPr lang="en-GB" altLang="en-US" sz="1500" dirty="0"/>
              <a:t>S-40</a:t>
            </a:r>
            <a:r>
              <a:rPr lang="en-GB" altLang="en-US" sz="1500" baseline="30000" dirty="0"/>
              <a:t>o</a:t>
            </a:r>
            <a:r>
              <a:rPr lang="en-GB" altLang="en-US" sz="1500" dirty="0"/>
              <a:t>S]</a:t>
            </a:r>
          </a:p>
        </p:txBody>
      </p:sp>
      <p:pic>
        <p:nvPicPr>
          <p:cNvPr id="1443847" name="Picture 7" descr="clmodis_cliscc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8732" y="910828"/>
            <a:ext cx="4051697" cy="4051697"/>
          </a:xfrm>
          <a:prstGeom prst="rect">
            <a:avLst/>
          </a:prstGeom>
          <a:noFill/>
          <a:extLst>
            <a:ext uri="{909E8E84-426E-40DD-AFC4-6F175D3DCCD1}">
              <a14:hiddenFill xmlns:a14="http://schemas.microsoft.com/office/drawing/2010/main">
                <a:solidFill>
                  <a:srgbClr val="FFFFFF"/>
                </a:solidFill>
              </a14:hiddenFill>
            </a:ext>
          </a:extLst>
        </p:spPr>
      </p:pic>
      <p:sp>
        <p:nvSpPr>
          <p:cNvPr id="1443848" name="Text Box 8"/>
          <p:cNvSpPr txBox="1">
            <a:spLocks noChangeArrowheads="1"/>
          </p:cNvSpPr>
          <p:nvPr/>
        </p:nvSpPr>
        <p:spPr bwMode="auto">
          <a:xfrm>
            <a:off x="2470548" y="4941094"/>
            <a:ext cx="206979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(Bodas-Salcedo et al., </a:t>
            </a:r>
            <a:r>
              <a:rPr lang="en-GB" altLang="en-US" sz="900" i="1" dirty="0"/>
              <a:t>BAMS</a:t>
            </a:r>
            <a:r>
              <a:rPr lang="en-GB" altLang="en-US" sz="900" dirty="0"/>
              <a:t>, </a:t>
            </a:r>
            <a:r>
              <a:rPr lang="en-GB" altLang="en-US" sz="900" dirty="0" smtClean="0"/>
              <a:t>2011)</a:t>
            </a:r>
            <a:endParaRPr lang="en-GB" altLang="en-US" sz="900" dirty="0"/>
          </a:p>
        </p:txBody>
      </p:sp>
    </p:spTree>
    <p:extLst>
      <p:ext uri="{BB962C8B-B14F-4D97-AF65-F5344CB8AC3E}">
        <p14:creationId xmlns:p14="http://schemas.microsoft.com/office/powerpoint/2010/main" val="3361214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02" name="Rectangle 2"/>
          <p:cNvSpPr>
            <a:spLocks noGrp="1" noChangeArrowheads="1"/>
          </p:cNvSpPr>
          <p:nvPr>
            <p:ph type="title" idx="4294967295"/>
          </p:nvPr>
        </p:nvSpPr>
        <p:spPr>
          <a:xfrm>
            <a:off x="1976721" y="89269"/>
            <a:ext cx="3953436" cy="576263"/>
          </a:xfrm>
        </p:spPr>
        <p:txBody>
          <a:bodyPr>
            <a:normAutofit/>
          </a:bodyPr>
          <a:lstStyle/>
          <a:p>
            <a:r>
              <a:rPr lang="en-GB" altLang="en-US" sz="2000" b="1" dirty="0" smtClean="0"/>
              <a:t>LMDZ4 </a:t>
            </a:r>
            <a:r>
              <a:rPr lang="en-GB" altLang="en-US" sz="2000" b="1" dirty="0"/>
              <a:t>v CALIOP/CALIPSO</a:t>
            </a:r>
          </a:p>
        </p:txBody>
      </p:sp>
      <p:sp>
        <p:nvSpPr>
          <p:cNvPr id="1382403" name="Text Box 3"/>
          <p:cNvSpPr txBox="1">
            <a:spLocks noChangeArrowheads="1"/>
          </p:cNvSpPr>
          <p:nvPr/>
        </p:nvSpPr>
        <p:spPr bwMode="auto">
          <a:xfrm>
            <a:off x="3103960" y="4889897"/>
            <a:ext cx="3313728"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(Chepfer et al., </a:t>
            </a:r>
            <a:r>
              <a:rPr lang="en-GB" altLang="en-US" sz="900" i="1" dirty="0"/>
              <a:t>GRL</a:t>
            </a:r>
            <a:r>
              <a:rPr lang="en-GB" altLang="en-US" sz="900" dirty="0"/>
              <a:t>, 35, 2008. DOI:10.1029/2008GL034207)</a:t>
            </a:r>
          </a:p>
        </p:txBody>
      </p:sp>
      <p:pic>
        <p:nvPicPr>
          <p:cNvPr id="1382404" name="Picture 4" descr="chepfer08_0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829" y="798208"/>
            <a:ext cx="259200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1382405" name="Picture 5" descr="chepfer08_0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6914" y="798208"/>
            <a:ext cx="2696640" cy="1908000"/>
          </a:xfrm>
          <a:prstGeom prst="rect">
            <a:avLst/>
          </a:prstGeom>
          <a:noFill/>
          <a:extLst>
            <a:ext uri="{909E8E84-426E-40DD-AFC4-6F175D3DCCD1}">
              <a14:hiddenFill xmlns:a14="http://schemas.microsoft.com/office/drawing/2010/main">
                <a:solidFill>
                  <a:srgbClr val="FFFFFF"/>
                </a:solidFill>
              </a14:hiddenFill>
            </a:ext>
          </a:extLst>
        </p:spPr>
      </p:pic>
      <p:pic>
        <p:nvPicPr>
          <p:cNvPr id="1382406" name="Picture 6" descr="chepfer08_0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829" y="3025313"/>
            <a:ext cx="2635279" cy="1864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73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147158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ukv_case_stud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16" y="770437"/>
            <a:ext cx="6805711" cy="3888978"/>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p:cNvSpPr txBox="1">
            <a:spLocks noChangeArrowheads="1"/>
          </p:cNvSpPr>
          <p:nvPr/>
        </p:nvSpPr>
        <p:spPr bwMode="auto">
          <a:xfrm>
            <a:off x="1585912" y="4914130"/>
            <a:ext cx="222368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(Bodas-Salcedo et al., </a:t>
            </a:r>
            <a:r>
              <a:rPr lang="en-GB" altLang="en-US" sz="900" i="1" dirty="0"/>
              <a:t>J. Climate</a:t>
            </a:r>
            <a:r>
              <a:rPr lang="en-GB" altLang="en-US" sz="900" dirty="0"/>
              <a:t>, </a:t>
            </a:r>
            <a:r>
              <a:rPr lang="en-GB" altLang="en-US" sz="900" dirty="0" smtClean="0"/>
              <a:t>2</a:t>
            </a:r>
            <a:r>
              <a:rPr lang="fr-FR" altLang="en-US" sz="900" dirty="0" smtClean="0"/>
              <a:t>012</a:t>
            </a:r>
            <a:r>
              <a:rPr lang="en-GB" altLang="en-US" sz="900" dirty="0" smtClean="0"/>
              <a:t>)</a:t>
            </a:r>
            <a:endParaRPr lang="en-GB" altLang="en-US" sz="900" dirty="0"/>
          </a:p>
        </p:txBody>
      </p:sp>
      <p:sp>
        <p:nvSpPr>
          <p:cNvPr id="4" name="Rectangle 2"/>
          <p:cNvSpPr txBox="1">
            <a:spLocks noChangeArrowheads="1"/>
          </p:cNvSpPr>
          <p:nvPr/>
        </p:nvSpPr>
        <p:spPr>
          <a:xfrm>
            <a:off x="1956549" y="143061"/>
            <a:ext cx="3953436" cy="576263"/>
          </a:xfrm>
          <a:prstGeom prst="rect">
            <a:avLst/>
          </a:prstGeom>
        </p:spPr>
        <p:txBody>
          <a:bodyPr vert="horz" lIns="91440" tIns="45720" rIns="91440" bIns="45720" rtlCol="0" anchor="b">
            <a:normAutofit fontScale="92500" lnSpcReduction="20000"/>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sz="2800" b="1" dirty="0" smtClean="0"/>
              <a:t>S. Ocean SW bias</a:t>
            </a:r>
          </a:p>
          <a:p>
            <a:r>
              <a:rPr lang="en-GB" altLang="en-US" sz="1600" dirty="0"/>
              <a:t>UKV case study (31</a:t>
            </a:r>
            <a:r>
              <a:rPr lang="en-GB" altLang="en-US" sz="1600" baseline="30000" dirty="0"/>
              <a:t>st</a:t>
            </a:r>
            <a:r>
              <a:rPr lang="en-GB" altLang="en-US" sz="1600" dirty="0"/>
              <a:t> Jan 2010)</a:t>
            </a:r>
            <a:endParaRPr lang="en-GB" altLang="en-US" sz="1600" b="1" dirty="0"/>
          </a:p>
        </p:txBody>
      </p:sp>
    </p:spTree>
    <p:extLst>
      <p:ext uri="{BB962C8B-B14F-4D97-AF65-F5344CB8AC3E}">
        <p14:creationId xmlns:p14="http://schemas.microsoft.com/office/powerpoint/2010/main" val="4155582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6360" name="Picture 8" descr="Fig_cyclone_schemat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77218" y="17354"/>
            <a:ext cx="863279" cy="743289"/>
          </a:xfrm>
          <a:prstGeom prst="rect">
            <a:avLst/>
          </a:prstGeom>
          <a:noFill/>
          <a:extLst>
            <a:ext uri="{909E8E84-426E-40DD-AFC4-6F175D3DCCD1}">
              <a14:hiddenFill xmlns:a14="http://schemas.microsoft.com/office/drawing/2010/main">
                <a:solidFill>
                  <a:srgbClr val="FFFFFF"/>
                </a:solidFill>
              </a14:hiddenFill>
            </a:ext>
          </a:extLst>
        </p:spPr>
      </p:pic>
      <p:pic>
        <p:nvPicPr>
          <p:cNvPr id="996361" name="Picture 9" descr="iscc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212" r="49314" b="5362"/>
          <a:stretch/>
        </p:blipFill>
        <p:spPr bwMode="auto">
          <a:xfrm>
            <a:off x="100857" y="749335"/>
            <a:ext cx="3476065" cy="1429098"/>
          </a:xfrm>
          <a:prstGeom prst="rect">
            <a:avLst/>
          </a:prstGeom>
          <a:noFill/>
          <a:extLst>
            <a:ext uri="{909E8E84-426E-40DD-AFC4-6F175D3DCCD1}">
              <a14:hiddenFill xmlns:a14="http://schemas.microsoft.com/office/drawing/2010/main">
                <a:solidFill>
                  <a:srgbClr val="FFFFFF"/>
                </a:solidFill>
              </a14:hiddenFill>
            </a:ext>
          </a:extLst>
        </p:spPr>
      </p:pic>
      <p:sp>
        <p:nvSpPr>
          <p:cNvPr id="996362" name="Text Box 10"/>
          <p:cNvSpPr txBox="1">
            <a:spLocks noChangeArrowheads="1"/>
          </p:cNvSpPr>
          <p:nvPr/>
        </p:nvSpPr>
        <p:spPr bwMode="auto">
          <a:xfrm>
            <a:off x="1585912" y="4914130"/>
            <a:ext cx="2287806"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900" dirty="0"/>
              <a:t>(Bodas-Salcedo et al., </a:t>
            </a:r>
            <a:r>
              <a:rPr lang="en-GB" altLang="en-US" sz="900" i="1" dirty="0"/>
              <a:t>J. Climate</a:t>
            </a:r>
            <a:r>
              <a:rPr lang="en-GB" altLang="en-US" sz="900" dirty="0"/>
              <a:t>, </a:t>
            </a:r>
            <a:r>
              <a:rPr lang="fr-FR" altLang="en-US" sz="900" dirty="0" smtClean="0"/>
              <a:t>2012</a:t>
            </a:r>
            <a:r>
              <a:rPr lang="en-GB" altLang="en-US" sz="900" dirty="0" smtClean="0"/>
              <a:t>)</a:t>
            </a:r>
            <a:endParaRPr lang="en-GB" altLang="en-US" sz="900" dirty="0"/>
          </a:p>
        </p:txBody>
      </p:sp>
      <p:pic>
        <p:nvPicPr>
          <p:cNvPr id="6" name="Picture 9" descr="isccp"/>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9542" b="54329"/>
          <a:stretch/>
        </p:blipFill>
        <p:spPr bwMode="auto">
          <a:xfrm>
            <a:off x="3366673" y="675445"/>
            <a:ext cx="3460376" cy="15029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ga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6523" r="50000" b="5312"/>
          <a:stretch/>
        </p:blipFill>
        <p:spPr bwMode="auto">
          <a:xfrm>
            <a:off x="100850" y="2253733"/>
            <a:ext cx="3429000" cy="12559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ga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1895" t="7148" b="54034"/>
          <a:stretch/>
        </p:blipFill>
        <p:spPr bwMode="auto">
          <a:xfrm>
            <a:off x="3529850" y="2232233"/>
            <a:ext cx="3299012" cy="1277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akyv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058" t="56585" r="49216" b="-28"/>
          <a:stretch/>
        </p:blipFill>
        <p:spPr bwMode="auto">
          <a:xfrm>
            <a:off x="242040" y="3576932"/>
            <a:ext cx="3341595" cy="14296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kyvk"/>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1307" t="7340" b="49959"/>
          <a:stretch/>
        </p:blipFill>
        <p:spPr bwMode="auto">
          <a:xfrm>
            <a:off x="3482791" y="3570204"/>
            <a:ext cx="3339352" cy="14052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rot="16200000">
            <a:off x="-215151" y="1358143"/>
            <a:ext cx="889987" cy="369332"/>
          </a:xfrm>
          <a:prstGeom prst="rect">
            <a:avLst/>
          </a:prstGeom>
          <a:noFill/>
        </p:spPr>
        <p:txBody>
          <a:bodyPr wrap="none" rtlCol="0">
            <a:spAutoFit/>
          </a:bodyPr>
          <a:lstStyle/>
          <a:p>
            <a:r>
              <a:rPr lang="en-GB" dirty="0" smtClean="0"/>
              <a:t>ISCCP</a:t>
            </a:r>
          </a:p>
        </p:txBody>
      </p:sp>
      <p:sp>
        <p:nvSpPr>
          <p:cNvPr id="13" name="TextBox 12"/>
          <p:cNvSpPr txBox="1"/>
          <p:nvPr/>
        </p:nvSpPr>
        <p:spPr>
          <a:xfrm rot="16200000">
            <a:off x="-177305" y="2686294"/>
            <a:ext cx="838691" cy="369332"/>
          </a:xfrm>
          <a:prstGeom prst="rect">
            <a:avLst/>
          </a:prstGeom>
          <a:noFill/>
        </p:spPr>
        <p:txBody>
          <a:bodyPr wrap="none" rtlCol="0">
            <a:spAutoFit/>
          </a:bodyPr>
          <a:lstStyle/>
          <a:p>
            <a:r>
              <a:rPr lang="en-GB" dirty="0" smtClean="0"/>
              <a:t>GA3.0</a:t>
            </a:r>
          </a:p>
        </p:txBody>
      </p:sp>
      <p:sp>
        <p:nvSpPr>
          <p:cNvPr id="14" name="TextBox 13"/>
          <p:cNvSpPr txBox="1"/>
          <p:nvPr/>
        </p:nvSpPr>
        <p:spPr>
          <a:xfrm rot="16200000">
            <a:off x="-486267" y="4004487"/>
            <a:ext cx="1394356" cy="369332"/>
          </a:xfrm>
          <a:prstGeom prst="rect">
            <a:avLst/>
          </a:prstGeom>
          <a:noFill/>
        </p:spPr>
        <p:txBody>
          <a:bodyPr wrap="none" rtlCol="0">
            <a:spAutoFit/>
          </a:bodyPr>
          <a:lstStyle/>
          <a:p>
            <a:r>
              <a:rPr lang="en-GB" dirty="0" smtClean="0"/>
              <a:t>BL changes</a:t>
            </a:r>
          </a:p>
        </p:txBody>
      </p:sp>
      <p:sp>
        <p:nvSpPr>
          <p:cNvPr id="15" name="Rectangle 2"/>
          <p:cNvSpPr txBox="1">
            <a:spLocks noChangeArrowheads="1"/>
          </p:cNvSpPr>
          <p:nvPr/>
        </p:nvSpPr>
        <p:spPr>
          <a:xfrm>
            <a:off x="1896033" y="122889"/>
            <a:ext cx="3953436" cy="576263"/>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kern="1200">
                <a:solidFill>
                  <a:schemeClr val="tx1"/>
                </a:solidFill>
                <a:latin typeface="+mj-lt"/>
                <a:ea typeface="+mj-ea"/>
                <a:cs typeface="+mj-cs"/>
              </a:defRPr>
            </a:lvl1pPr>
          </a:lstStyle>
          <a:p>
            <a:r>
              <a:rPr lang="en-GB" altLang="en-US" sz="2800" b="1" dirty="0" smtClean="0"/>
              <a:t>S. Ocean SW bias</a:t>
            </a:r>
            <a:endParaRPr lang="en-GB" altLang="en-US" sz="2800" b="1" dirty="0"/>
          </a:p>
        </p:txBody>
      </p:sp>
    </p:spTree>
    <p:extLst>
      <p:ext uri="{BB962C8B-B14F-4D97-AF65-F5344CB8AC3E}">
        <p14:creationId xmlns:p14="http://schemas.microsoft.com/office/powerpoint/2010/main" val="3225397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et Office">
      <a:dk1>
        <a:srgbClr val="2A2A2A"/>
      </a:dk1>
      <a:lt1>
        <a:srgbClr val="B9DC0C"/>
      </a:lt1>
      <a:dk2>
        <a:srgbClr val="2A2A2A"/>
      </a:dk2>
      <a:lt2>
        <a:srgbClr val="FFFFFF"/>
      </a:lt2>
      <a:accent1>
        <a:srgbClr val="50B9A4"/>
      </a:accent1>
      <a:accent2>
        <a:srgbClr val="007AA9"/>
      </a:accent2>
      <a:accent3>
        <a:srgbClr val="E47452"/>
      </a:accent3>
      <a:accent4>
        <a:srgbClr val="A1A0AA"/>
      </a:accent4>
      <a:accent5>
        <a:srgbClr val="FFFFFF"/>
      </a:accent5>
      <a:accent6>
        <a:srgbClr val="FFFFFF"/>
      </a:accent6>
      <a:hlink>
        <a:srgbClr val="0673F9"/>
      </a:hlink>
      <a:folHlink>
        <a:srgbClr val="6F2735"/>
      </a:folHlink>
    </a:clrScheme>
    <a:fontScheme name="Met Office">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Bodas_CFMIP20181017" id="{559971E8-34BD-4A05-9CB5-BB6CDA96E067}" vid="{05CB5414-185D-4835-B6DE-B71ABC58EAA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694</TotalTime>
  <Words>711</Words>
  <Application>Microsoft Office PowerPoint</Application>
  <PresentationFormat>Custom</PresentationFormat>
  <Paragraphs>54</Paragraphs>
  <Slides>13</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Helvetica Light</vt:lpstr>
      <vt:lpstr>Symbol</vt:lpstr>
      <vt:lpstr>Office Theme</vt:lpstr>
      <vt:lpstr>Use of satellite data for model evaluation</vt:lpstr>
      <vt:lpstr>Motivation: use of simulators</vt:lpstr>
      <vt:lpstr>In the eye of the beholder Multilayer scene [232oE-237oE, 9oN-15oN]</vt:lpstr>
      <vt:lpstr>COSP CFMIP Observation Simulator Package</vt:lpstr>
      <vt:lpstr>MODIS vs ISCCP South Pacific [180oE-255oE, 60oS-40oS]</vt:lpstr>
      <vt:lpstr>LMDZ4 v CALIOP/CALIPSO</vt:lpstr>
      <vt:lpstr>Examples</vt:lpstr>
      <vt:lpstr>PowerPoint Presentation</vt:lpstr>
      <vt:lpstr>PowerPoint Presentation</vt:lpstr>
      <vt:lpstr>PowerPoint Presentation</vt:lpstr>
      <vt:lpstr>PowerPoint Presentation</vt:lpstr>
      <vt:lpstr>PowerPoint Presentation</vt:lpstr>
      <vt:lpstr>Summary</vt:lpstr>
    </vt:vector>
  </TitlesOfParts>
  <Company>Met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Tones, Ellie</dc:creator>
  <cp:lastModifiedBy>Bodas-Salcedo, Alejandro</cp:lastModifiedBy>
  <cp:revision>55</cp:revision>
  <dcterms:created xsi:type="dcterms:W3CDTF">2018-01-03T10:13:21Z</dcterms:created>
  <dcterms:modified xsi:type="dcterms:W3CDTF">2018-10-29T12:53:05Z</dcterms:modified>
</cp:coreProperties>
</file>