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75" r:id="rId8"/>
    <p:sldId id="273" r:id="rId9"/>
    <p:sldId id="279" r:id="rId10"/>
    <p:sldId id="280" r:id="rId11"/>
    <p:sldId id="281" r:id="rId12"/>
    <p:sldId id="278" r:id="rId13"/>
    <p:sldId id="277" r:id="rId14"/>
    <p:sldId id="274" r:id="rId15"/>
    <p:sldId id="266" r:id="rId16"/>
    <p:sldId id="271" r:id="rId17"/>
    <p:sldId id="259" r:id="rId18"/>
    <p:sldId id="260" r:id="rId1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>
      <p:cViewPr varScale="1">
        <p:scale>
          <a:sx n="126" d="100"/>
          <a:sy n="12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8056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17/10/2018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2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09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CMUG | 25-07-2018 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615950" y="1776132"/>
            <a:ext cx="762227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 smtClean="0">
                <a:solidFill>
                  <a:schemeClr val="bg1"/>
                </a:solidFill>
              </a:rPr>
              <a:t>WP5 Adaptation </a:t>
            </a:r>
            <a:r>
              <a:rPr lang="en-GB" altLang="en-US" sz="1800" b="1" dirty="0">
                <a:solidFill>
                  <a:schemeClr val="bg1"/>
                </a:solidFill>
              </a:rPr>
              <a:t>of community climate evaluation tools for CCI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615950" y="2532309"/>
            <a:ext cx="7622276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chemeClr val="bg1"/>
                </a:solidFill>
              </a:rPr>
              <a:t>A. Lauer, V. Eyring, B. Hassler, S. Zechlau (DLR), J. Vegas, K. </a:t>
            </a:r>
            <a:r>
              <a:rPr lang="en-GB" altLang="en-US" sz="1800" dirty="0" err="1">
                <a:solidFill>
                  <a:schemeClr val="bg1"/>
                </a:solidFill>
              </a:rPr>
              <a:t>Serradell</a:t>
            </a:r>
            <a:r>
              <a:rPr lang="en-GB" altLang="en-US" sz="1800" dirty="0">
                <a:solidFill>
                  <a:schemeClr val="bg1"/>
                </a:solidFill>
              </a:rPr>
              <a:t> (BSC), D. Hemming, R. King (Met Office), U. Willén, K. Zimmermann (SMHI)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Task 5.1 Coordination and support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Main aims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Coordination of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activities with other projects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Release enhanced project version of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as open source software</a:t>
            </a:r>
          </a:p>
          <a:p>
            <a:pPr indent="0" eaLnBrk="1" hangingPunct="1">
              <a:spcBef>
                <a:spcPts val="1200"/>
              </a:spcBef>
            </a:pPr>
            <a:r>
              <a:rPr lang="en-US" altLang="en-US" b="1" dirty="0">
                <a:latin typeface="Verdana" panose="020B0604030504040204" pitchFamily="34" charset="0"/>
              </a:rPr>
              <a:t>Tasks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Quality control</a:t>
            </a:r>
            <a:r>
              <a:rPr lang="en-US" altLang="en-US" dirty="0">
                <a:latin typeface="Verdana" panose="020B0604030504040204" pitchFamily="34" charset="0"/>
              </a:rPr>
              <a:t> of pull requests (GitHub) of new ESA CMUG contributions to the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endParaRPr lang="en-US" altLang="en-US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Ensuring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provenance</a:t>
            </a:r>
            <a:r>
              <a:rPr lang="en-US" altLang="en-US" dirty="0">
                <a:latin typeface="Verdana" panose="020B0604030504040204" pitchFamily="34" charset="0"/>
              </a:rPr>
              <a:t> in the output of the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(</a:t>
            </a:r>
            <a:r>
              <a:rPr lang="en-US" altLang="en-US" dirty="0" err="1">
                <a:latin typeface="Verdana" panose="020B0604030504040204" pitchFamily="34" charset="0"/>
              </a:rPr>
              <a:t>netCDF</a:t>
            </a:r>
            <a:r>
              <a:rPr lang="en-US" altLang="en-US" dirty="0">
                <a:latin typeface="Verdana" panose="020B0604030504040204" pitchFamily="34" charset="0"/>
              </a:rPr>
              <a:t>, plots) including information on input data, metadata, diagnostics, tool version, etc.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Release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enhanced </a:t>
            </a:r>
            <a:r>
              <a:rPr lang="en-US" altLang="en-US" b="1" dirty="0" err="1">
                <a:solidFill>
                  <a:srgbClr val="FF0000"/>
                </a:solidFill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and user’s guide at the end of the project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Maximize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synergies</a:t>
            </a:r>
            <a:r>
              <a:rPr lang="en-US" altLang="en-US" dirty="0">
                <a:latin typeface="Verdana" panose="020B0604030504040204" pitchFamily="34" charset="0"/>
              </a:rPr>
              <a:t> with other relevant projects such as obs4MIPs, ESGF, CMIP, C3S-MAGIG, C3S-511, APPLICATE, CRESCENDO, PRIMAVERA</a:t>
            </a:r>
          </a:p>
        </p:txBody>
      </p:sp>
    </p:spTree>
    <p:extLst>
      <p:ext uri="{BB962C8B-B14F-4D97-AF65-F5344CB8AC3E}">
        <p14:creationId xmlns:p14="http://schemas.microsoft.com/office/powerpoint/2010/main" val="90124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Task 5.3 Implementation of CCI(+) products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792164"/>
            <a:ext cx="8747125" cy="1605980"/>
          </a:xfrm>
        </p:spPr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Main aims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Integration of new CCI+ data and CCI data that have not yet been implemented (e.g. methane) into the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endParaRPr lang="en-US" altLang="en-US" dirty="0">
              <a:latin typeface="Verdana" panose="020B0604030504040204" pitchFamily="34" charset="0"/>
            </a:endParaRP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Provide generic “recipe” as starting point for implementation of a specific ECV and ECV specific diagnostics by responsible CMUG partners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1334"/>
              </p:ext>
            </p:extLst>
          </p:nvPr>
        </p:nvGraphicFramePr>
        <p:xfrm>
          <a:off x="2390918" y="2463437"/>
          <a:ext cx="41170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CCI/CCI+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CMUG</a:t>
                      </a:r>
                      <a:r>
                        <a:rPr lang="en-US" sz="1400" baseline="0" dirty="0"/>
                        <a:t> partner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Land 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MetO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Long-lived GHGs (CH4)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DLR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Water 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DLR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Sea surface salinity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BSC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Ocean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SMHI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48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Task 5.4 Evaluating CMIP6 models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792164"/>
            <a:ext cx="8747125" cy="3553126"/>
          </a:xfrm>
        </p:spPr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Main aims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Running the enhanced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on CMIP5 and CMIP6 ensembles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Address scientific questions</a:t>
            </a:r>
            <a:r>
              <a:rPr lang="en-US" altLang="en-US" dirty="0">
                <a:latin typeface="Verdana" panose="020B0604030504040204" pitchFamily="34" charset="0"/>
              </a:rPr>
              <a:t> as outlined in WP5 overview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Contribute to IPCC AR6</a:t>
            </a:r>
            <a:r>
              <a:rPr lang="en-US" altLang="en-US" dirty="0">
                <a:latin typeface="Verdana" panose="020B0604030504040204" pitchFamily="34" charset="0"/>
              </a:rPr>
              <a:t> (peer reviewed publication on results submitted before IPCC AR6 WG I cut-off date)</a:t>
            </a:r>
          </a:p>
          <a:p>
            <a:pPr indent="0" eaLnBrk="1" hangingPunct="1">
              <a:spcBef>
                <a:spcPts val="1200"/>
              </a:spcBef>
            </a:pPr>
            <a:r>
              <a:rPr lang="en-US" altLang="en-US" b="1" dirty="0">
                <a:latin typeface="Verdana" panose="020B0604030504040204" pitchFamily="34" charset="0"/>
              </a:rPr>
              <a:t>Tasks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Application of the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to CMIP6 model results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Assessment of CMIP6 model performance focusing on newly implemented variables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Assessment of progress in CMIP6 w.r.t. CMIP5</a:t>
            </a:r>
          </a:p>
        </p:txBody>
      </p:sp>
    </p:spTree>
    <p:extLst>
      <p:ext uri="{BB962C8B-B14F-4D97-AF65-F5344CB8AC3E}">
        <p14:creationId xmlns:p14="http://schemas.microsoft.com/office/powerpoint/2010/main" val="343605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58413"/>
            <a:ext cx="6956425" cy="4308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Task 5.7 CCI contribution to obs4MIPs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Main aims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Support to existing and new ECV projects</a:t>
            </a:r>
            <a:r>
              <a:rPr lang="en-US" altLang="en-US" dirty="0">
                <a:latin typeface="Verdana" panose="020B0604030504040204" pitchFamily="34" charset="0"/>
              </a:rPr>
              <a:t> in processing and uploading their data to the obs4MIPs database in the correct format and configuration</a:t>
            </a:r>
          </a:p>
          <a:p>
            <a:pPr indent="0" eaLnBrk="1" hangingPunct="1">
              <a:spcBef>
                <a:spcPts val="1200"/>
              </a:spcBef>
            </a:pPr>
            <a:r>
              <a:rPr lang="en-US" altLang="en-US" b="1" dirty="0">
                <a:latin typeface="Verdana" panose="020B0604030504040204" pitchFamily="34" charset="0"/>
              </a:rPr>
              <a:t>Tasks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Provide technical support to CCI teams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Reformatting (low spatial and temporal resolution) data to the obs4MIPs format (</a:t>
            </a:r>
            <a:r>
              <a:rPr lang="en-US" altLang="en-US" dirty="0" err="1">
                <a:latin typeface="Verdana" panose="020B0604030504040204" pitchFamily="34" charset="0"/>
              </a:rPr>
              <a:t>netCDF</a:t>
            </a:r>
            <a:r>
              <a:rPr lang="en-US" altLang="en-US" dirty="0">
                <a:latin typeface="Verdana" panose="020B0604030504040204" pitchFamily="34" charset="0"/>
              </a:rPr>
              <a:t> with CMOR-compliant metadata)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Publishing these datasets on the Earth System Federation Grid (ESGF)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Provide training material to assist CCI team preparing their datasets in obs4MIPs format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4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-10864"/>
            <a:ext cx="6956425" cy="769441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WP5 Adaptation of community climate evaluation tools for </a:t>
            </a:r>
            <a:r>
              <a:rPr lang="en-US" altLang="en-US" dirty="0" smtClean="0">
                <a:latin typeface="Verdana" panose="020B0604030504040204" pitchFamily="34" charset="0"/>
              </a:rPr>
              <a:t>CCI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Interactions and links within CMUG and with ECV teams</a:t>
            </a:r>
          </a:p>
          <a:p>
            <a:pPr marL="266700" indent="-266700" fontAlgn="t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Close collaboration with CMUG teams implementing ECVs into </a:t>
            </a:r>
            <a:r>
              <a:rPr lang="en-US" altLang="en-US" dirty="0" err="1"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(</a:t>
            </a:r>
            <a:r>
              <a:rPr lang="en-US" dirty="0" err="1"/>
              <a:t>MetO</a:t>
            </a:r>
            <a:r>
              <a:rPr lang="en-US" dirty="0"/>
              <a:t>, DLR, BSC, SMHI)</a:t>
            </a:r>
          </a:p>
          <a:p>
            <a:pPr marL="266700" indent="-266700" fontAlgn="t">
              <a:buFont typeface="Arial" panose="020B0604020202020204" pitchFamily="34" charset="0"/>
              <a:buChar char="•"/>
            </a:pPr>
            <a:r>
              <a:rPr lang="en-US" dirty="0"/>
              <a:t>Exchange with CCI teams providing ECVs for </a:t>
            </a:r>
            <a:r>
              <a:rPr lang="en-US" dirty="0" err="1"/>
              <a:t>ESMValTool</a:t>
            </a:r>
            <a:r>
              <a:rPr lang="en-US" dirty="0"/>
              <a:t> (e.g. additional information on possible applications and limitations of ECV products for model evaluation)</a:t>
            </a:r>
          </a:p>
          <a:p>
            <a:pPr marL="266700" indent="-266700" fontAlgn="t">
              <a:buFont typeface="Arial" panose="020B0604020202020204" pitchFamily="34" charset="0"/>
              <a:buChar char="•"/>
            </a:pPr>
            <a:r>
              <a:rPr lang="en-US" dirty="0"/>
              <a:t>Support to and feedback from CCI teams for obs4MIPs preparation of datasets</a:t>
            </a:r>
          </a:p>
          <a:p>
            <a:pPr marL="266700" indent="-266700" fontAlgn="t">
              <a:buFont typeface="Arial" panose="020B0604020202020204" pitchFamily="34" charset="0"/>
              <a:buChar char="•"/>
            </a:pPr>
            <a:r>
              <a:rPr lang="en-US" dirty="0"/>
              <a:t>Peer-reviewed publication on CMIP6 model evaluation with ESA CCI/CCI+ data (CMUG and one collaborator from ESA CCI teams)</a:t>
            </a:r>
          </a:p>
        </p:txBody>
      </p:sp>
    </p:spTree>
    <p:extLst>
      <p:ext uri="{BB962C8B-B14F-4D97-AF65-F5344CB8AC3E}">
        <p14:creationId xmlns:p14="http://schemas.microsoft.com/office/powerpoint/2010/main" val="252856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-10864"/>
            <a:ext cx="6956425" cy="769441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WP5 Adaptation of community climate evaluation tools for </a:t>
            </a:r>
            <a:r>
              <a:rPr lang="en-US" altLang="en-US" dirty="0" smtClean="0">
                <a:latin typeface="Verdana" panose="020B0604030504040204" pitchFamily="34" charset="0"/>
              </a:rPr>
              <a:t>CCI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Expected outcomes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Enhanced version of the </a:t>
            </a:r>
            <a:r>
              <a:rPr lang="en-US" altLang="en-US" b="1" dirty="0" err="1">
                <a:solidFill>
                  <a:srgbClr val="FF0000"/>
                </a:solidFill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including documentation with diagnostics and metrics for model evaluation with ESA CCI/CCI+ data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Report on CMIP6 global model evaluation</a:t>
            </a:r>
            <a:r>
              <a:rPr lang="en-US" altLang="en-US" dirty="0">
                <a:latin typeface="Verdana" panose="020B0604030504040204" pitchFamily="34" charset="0"/>
              </a:rPr>
              <a:t> with ESA CCI/CCI+ data and comparison with CMIP5 results in support of IPCC AR6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Updated CMF</a:t>
            </a:r>
            <a:r>
              <a:rPr lang="en-US" altLang="en-US" dirty="0">
                <a:latin typeface="Verdana" panose="020B0604030504040204" pitchFamily="34" charset="0"/>
              </a:rPr>
              <a:t> (database)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CCI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obs4MIPs datasets</a:t>
            </a:r>
          </a:p>
        </p:txBody>
      </p:sp>
    </p:spTree>
    <p:extLst>
      <p:ext uri="{BB962C8B-B14F-4D97-AF65-F5344CB8AC3E}">
        <p14:creationId xmlns:p14="http://schemas.microsoft.com/office/powerpoint/2010/main" val="903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Overview WP5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The aims of WP5 (WP5.1-5.4, 5.6, 5.7) are: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Exploit CCI and CCI+ data for evaluation of earth system models (ESMs)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Enhance the </a:t>
            </a:r>
            <a:r>
              <a:rPr lang="en-US" altLang="en-US" b="1" dirty="0" err="1">
                <a:solidFill>
                  <a:srgbClr val="FF0000"/>
                </a:solidFill>
                <a:latin typeface="Verdana" panose="020B0604030504040204" pitchFamily="34" charset="0"/>
              </a:rPr>
              <a:t>ESMValTool</a:t>
            </a:r>
            <a:r>
              <a:rPr lang="en-US" altLang="en-US" dirty="0">
                <a:latin typeface="Verdana" panose="020B0604030504040204" pitchFamily="34" charset="0"/>
              </a:rPr>
              <a:t> with additional diagnostics and performance metrics for the evaluation of models with ESA CCI and CCI+ data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Enhance use of ESA CCI and CCI+ data for climate model evaluation in the Climate Model </a:t>
            </a:r>
            <a:r>
              <a:rPr lang="en-US" altLang="en-US" dirty="0" err="1">
                <a:latin typeface="Verdana" panose="020B0604030504040204" pitchFamily="34" charset="0"/>
              </a:rPr>
              <a:t>Intercomparison</a:t>
            </a:r>
            <a:r>
              <a:rPr lang="en-US" altLang="en-US" dirty="0">
                <a:latin typeface="Verdana" panose="020B0604030504040204" pitchFamily="34" charset="0"/>
              </a:rPr>
              <a:t> Project (CMIP)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Make a substantial contribution to the CMIP Phase 6 (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CMIP6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Maintain and extend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Climate Monitoring Facility</a:t>
            </a:r>
            <a:r>
              <a:rPr lang="en-US" altLang="en-US" dirty="0">
                <a:latin typeface="Verdana" panose="020B0604030504040204" pitchFamily="34" charset="0"/>
              </a:rPr>
              <a:t> (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</a:rPr>
              <a:t>CMF</a:t>
            </a:r>
            <a:r>
              <a:rPr lang="en-US" altLang="en-US" dirty="0">
                <a:latin typeface="Verdana" panose="020B0604030504040204" pitchFamily="34" charset="0"/>
              </a:rPr>
              <a:t>) (database) </a:t>
            </a:r>
          </a:p>
          <a:p>
            <a:pPr marL="266700" indent="-2667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Support ECV projects in processing and uploading their data to the 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obs4MIPs</a:t>
            </a:r>
            <a:r>
              <a:rPr lang="en-US" altLang="en-US" dirty="0">
                <a:latin typeface="Verdana" panose="020B0604030504040204" pitchFamily="34" charset="0"/>
              </a:rPr>
              <a:t> database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Overview WP5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b="1" dirty="0">
                <a:latin typeface="Verdana" panose="020B0604030504040204" pitchFamily="34" charset="0"/>
              </a:rPr>
              <a:t>Scientific questions to be addresses in WP5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>
                <a:latin typeface="Verdana" panose="020B0604030504040204" pitchFamily="34" charset="0"/>
              </a:rPr>
              <a:t>How well can state-of-the-art ESMs simulate climatological mean, variability and trends in selected ECVs?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>
                <a:latin typeface="Verdana" panose="020B0604030504040204" pitchFamily="34" charset="0"/>
              </a:rPr>
              <a:t>What is the progress achieved in CMIP6 compared with CMIP5 in selected ECVs?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dirty="0">
                <a:latin typeface="Verdana" panose="020B0604030504040204" pitchFamily="34" charset="0"/>
              </a:rPr>
              <a:t>Are the new ESA CCI data complementing and changing global and regional model evaluation and benchmarking?</a:t>
            </a:r>
          </a:p>
        </p:txBody>
      </p:sp>
    </p:spTree>
    <p:extLst>
      <p:ext uri="{BB962C8B-B14F-4D97-AF65-F5344CB8AC3E}">
        <p14:creationId xmlns:p14="http://schemas.microsoft.com/office/powerpoint/2010/main" val="113265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Verdana" panose="020B0604030504040204" pitchFamily="34" charset="0"/>
              </a:rPr>
              <a:t>ESMValTool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96457" y="779389"/>
            <a:ext cx="4384805" cy="3831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180000" indent="-180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Community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diagnostics and performance metrics tool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for the evaluation of Earth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System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Standardized model evaluation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be performed against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observations,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against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other models or to compare different versions of the same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model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diagnostics and performance metrics covering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different aspects of the Earth System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(dynamics, radiation, clouds, carbon cycle, chemistry, aerosol, sea-ice, etc.) and their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interactions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Well-established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analysis based on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peer-reviewed literature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Ensuring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traceability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provenance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(e.g. input data, metadata, diagnostics (incl. citation), tool version, </a:t>
            </a:r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doi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Documentation and user guide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Currently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≈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80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scientist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from &gt;30 institutions part of the development team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&gt; 120 users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Development in several projects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(e.g. APPLICATE, CMIP6-DICAD, CRESCENDO, C3S-MAGIC, ESA CMUG, PRIMAVERA)</a:t>
            </a:r>
          </a:p>
          <a:p>
            <a:pPr marL="180000" indent="-180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Rapidly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expanding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75" y="812975"/>
            <a:ext cx="2603369" cy="52783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65492" y="860682"/>
            <a:ext cx="336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</a:rPr>
              <a:t>http</a:t>
            </a:r>
            <a:r>
              <a:rPr lang="en-US" sz="1800" b="1" dirty="0">
                <a:solidFill>
                  <a:srgbClr val="FF0000"/>
                </a:solidFill>
                <a:latin typeface="Calibri"/>
              </a:rPr>
              <a:t>://www.esmvaltool.org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</a:rPr>
              <a:t>/</a:t>
            </a:r>
            <a:endParaRPr lang="en-US" sz="1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" y="1247735"/>
            <a:ext cx="1215072" cy="16021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70" y="1488636"/>
            <a:ext cx="1143837" cy="161882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08" y="2034961"/>
            <a:ext cx="1335109" cy="16395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136027" y="3767405"/>
            <a:ext cx="39959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/>
              <a:t>https://</a:t>
            </a:r>
            <a:r>
              <a:rPr lang="de-DE" sz="1100" b="1" dirty="0" smtClean="0"/>
              <a:t>github.com/ESMValGroup/ESMValTool</a:t>
            </a:r>
            <a:endParaRPr lang="de-DE" sz="11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36027" y="4084892"/>
            <a:ext cx="3995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Eyring et al., ESMValTool v1.0, GMD, 2016</a:t>
            </a:r>
          </a:p>
          <a:p>
            <a:r>
              <a:rPr lang="de-DE" sz="1200" i="1" dirty="0" smtClean="0"/>
              <a:t>v2.0 </a:t>
            </a:r>
            <a:r>
              <a:rPr lang="de-DE" sz="1200" i="1" dirty="0" err="1" smtClean="0"/>
              <a:t>documentation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paper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for</a:t>
            </a:r>
            <a:r>
              <a:rPr lang="de-DE" sz="1200" i="1" dirty="0" smtClean="0"/>
              <a:t> CMIP6 in </a:t>
            </a:r>
            <a:r>
              <a:rPr lang="de-DE" sz="1200" i="1" dirty="0" err="1" smtClean="0"/>
              <a:t>prep</a:t>
            </a:r>
            <a:r>
              <a:rPr lang="de-DE" sz="1200" i="1" dirty="0" smtClean="0"/>
              <a:t>.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40932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Verdana" panose="020B0604030504040204" pitchFamily="34" charset="0"/>
              </a:rPr>
              <a:t>ESMValTool</a:t>
            </a:r>
            <a:r>
              <a:rPr lang="en-US" altLang="en-US" dirty="0" smtClean="0">
                <a:latin typeface="Verdana" panose="020B0604030504040204" pitchFamily="34" charset="0"/>
              </a:rPr>
              <a:t> and previous CMUG work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86146"/>
              </p:ext>
            </p:extLst>
          </p:nvPr>
        </p:nvGraphicFramePr>
        <p:xfrm>
          <a:off x="337917" y="1312163"/>
          <a:ext cx="5926857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038"/>
                <a:gridCol w="1966610"/>
                <a:gridCol w="1110883"/>
                <a:gridCol w="110332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Dataset / Diagnostic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Variable(s)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Resolution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Years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Aerosol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od550aer, od870aer, od550lt1aer, abs550aer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1°x1°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1997-2011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Cloud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clt</a:t>
                      </a:r>
                      <a:r>
                        <a:rPr lang="fr-FR" sz="1200" dirty="0" smtClean="0">
                          <a:effectLst/>
                        </a:rPr>
                        <a:t>, </a:t>
                      </a:r>
                      <a:r>
                        <a:rPr lang="fr-FR" sz="1200" dirty="0" err="1" smtClean="0">
                          <a:effectLst/>
                        </a:rPr>
                        <a:t>clwvi</a:t>
                      </a:r>
                      <a:r>
                        <a:rPr lang="fr-FR" sz="1200" dirty="0" smtClean="0">
                          <a:effectLst/>
                        </a:rPr>
                        <a:t>, </a:t>
                      </a:r>
                      <a:r>
                        <a:rPr lang="fr-FR" sz="1200" dirty="0" err="1" smtClean="0">
                          <a:effectLst/>
                        </a:rPr>
                        <a:t>clivi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0.5°x0.5°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1982-2014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Fire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burntArea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0.25°x0.25°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2005-2011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Greenhouse Gases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xco2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5°x5°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2003-2008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Ozone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tro3, </a:t>
                      </a:r>
                      <a:r>
                        <a:rPr lang="fr-FR" sz="1200" dirty="0" err="1" smtClean="0">
                          <a:effectLst/>
                        </a:rPr>
                        <a:t>tropoz</a:t>
                      </a:r>
                      <a:r>
                        <a:rPr lang="fr-FR" sz="1200" dirty="0" smtClean="0">
                          <a:effectLst/>
                        </a:rPr>
                        <a:t>, </a:t>
                      </a:r>
                      <a:r>
                        <a:rPr lang="fr-FR" sz="1200" dirty="0" err="1" smtClean="0">
                          <a:effectLst/>
                        </a:rPr>
                        <a:t>toz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1°x1°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1997-2010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Land Cover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err="1" smtClean="0">
                          <a:effectLst/>
                        </a:rPr>
                        <a:t>lccs_class</a:t>
                      </a:r>
                      <a:r>
                        <a:rPr lang="fr-FR" sz="1200" dirty="0" smtClean="0">
                          <a:effectLst/>
                        </a:rPr>
                        <a:t>: </a:t>
                      </a:r>
                      <a:r>
                        <a:rPr lang="fr-FR" sz="1200" dirty="0" err="1" smtClean="0">
                          <a:effectLst/>
                        </a:rPr>
                        <a:t>grassNcropFrac</a:t>
                      </a:r>
                      <a:r>
                        <a:rPr lang="fr-FR" sz="1200" dirty="0" smtClean="0">
                          <a:effectLst/>
                        </a:rPr>
                        <a:t>, </a:t>
                      </a:r>
                      <a:r>
                        <a:rPr lang="fr-FR" sz="1200" dirty="0" err="1" smtClean="0">
                          <a:effectLst/>
                        </a:rPr>
                        <a:t>shrubNtreeFrac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300 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2000, 2005, 2010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Sea Ice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sic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25 </a:t>
                      </a:r>
                      <a:r>
                        <a:rPr lang="fr-FR" sz="1200" dirty="0" smtClean="0">
                          <a:effectLst/>
                        </a:rPr>
                        <a:t>km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1992-2008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Sea Surface Temperature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tos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0.05°x0.05°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1992-2010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</a:rPr>
                        <a:t>Soil Moisture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err="1">
                          <a:effectLst/>
                        </a:rPr>
                        <a:t>sm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0.25°x0.25°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1988-2005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42887" y="950672"/>
            <a:ext cx="8741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ESA CCI datasets implemented into </a:t>
            </a:r>
            <a:r>
              <a:rPr lang="en-GB" sz="1400" b="1" dirty="0" err="1" smtClean="0">
                <a:solidFill>
                  <a:srgbClr val="FF0000"/>
                </a:solidFill>
              </a:rPr>
              <a:t>ESMValTool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v1.1.0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97" y="1303791"/>
            <a:ext cx="2603369" cy="52783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381497" y="1914729"/>
            <a:ext cx="2603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Lauer et al., Remote Sensing of Environment, 2017</a:t>
            </a:r>
          </a:p>
        </p:txBody>
      </p:sp>
    </p:spTree>
    <p:extLst>
      <p:ext uri="{BB962C8B-B14F-4D97-AF65-F5344CB8AC3E}">
        <p14:creationId xmlns:p14="http://schemas.microsoft.com/office/powerpoint/2010/main" val="135276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Verdana" panose="020B0604030504040204" pitchFamily="34" charset="0"/>
              </a:rPr>
              <a:t>ESMValTool</a:t>
            </a:r>
            <a:r>
              <a:rPr lang="en-US" altLang="en-US" dirty="0" smtClean="0">
                <a:latin typeface="Verdana" panose="020B0604030504040204" pitchFamily="34" charset="0"/>
              </a:rPr>
              <a:t> and previous CMUG work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93" y="1113767"/>
            <a:ext cx="4433938" cy="3635433"/>
          </a:xfrm>
          <a:prstGeom prst="rect">
            <a:avLst/>
          </a:prstGeom>
        </p:spPr>
      </p:pic>
      <p:sp>
        <p:nvSpPr>
          <p:cNvPr id="8" name="Geschweifte Klammer links 7"/>
          <p:cNvSpPr/>
          <p:nvPr/>
        </p:nvSpPr>
        <p:spPr>
          <a:xfrm>
            <a:off x="1482347" y="1307364"/>
            <a:ext cx="432049" cy="1221713"/>
          </a:xfrm>
          <a:prstGeom prst="leftBrace">
            <a:avLst>
              <a:gd name="adj1" fmla="val 44437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43470" y="1638679"/>
            <a:ext cx="1133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ESA CCI datasets</a:t>
            </a:r>
          </a:p>
          <a:p>
            <a:pPr algn="r"/>
            <a:r>
              <a:rPr lang="en-US" sz="1000" dirty="0" smtClean="0"/>
              <a:t>greenhouse gases</a:t>
            </a:r>
          </a:p>
          <a:p>
            <a:pPr algn="r"/>
            <a:r>
              <a:rPr lang="en-US" sz="1000" dirty="0" smtClean="0"/>
              <a:t>ozone</a:t>
            </a:r>
          </a:p>
          <a:p>
            <a:pPr algn="r"/>
            <a:r>
              <a:rPr lang="en-US" sz="1000" dirty="0" smtClean="0"/>
              <a:t>aerosol</a:t>
            </a:r>
          </a:p>
          <a:p>
            <a:pPr algn="r"/>
            <a:r>
              <a:rPr lang="en-US" sz="1000" dirty="0" smtClean="0"/>
              <a:t>soil moisture</a:t>
            </a:r>
          </a:p>
          <a:p>
            <a:pPr algn="r"/>
            <a:r>
              <a:rPr lang="en-US" sz="1000" dirty="0" smtClean="0"/>
              <a:t>sea ice</a:t>
            </a:r>
          </a:p>
          <a:p>
            <a:pPr algn="r"/>
            <a:r>
              <a:rPr lang="en-US" sz="1000" dirty="0" smtClean="0"/>
              <a:t>cloud</a:t>
            </a:r>
          </a:p>
          <a:p>
            <a:pPr algn="r"/>
            <a:r>
              <a:rPr lang="en-US" sz="1000" dirty="0" smtClean="0"/>
              <a:t>SST</a:t>
            </a:r>
            <a:endParaRPr lang="en-US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619954" y="1311005"/>
            <a:ext cx="2123524" cy="2738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latin typeface="+mn-lt"/>
                <a:cs typeface="Arial" pitchFamily="34" charset="0"/>
              </a:rPr>
              <a:t>Overview of CMIP5 model performance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itchFamily="34" charset="0"/>
              </a:rPr>
              <a:t>RMSD of seasonal cycle calculated at each grid cell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itchFamily="34" charset="0"/>
              </a:rPr>
              <a:t>starting point for further evaluation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itchFamily="34" charset="0"/>
              </a:rPr>
              <a:t>blue shading = better performance than median RMSD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  <a:cs typeface="Arial" pitchFamily="34" charset="0"/>
              </a:rPr>
              <a:t>red shading = worse performance than median RMSD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8698" y="816159"/>
            <a:ext cx="87888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Example: Model evaluation using CCI data (overview model performance)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2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Verdana" panose="020B0604030504040204" pitchFamily="34" charset="0"/>
              </a:rPr>
              <a:t>ESMValTool</a:t>
            </a:r>
            <a:r>
              <a:rPr lang="en-US" altLang="en-US" dirty="0" smtClean="0">
                <a:latin typeface="Verdana" panose="020B0604030504040204" pitchFamily="34" charset="0"/>
              </a:rPr>
              <a:t> and previous CMUG work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19752"/>
          <a:stretch/>
        </p:blipFill>
        <p:spPr>
          <a:xfrm>
            <a:off x="1265802" y="1420286"/>
            <a:ext cx="6472591" cy="31672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8698" y="816159"/>
            <a:ext cx="878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Example: Model evaluation using CCI data including uncertainty information</a:t>
            </a:r>
          </a:p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(seasonal mean total cloud cover)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149840" y="1987498"/>
            <a:ext cx="553998" cy="243336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1200" dirty="0" smtClean="0"/>
              <a:t>From: Lauer </a:t>
            </a:r>
            <a:r>
              <a:rPr lang="en-US" sz="1200" dirty="0"/>
              <a:t>et al., Remote Sensing of Environment, 2017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2943" y="1738116"/>
            <a:ext cx="492443" cy="748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/>
              <a:t>DJF</a:t>
            </a:r>
            <a:endParaRPr lang="en-US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22943" y="3303680"/>
            <a:ext cx="492443" cy="748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/>
              <a:t>JJA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140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Verdana" panose="020B0604030504040204" pitchFamily="34" charset="0"/>
              </a:rPr>
              <a:t>ESMValTool</a:t>
            </a:r>
            <a:r>
              <a:rPr lang="en-US" altLang="en-US" dirty="0" smtClean="0">
                <a:latin typeface="Verdana" panose="020B0604030504040204" pitchFamily="34" charset="0"/>
              </a:rPr>
              <a:t> and previous CMUG work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8698" y="816159"/>
            <a:ext cx="878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Example: Comparison of CCI data with observations</a:t>
            </a:r>
          </a:p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(</a:t>
            </a:r>
            <a:r>
              <a:rPr lang="en-US" sz="1500" b="1" dirty="0" err="1" smtClean="0">
                <a:solidFill>
                  <a:srgbClr val="FF0000"/>
                </a:solidFill>
              </a:rPr>
              <a:t>interannual</a:t>
            </a:r>
            <a:r>
              <a:rPr lang="en-US" sz="1500" b="1" dirty="0" smtClean="0">
                <a:solidFill>
                  <a:srgbClr val="FF0000"/>
                </a:solidFill>
              </a:rPr>
              <a:t> variability of total cloud cover)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149840" y="1987498"/>
            <a:ext cx="553998" cy="243336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1200" dirty="0" smtClean="0"/>
              <a:t>From: Lauer </a:t>
            </a:r>
            <a:r>
              <a:rPr lang="en-US" sz="1200" dirty="0"/>
              <a:t>et al., Remote Sensing of Environment,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2" y="1461588"/>
            <a:ext cx="7489012" cy="31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tasks and WPs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038" y="997527"/>
            <a:ext cx="8747125" cy="3618923"/>
          </a:xfrm>
        </p:spPr>
        <p:txBody>
          <a:bodyPr/>
          <a:lstStyle/>
          <a:p>
            <a:pPr marL="271463" indent="-2714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Verdana" panose="020B0604030504040204" pitchFamily="34" charset="0"/>
              </a:rPr>
              <a:t>Task 5.1 </a:t>
            </a:r>
            <a:r>
              <a:rPr lang="en-US" altLang="en-US" sz="1800" dirty="0" smtClean="0">
                <a:latin typeface="Verdana" panose="020B0604030504040204" pitchFamily="34" charset="0"/>
              </a:rPr>
              <a:t>Coordination</a:t>
            </a:r>
            <a:r>
              <a:rPr lang="en-US" altLang="en-US" sz="1800" dirty="0">
                <a:latin typeface="Verdana" panose="020B0604030504040204" pitchFamily="34" charset="0"/>
              </a:rPr>
              <a:t>, support and documentation of </a:t>
            </a:r>
            <a:r>
              <a:rPr lang="en-US" altLang="en-US" sz="1800" dirty="0" err="1">
                <a:latin typeface="Verdana" panose="020B0604030504040204" pitchFamily="34" charset="0"/>
              </a:rPr>
              <a:t>ESMValTool</a:t>
            </a:r>
            <a:r>
              <a:rPr lang="en-US" altLang="en-US" sz="1800" dirty="0">
                <a:latin typeface="Verdana" panose="020B0604030504040204" pitchFamily="34" charset="0"/>
              </a:rPr>
              <a:t> CMUG activities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Verdana" panose="020B0604030504040204" pitchFamily="34" charset="0"/>
              </a:rPr>
              <a:t>Task 5.3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Implemenation</a:t>
            </a:r>
            <a:r>
              <a:rPr lang="en-US" altLang="en-US" sz="1800" dirty="0">
                <a:latin typeface="Verdana" panose="020B0604030504040204" pitchFamily="34" charset="0"/>
              </a:rPr>
              <a:t> of CCI and CCI+ products into the </a:t>
            </a:r>
            <a:r>
              <a:rPr lang="en-US" altLang="en-US" sz="1800" dirty="0" err="1" smtClean="0">
                <a:latin typeface="Verdana" panose="020B0604030504040204" pitchFamily="34" charset="0"/>
              </a:rPr>
              <a:t>ESMValTool</a:t>
            </a:r>
            <a:endParaRPr lang="en-US" altLang="en-US" sz="1800" dirty="0" smtClean="0">
              <a:latin typeface="Verdana" panose="020B0604030504040204" pitchFamily="34" charset="0"/>
            </a:endParaRP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Task </a:t>
            </a:r>
            <a:r>
              <a:rPr lang="en-US" sz="1800" b="1" dirty="0"/>
              <a:t>5.4</a:t>
            </a:r>
            <a:r>
              <a:rPr lang="en-US" sz="1800" dirty="0"/>
              <a:t> Evaluating the CMIP6 ensemble with ESA CCI and CCI+ data using the </a:t>
            </a:r>
            <a:r>
              <a:rPr lang="en-US" sz="1800" dirty="0" err="1" smtClean="0"/>
              <a:t>ESMValTool</a:t>
            </a:r>
            <a:endParaRPr lang="en-US" sz="1800" dirty="0" smtClean="0"/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WP 5.6</a:t>
            </a:r>
            <a:r>
              <a:rPr lang="en-US" sz="1800" dirty="0" smtClean="0"/>
              <a:t> Adaptation of the CMF and CMF database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WP 5.7</a:t>
            </a:r>
            <a:r>
              <a:rPr lang="en-US" sz="1800" dirty="0" smtClean="0"/>
              <a:t> CCI Contribution to Obs4MIPs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0272386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2760952-b3bb-408f-ace6-eb1e07642b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0</TotalTime>
  <Words>1172</Words>
  <Application>Microsoft Office PowerPoint</Application>
  <PresentationFormat>Bildschirmpräsentation (16:9)</PresentationFormat>
  <Paragraphs>160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ESA Presentation 16-9</vt:lpstr>
      <vt:lpstr>PowerPoint-Präsentation</vt:lpstr>
      <vt:lpstr>Overview WP5</vt:lpstr>
      <vt:lpstr>Overview WP5</vt:lpstr>
      <vt:lpstr>ESMValTool</vt:lpstr>
      <vt:lpstr>ESMValTool and previous CMUG work</vt:lpstr>
      <vt:lpstr>ESMValTool and previous CMUG work</vt:lpstr>
      <vt:lpstr>ESMValTool and previous CMUG work</vt:lpstr>
      <vt:lpstr>ESMValTool and previous CMUG work</vt:lpstr>
      <vt:lpstr>WP5 tasks and WPs</vt:lpstr>
      <vt:lpstr>Task 5.1 Coordination and support ESMValTool</vt:lpstr>
      <vt:lpstr>Task 5.3 Implementation of CCI(+) products</vt:lpstr>
      <vt:lpstr>Task 5.4 Evaluating CMIP6 models</vt:lpstr>
      <vt:lpstr>Task 5.7 CCI contribution to obs4MIPs</vt:lpstr>
      <vt:lpstr>WP5 Adaptation of community climate evaluation tools for CCI</vt:lpstr>
      <vt:lpstr>WP5 Adaptation of community climate evaluation tools for CCI</vt:lpstr>
    </vt:vector>
  </TitlesOfParts>
  <Company>Met Office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lastModifiedBy>Axel Lauer</cp:lastModifiedBy>
  <cp:revision>73</cp:revision>
  <cp:lastPrinted>2008-08-26T16:26:23Z</cp:lastPrinted>
  <dcterms:created xsi:type="dcterms:W3CDTF">2018-07-10T10:00:37Z</dcterms:created>
  <dcterms:modified xsi:type="dcterms:W3CDTF">2018-10-17T10:17:06Z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